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bookmarkIdSeed="2">
  <p:sldMasterIdLst>
    <p:sldMasterId id="2147483660" r:id="rId1"/>
  </p:sldMasterIdLst>
  <p:notesMasterIdLst>
    <p:notesMasterId r:id="rId85"/>
  </p:notesMasterIdLst>
  <p:sldIdLst>
    <p:sldId id="327" r:id="rId2"/>
    <p:sldId id="295" r:id="rId3"/>
    <p:sldId id="375" r:id="rId4"/>
    <p:sldId id="369" r:id="rId5"/>
    <p:sldId id="370" r:id="rId6"/>
    <p:sldId id="374" r:id="rId7"/>
    <p:sldId id="385" r:id="rId8"/>
    <p:sldId id="424" r:id="rId9"/>
    <p:sldId id="411" r:id="rId10"/>
    <p:sldId id="414" r:id="rId11"/>
    <p:sldId id="415" r:id="rId12"/>
    <p:sldId id="363" r:id="rId13"/>
    <p:sldId id="365" r:id="rId14"/>
    <p:sldId id="426" r:id="rId15"/>
    <p:sldId id="317" r:id="rId16"/>
    <p:sldId id="364" r:id="rId17"/>
    <p:sldId id="387" r:id="rId18"/>
    <p:sldId id="401" r:id="rId19"/>
    <p:sldId id="403" r:id="rId20"/>
    <p:sldId id="405" r:id="rId21"/>
    <p:sldId id="404" r:id="rId22"/>
    <p:sldId id="386" r:id="rId23"/>
    <p:sldId id="392" r:id="rId24"/>
    <p:sldId id="388" r:id="rId25"/>
    <p:sldId id="373" r:id="rId26"/>
    <p:sldId id="389" r:id="rId27"/>
    <p:sldId id="390" r:id="rId28"/>
    <p:sldId id="393" r:id="rId29"/>
    <p:sldId id="394" r:id="rId30"/>
    <p:sldId id="402" r:id="rId31"/>
    <p:sldId id="396" r:id="rId32"/>
    <p:sldId id="395" r:id="rId33"/>
    <p:sldId id="397" r:id="rId34"/>
    <p:sldId id="398" r:id="rId35"/>
    <p:sldId id="399" r:id="rId36"/>
    <p:sldId id="400" r:id="rId37"/>
    <p:sldId id="420" r:id="rId38"/>
    <p:sldId id="361" r:id="rId39"/>
    <p:sldId id="384" r:id="rId40"/>
    <p:sldId id="331" r:id="rId41"/>
    <p:sldId id="382" r:id="rId42"/>
    <p:sldId id="383" r:id="rId43"/>
    <p:sldId id="366" r:id="rId44"/>
    <p:sldId id="419" r:id="rId45"/>
    <p:sldId id="339" r:id="rId46"/>
    <p:sldId id="340" r:id="rId47"/>
    <p:sldId id="318" r:id="rId48"/>
    <p:sldId id="346" r:id="rId49"/>
    <p:sldId id="345" r:id="rId50"/>
    <p:sldId id="427" r:id="rId51"/>
    <p:sldId id="347" r:id="rId52"/>
    <p:sldId id="336" r:id="rId53"/>
    <p:sldId id="371" r:id="rId54"/>
    <p:sldId id="350" r:id="rId55"/>
    <p:sldId id="406" r:id="rId56"/>
    <p:sldId id="352" r:id="rId57"/>
    <p:sldId id="332" r:id="rId58"/>
    <p:sldId id="359" r:id="rId59"/>
    <p:sldId id="357" r:id="rId60"/>
    <p:sldId id="358" r:id="rId61"/>
    <p:sldId id="348" r:id="rId62"/>
    <p:sldId id="349" r:id="rId63"/>
    <p:sldId id="372" r:id="rId64"/>
    <p:sldId id="409" r:id="rId65"/>
    <p:sldId id="416" r:id="rId66"/>
    <p:sldId id="410" r:id="rId67"/>
    <p:sldId id="408" r:id="rId68"/>
    <p:sldId id="378" r:id="rId69"/>
    <p:sldId id="379" r:id="rId70"/>
    <p:sldId id="407" r:id="rId71"/>
    <p:sldId id="412" r:id="rId72"/>
    <p:sldId id="423" r:id="rId73"/>
    <p:sldId id="418" r:id="rId74"/>
    <p:sldId id="417" r:id="rId75"/>
    <p:sldId id="425" r:id="rId76"/>
    <p:sldId id="376" r:id="rId77"/>
    <p:sldId id="362" r:id="rId78"/>
    <p:sldId id="353" r:id="rId79"/>
    <p:sldId id="333" r:id="rId80"/>
    <p:sldId id="429" r:id="rId81"/>
    <p:sldId id="428" r:id="rId82"/>
    <p:sldId id="430" r:id="rId83"/>
    <p:sldId id="360"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BE7FFAA-383C-4654-AA3D-C7C89D1557B0}">
          <p14:sldIdLst>
            <p14:sldId id="327"/>
            <p14:sldId id="295"/>
            <p14:sldId id="375"/>
            <p14:sldId id="369"/>
            <p14:sldId id="370"/>
            <p14:sldId id="374"/>
            <p14:sldId id="385"/>
            <p14:sldId id="424"/>
            <p14:sldId id="411"/>
            <p14:sldId id="414"/>
            <p14:sldId id="415"/>
            <p14:sldId id="363"/>
          </p14:sldIdLst>
        </p14:section>
        <p14:section name="总体架构" id="{B8C97A7B-6B10-4002-B900-40DF6D6D7FF9}">
          <p14:sldIdLst>
            <p14:sldId id="365"/>
            <p14:sldId id="426"/>
          </p14:sldIdLst>
        </p14:section>
        <p14:section name="业务需求" id="{418339F3-D944-4386-9EFD-BC87A2673138}">
          <p14:sldIdLst>
            <p14:sldId id="317"/>
            <p14:sldId id="364"/>
            <p14:sldId id="387"/>
            <p14:sldId id="401"/>
            <p14:sldId id="403"/>
            <p14:sldId id="405"/>
            <p14:sldId id="404"/>
            <p14:sldId id="386"/>
            <p14:sldId id="392"/>
            <p14:sldId id="388"/>
            <p14:sldId id="373"/>
            <p14:sldId id="389"/>
            <p14:sldId id="390"/>
            <p14:sldId id="393"/>
            <p14:sldId id="394"/>
            <p14:sldId id="402"/>
            <p14:sldId id="396"/>
            <p14:sldId id="395"/>
            <p14:sldId id="397"/>
            <p14:sldId id="398"/>
            <p14:sldId id="399"/>
            <p14:sldId id="400"/>
            <p14:sldId id="420"/>
          </p14:sldIdLst>
        </p14:section>
        <p14:section name="业务框架" id="{D785AC58-388A-4496-80FB-C40518878239}">
          <p14:sldIdLst>
            <p14:sldId id="361"/>
            <p14:sldId id="384"/>
            <p14:sldId id="331"/>
          </p14:sldIdLst>
        </p14:section>
        <p14:section name="库表设计" id="{1A5B0906-94DA-4D7F-B7D6-5987C8219EB0}">
          <p14:sldIdLst>
            <p14:sldId id="382"/>
            <p14:sldId id="383"/>
            <p14:sldId id="366"/>
          </p14:sldIdLst>
        </p14:section>
        <p14:section name="构件管理" id="{1C174985-8AF5-4F06-B189-8F972644EC7A}">
          <p14:sldIdLst>
            <p14:sldId id="419"/>
            <p14:sldId id="339"/>
            <p14:sldId id="340"/>
            <p14:sldId id="318"/>
            <p14:sldId id="346"/>
            <p14:sldId id="345"/>
            <p14:sldId id="427"/>
            <p14:sldId id="347"/>
            <p14:sldId id="336"/>
            <p14:sldId id="371"/>
            <p14:sldId id="350"/>
            <p14:sldId id="406"/>
            <p14:sldId id="352"/>
          </p14:sldIdLst>
        </p14:section>
        <p14:section name="构件测试监控" id="{F7AA3BE7-F9E6-490E-A5DF-ED7B9F4A2368}">
          <p14:sldIdLst>
            <p14:sldId id="332"/>
            <p14:sldId id="359"/>
            <p14:sldId id="357"/>
            <p14:sldId id="358"/>
            <p14:sldId id="348"/>
            <p14:sldId id="349"/>
            <p14:sldId id="372"/>
          </p14:sldIdLst>
        </p14:section>
        <p14:section name="服务发布形态" id="{0C2DA4C9-9C8A-44DD-93B5-8752F97F8C0A}">
          <p14:sldIdLst>
            <p14:sldId id="409"/>
            <p14:sldId id="416"/>
            <p14:sldId id="410"/>
          </p14:sldIdLst>
        </p14:section>
        <p14:section name="大数据处理设计" id="{8D676EED-6BA9-40B6-BEFB-08D95DDDB938}">
          <p14:sldIdLst>
            <p14:sldId id="408"/>
            <p14:sldId id="378"/>
            <p14:sldId id="379"/>
            <p14:sldId id="407"/>
            <p14:sldId id="412"/>
          </p14:sldIdLst>
        </p14:section>
        <p14:section name="医疗待遇部分设计" id="{4A2C71F3-3298-4437-9D2B-4B29DD2943BA}">
          <p14:sldIdLst>
            <p14:sldId id="423"/>
            <p14:sldId id="418"/>
            <p14:sldId id="417"/>
            <p14:sldId id="425"/>
            <p14:sldId id="376"/>
            <p14:sldId id="362"/>
            <p14:sldId id="353"/>
            <p14:sldId id="333"/>
            <p14:sldId id="429"/>
            <p14:sldId id="428"/>
            <p14:sldId id="430"/>
            <p14:sldId id="36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4A66AC"/>
    <a:srgbClr val="7E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89209" autoAdjust="0"/>
  </p:normalViewPr>
  <p:slideViewPr>
    <p:cSldViewPr snapToGrid="0">
      <p:cViewPr varScale="1">
        <p:scale>
          <a:sx n="63" d="100"/>
          <a:sy n="63" d="100"/>
        </p:scale>
        <p:origin x="966" y="6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DEF1A7-4656-471A-B56C-1D093500767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0DF06700-F193-4D66-8D70-6F39604AD5A3}">
      <dgm:prSet phldrT="[文本]" custT="1"/>
      <dgm:spPr/>
      <dgm:t>
        <a:bodyPr/>
        <a:lstStyle/>
        <a:p>
          <a:r>
            <a:rPr lang="zh-CN" altLang="en-US" sz="1400" dirty="0" smtClean="0">
              <a:latin typeface="微软雅黑" pitchFamily="34" charset="-122"/>
              <a:ea typeface="微软雅黑" pitchFamily="34" charset="-122"/>
            </a:rPr>
            <a:t>业务差异多</a:t>
          </a:r>
          <a:endParaRPr lang="zh-CN" altLang="en-US" sz="1400" dirty="0">
            <a:latin typeface="微软雅黑" pitchFamily="34" charset="-122"/>
            <a:ea typeface="微软雅黑" pitchFamily="34" charset="-122"/>
          </a:endParaRPr>
        </a:p>
      </dgm:t>
    </dgm:pt>
    <dgm:pt modelId="{6CAD4B02-0323-4F50-8C18-B47910483282}" type="parTrans" cxnId="{D5555705-EBD1-44CB-85BB-D136F336BF3A}">
      <dgm:prSet/>
      <dgm:spPr/>
      <dgm:t>
        <a:bodyPr/>
        <a:lstStyle/>
        <a:p>
          <a:endParaRPr lang="zh-CN" altLang="en-US" sz="1400">
            <a:latin typeface="微软雅黑" pitchFamily="34" charset="-122"/>
            <a:ea typeface="微软雅黑" pitchFamily="34" charset="-122"/>
          </a:endParaRPr>
        </a:p>
      </dgm:t>
    </dgm:pt>
    <dgm:pt modelId="{C0D549F5-3FC1-4A74-9CBB-D9C807A9E3DF}" type="sibTrans" cxnId="{D5555705-EBD1-44CB-85BB-D136F336BF3A}">
      <dgm:prSet/>
      <dgm:spPr/>
      <dgm:t>
        <a:bodyPr/>
        <a:lstStyle/>
        <a:p>
          <a:endParaRPr lang="zh-CN" altLang="en-US" sz="1400">
            <a:latin typeface="微软雅黑" pitchFamily="34" charset="-122"/>
            <a:ea typeface="微软雅黑" pitchFamily="34" charset="-122"/>
          </a:endParaRPr>
        </a:p>
      </dgm:t>
    </dgm:pt>
    <dgm:pt modelId="{A3B1B9BC-7432-48D0-A616-60A8704666CC}">
      <dgm:prSet phldrT="[文本]" custT="1"/>
      <dgm:spPr/>
      <dgm:t>
        <a:bodyPr/>
        <a:lstStyle/>
        <a:p>
          <a:r>
            <a:rPr lang="zh-CN" altLang="en-US" sz="1800" dirty="0" smtClean="0">
              <a:latin typeface="微软雅黑" pitchFamily="34" charset="-122"/>
              <a:ea typeface="微软雅黑" pitchFamily="34" charset="-122"/>
            </a:rPr>
            <a:t>技术</a:t>
          </a:r>
          <a:endParaRPr lang="zh-CN" altLang="en-US" sz="1800" dirty="0">
            <a:latin typeface="微软雅黑" pitchFamily="34" charset="-122"/>
            <a:ea typeface="微软雅黑" pitchFamily="34" charset="-122"/>
          </a:endParaRPr>
        </a:p>
      </dgm:t>
    </dgm:pt>
    <dgm:pt modelId="{0A8F9F65-06BB-47C3-8E50-30511FEBF444}" type="parTrans" cxnId="{B3039ADF-4E35-4244-959F-1162D55B68D5}">
      <dgm:prSet/>
      <dgm:spPr/>
      <dgm:t>
        <a:bodyPr/>
        <a:lstStyle/>
        <a:p>
          <a:endParaRPr lang="zh-CN" altLang="en-US" sz="1400">
            <a:latin typeface="微软雅黑" pitchFamily="34" charset="-122"/>
            <a:ea typeface="微软雅黑" pitchFamily="34" charset="-122"/>
          </a:endParaRPr>
        </a:p>
      </dgm:t>
    </dgm:pt>
    <dgm:pt modelId="{1AD91DD6-FD52-4248-957C-F6B7CA2D0F37}" type="sibTrans" cxnId="{B3039ADF-4E35-4244-959F-1162D55B68D5}">
      <dgm:prSet/>
      <dgm:spPr/>
      <dgm:t>
        <a:bodyPr/>
        <a:lstStyle/>
        <a:p>
          <a:endParaRPr lang="zh-CN" altLang="en-US" sz="1400">
            <a:latin typeface="微软雅黑" pitchFamily="34" charset="-122"/>
            <a:ea typeface="微软雅黑" pitchFamily="34" charset="-122"/>
          </a:endParaRPr>
        </a:p>
      </dgm:t>
    </dgm:pt>
    <dgm:pt modelId="{C83330D5-DD9B-4BD8-BD0A-2B891FF467F8}">
      <dgm:prSet phldrT="[文本]" custT="1"/>
      <dgm:spPr/>
      <dgm:t>
        <a:bodyPr/>
        <a:lstStyle/>
        <a:p>
          <a:r>
            <a:rPr lang="zh-CN" altLang="en-US" sz="1400" dirty="0" smtClean="0">
              <a:latin typeface="微软雅黑" pitchFamily="34" charset="-122"/>
              <a:ea typeface="微软雅黑" pitchFamily="34" charset="-122"/>
            </a:rPr>
            <a:t>数据量大</a:t>
          </a:r>
          <a:endParaRPr lang="zh-CN" altLang="en-US" sz="1400" dirty="0">
            <a:latin typeface="微软雅黑" pitchFamily="34" charset="-122"/>
            <a:ea typeface="微软雅黑" pitchFamily="34" charset="-122"/>
          </a:endParaRPr>
        </a:p>
      </dgm:t>
    </dgm:pt>
    <dgm:pt modelId="{8B55A53F-2A5D-4611-96CD-75EBB62CCF43}" type="parTrans" cxnId="{18793C3F-9202-42D1-B9CB-4A26CFDF71EA}">
      <dgm:prSet/>
      <dgm:spPr/>
      <dgm:t>
        <a:bodyPr/>
        <a:lstStyle/>
        <a:p>
          <a:endParaRPr lang="zh-CN" altLang="en-US" sz="1400">
            <a:latin typeface="微软雅黑" pitchFamily="34" charset="-122"/>
            <a:ea typeface="微软雅黑" pitchFamily="34" charset="-122"/>
          </a:endParaRPr>
        </a:p>
      </dgm:t>
    </dgm:pt>
    <dgm:pt modelId="{AA8EE4B9-0B04-42CA-802A-0E494B328D89}" type="sibTrans" cxnId="{18793C3F-9202-42D1-B9CB-4A26CFDF71EA}">
      <dgm:prSet/>
      <dgm:spPr/>
      <dgm:t>
        <a:bodyPr/>
        <a:lstStyle/>
        <a:p>
          <a:endParaRPr lang="zh-CN" altLang="en-US" sz="1400">
            <a:latin typeface="微软雅黑" pitchFamily="34" charset="-122"/>
            <a:ea typeface="微软雅黑" pitchFamily="34" charset="-122"/>
          </a:endParaRPr>
        </a:p>
      </dgm:t>
    </dgm:pt>
    <dgm:pt modelId="{9AC3E7CB-AA17-4D71-9E37-88204DEC2D94}">
      <dgm:prSet phldrT="[文本]" custT="1"/>
      <dgm:spPr/>
      <dgm:t>
        <a:bodyPr/>
        <a:lstStyle/>
        <a:p>
          <a:r>
            <a:rPr lang="zh-CN" altLang="en-US" sz="1400" dirty="0" smtClean="0">
              <a:latin typeface="微软雅黑" pitchFamily="34" charset="-122"/>
              <a:ea typeface="微软雅黑" pitchFamily="34" charset="-122"/>
            </a:rPr>
            <a:t>数据类型多</a:t>
          </a:r>
          <a:endParaRPr lang="zh-CN" altLang="en-US" sz="1400" dirty="0">
            <a:latin typeface="微软雅黑" pitchFamily="34" charset="-122"/>
            <a:ea typeface="微软雅黑" pitchFamily="34" charset="-122"/>
          </a:endParaRPr>
        </a:p>
      </dgm:t>
    </dgm:pt>
    <dgm:pt modelId="{C49DA477-2DB5-47D7-AD52-232649568A6D}" type="parTrans" cxnId="{AD8C592F-4D40-4842-8FFF-62DE307B26CB}">
      <dgm:prSet/>
      <dgm:spPr/>
      <dgm:t>
        <a:bodyPr/>
        <a:lstStyle/>
        <a:p>
          <a:endParaRPr lang="zh-CN" altLang="en-US" sz="1400">
            <a:latin typeface="微软雅黑" pitchFamily="34" charset="-122"/>
            <a:ea typeface="微软雅黑" pitchFamily="34" charset="-122"/>
          </a:endParaRPr>
        </a:p>
      </dgm:t>
    </dgm:pt>
    <dgm:pt modelId="{359F3B47-07B3-4323-B0C8-2CBB62F606C6}" type="sibTrans" cxnId="{AD8C592F-4D40-4842-8FFF-62DE307B26CB}">
      <dgm:prSet/>
      <dgm:spPr/>
      <dgm:t>
        <a:bodyPr/>
        <a:lstStyle/>
        <a:p>
          <a:endParaRPr lang="zh-CN" altLang="en-US" sz="1400">
            <a:latin typeface="微软雅黑" pitchFamily="34" charset="-122"/>
            <a:ea typeface="微软雅黑" pitchFamily="34" charset="-122"/>
          </a:endParaRPr>
        </a:p>
      </dgm:t>
    </dgm:pt>
    <dgm:pt modelId="{31AAC0ED-14BE-4688-81BB-382BFC154280}">
      <dgm:prSet phldrT="[文本]" custT="1"/>
      <dgm:spPr/>
      <dgm:t>
        <a:bodyPr/>
        <a:lstStyle/>
        <a:p>
          <a:r>
            <a:rPr lang="zh-CN" altLang="en-US" sz="1800" dirty="0" smtClean="0">
              <a:latin typeface="微软雅黑" pitchFamily="34" charset="-122"/>
              <a:ea typeface="微软雅黑" pitchFamily="34" charset="-122"/>
            </a:rPr>
            <a:t>运维</a:t>
          </a:r>
          <a:endParaRPr lang="zh-CN" altLang="en-US" sz="1800" dirty="0">
            <a:latin typeface="微软雅黑" pitchFamily="34" charset="-122"/>
            <a:ea typeface="微软雅黑" pitchFamily="34" charset="-122"/>
          </a:endParaRPr>
        </a:p>
      </dgm:t>
    </dgm:pt>
    <dgm:pt modelId="{22119625-FD5C-4618-AB43-AC34E40D85A2}" type="parTrans" cxnId="{ED492FFE-76C2-44DB-8FA2-B1C43BC6CC6B}">
      <dgm:prSet/>
      <dgm:spPr/>
      <dgm:t>
        <a:bodyPr/>
        <a:lstStyle/>
        <a:p>
          <a:endParaRPr lang="zh-CN" altLang="en-US" sz="1400">
            <a:latin typeface="微软雅黑" pitchFamily="34" charset="-122"/>
            <a:ea typeface="微软雅黑" pitchFamily="34" charset="-122"/>
          </a:endParaRPr>
        </a:p>
      </dgm:t>
    </dgm:pt>
    <dgm:pt modelId="{55E9A3BC-64F8-4B7F-B82C-83EF841D2E33}" type="sibTrans" cxnId="{ED492FFE-76C2-44DB-8FA2-B1C43BC6CC6B}">
      <dgm:prSet/>
      <dgm:spPr/>
      <dgm:t>
        <a:bodyPr/>
        <a:lstStyle/>
        <a:p>
          <a:endParaRPr lang="zh-CN" altLang="en-US" sz="1400">
            <a:latin typeface="微软雅黑" pitchFamily="34" charset="-122"/>
            <a:ea typeface="微软雅黑" pitchFamily="34" charset="-122"/>
          </a:endParaRPr>
        </a:p>
      </dgm:t>
    </dgm:pt>
    <dgm:pt modelId="{1FC2F2E9-C98B-458C-818F-18D79CA872EC}">
      <dgm:prSet phldrT="[文本]" custT="1"/>
      <dgm:spPr/>
      <dgm:t>
        <a:bodyPr/>
        <a:lstStyle/>
        <a:p>
          <a:r>
            <a:rPr lang="zh-CN" altLang="en-US" sz="1400" dirty="0" smtClean="0">
              <a:latin typeface="微软雅黑" pitchFamily="34" charset="-122"/>
              <a:ea typeface="微软雅黑" pitchFamily="34" charset="-122"/>
            </a:rPr>
            <a:t>应用多</a:t>
          </a:r>
          <a:endParaRPr lang="zh-CN" altLang="en-US" sz="1400" dirty="0">
            <a:latin typeface="微软雅黑" pitchFamily="34" charset="-122"/>
            <a:ea typeface="微软雅黑" pitchFamily="34" charset="-122"/>
          </a:endParaRPr>
        </a:p>
      </dgm:t>
    </dgm:pt>
    <dgm:pt modelId="{4C04C8E0-D41C-4EFF-B330-2F9CF9861137}" type="parTrans" cxnId="{DF058954-6EA8-4B9A-B1D2-E046AF6DF97F}">
      <dgm:prSet/>
      <dgm:spPr/>
      <dgm:t>
        <a:bodyPr/>
        <a:lstStyle/>
        <a:p>
          <a:endParaRPr lang="zh-CN" altLang="en-US" sz="1400">
            <a:latin typeface="微软雅黑" pitchFamily="34" charset="-122"/>
            <a:ea typeface="微软雅黑" pitchFamily="34" charset="-122"/>
          </a:endParaRPr>
        </a:p>
      </dgm:t>
    </dgm:pt>
    <dgm:pt modelId="{474176A1-B2AE-4197-B1E9-8FEA8A682A40}" type="sibTrans" cxnId="{DF058954-6EA8-4B9A-B1D2-E046AF6DF97F}">
      <dgm:prSet/>
      <dgm:spPr/>
      <dgm:t>
        <a:bodyPr/>
        <a:lstStyle/>
        <a:p>
          <a:endParaRPr lang="zh-CN" altLang="en-US" sz="1400">
            <a:latin typeface="微软雅黑" pitchFamily="34" charset="-122"/>
            <a:ea typeface="微软雅黑" pitchFamily="34" charset="-122"/>
          </a:endParaRPr>
        </a:p>
      </dgm:t>
    </dgm:pt>
    <dgm:pt modelId="{386F6A61-891C-4F59-9EB2-14ED0AC70F96}">
      <dgm:prSet phldrT="[文本]" custT="1"/>
      <dgm:spPr/>
      <dgm:t>
        <a:bodyPr/>
        <a:lstStyle/>
        <a:p>
          <a:r>
            <a:rPr lang="zh-CN" altLang="en-US" sz="1400" dirty="0" smtClean="0">
              <a:latin typeface="微软雅黑" pitchFamily="34" charset="-122"/>
              <a:ea typeface="微软雅黑" pitchFamily="34" charset="-122"/>
            </a:rPr>
            <a:t>运维层级多</a:t>
          </a:r>
          <a:endParaRPr lang="zh-CN" altLang="en-US" sz="1400" dirty="0">
            <a:latin typeface="微软雅黑" pitchFamily="34" charset="-122"/>
            <a:ea typeface="微软雅黑" pitchFamily="34" charset="-122"/>
          </a:endParaRPr>
        </a:p>
      </dgm:t>
    </dgm:pt>
    <dgm:pt modelId="{1E6242BB-0B9F-4F4F-BBBA-D145650B6152}" type="parTrans" cxnId="{3B5E3FEF-3E2E-498F-97FA-0634344F83CB}">
      <dgm:prSet/>
      <dgm:spPr/>
      <dgm:t>
        <a:bodyPr/>
        <a:lstStyle/>
        <a:p>
          <a:endParaRPr lang="zh-CN" altLang="en-US" sz="1400">
            <a:latin typeface="微软雅黑" pitchFamily="34" charset="-122"/>
            <a:ea typeface="微软雅黑" pitchFamily="34" charset="-122"/>
          </a:endParaRPr>
        </a:p>
      </dgm:t>
    </dgm:pt>
    <dgm:pt modelId="{EBD48E60-A061-4151-80B2-38840474FEAA}" type="sibTrans" cxnId="{3B5E3FEF-3E2E-498F-97FA-0634344F83CB}">
      <dgm:prSet/>
      <dgm:spPr/>
      <dgm:t>
        <a:bodyPr/>
        <a:lstStyle/>
        <a:p>
          <a:endParaRPr lang="zh-CN" altLang="en-US" sz="1400">
            <a:latin typeface="微软雅黑" pitchFamily="34" charset="-122"/>
            <a:ea typeface="微软雅黑" pitchFamily="34" charset="-122"/>
          </a:endParaRPr>
        </a:p>
      </dgm:t>
    </dgm:pt>
    <dgm:pt modelId="{D64CA3EB-138C-4D86-B32F-6ABCB0DE323C}">
      <dgm:prSet phldrT="[文本]" custT="1"/>
      <dgm:spPr/>
      <dgm:t>
        <a:bodyPr/>
        <a:lstStyle/>
        <a:p>
          <a:r>
            <a:rPr lang="zh-CN" altLang="en-US" sz="1400" dirty="0" smtClean="0">
              <a:latin typeface="微软雅黑" pitchFamily="34" charset="-122"/>
              <a:ea typeface="微软雅黑" pitchFamily="34" charset="-122"/>
            </a:rPr>
            <a:t>服务人群多</a:t>
          </a:r>
          <a:endParaRPr lang="zh-CN" altLang="en-US" sz="1400" dirty="0">
            <a:latin typeface="微软雅黑" pitchFamily="34" charset="-122"/>
            <a:ea typeface="微软雅黑" pitchFamily="34" charset="-122"/>
          </a:endParaRPr>
        </a:p>
      </dgm:t>
    </dgm:pt>
    <dgm:pt modelId="{A01A10E7-EE99-416D-A44F-6C2557E639AD}" type="parTrans" cxnId="{C83511AB-3F92-4F63-BB20-3A869806B3CD}">
      <dgm:prSet/>
      <dgm:spPr/>
      <dgm:t>
        <a:bodyPr/>
        <a:lstStyle/>
        <a:p>
          <a:endParaRPr lang="zh-CN" altLang="en-US" sz="1400">
            <a:latin typeface="微软雅黑" pitchFamily="34" charset="-122"/>
            <a:ea typeface="微软雅黑" pitchFamily="34" charset="-122"/>
          </a:endParaRPr>
        </a:p>
      </dgm:t>
    </dgm:pt>
    <dgm:pt modelId="{4C35CDDD-C4CA-4F3F-8838-911B0396932C}" type="sibTrans" cxnId="{C83511AB-3F92-4F63-BB20-3A869806B3CD}">
      <dgm:prSet/>
      <dgm:spPr/>
      <dgm:t>
        <a:bodyPr/>
        <a:lstStyle/>
        <a:p>
          <a:endParaRPr lang="zh-CN" altLang="en-US" sz="1400">
            <a:latin typeface="微软雅黑" pitchFamily="34" charset="-122"/>
            <a:ea typeface="微软雅黑" pitchFamily="34" charset="-122"/>
          </a:endParaRPr>
        </a:p>
      </dgm:t>
    </dgm:pt>
    <dgm:pt modelId="{62321936-52E0-4FD1-92B7-73DF55229BA6}">
      <dgm:prSet phldrT="[文本]" custT="1"/>
      <dgm:spPr/>
      <dgm:t>
        <a:bodyPr/>
        <a:lstStyle/>
        <a:p>
          <a:r>
            <a:rPr lang="zh-CN" altLang="en-US" sz="1400" dirty="0" smtClean="0">
              <a:latin typeface="微软雅黑" pitchFamily="34" charset="-122"/>
              <a:ea typeface="微软雅黑" pitchFamily="34" charset="-122"/>
            </a:rPr>
            <a:t>并发量大</a:t>
          </a:r>
          <a:endParaRPr lang="zh-CN" altLang="en-US" sz="1400" dirty="0">
            <a:latin typeface="微软雅黑" pitchFamily="34" charset="-122"/>
            <a:ea typeface="微软雅黑" pitchFamily="34" charset="-122"/>
          </a:endParaRPr>
        </a:p>
      </dgm:t>
    </dgm:pt>
    <dgm:pt modelId="{35E29174-9A80-4875-A531-E49BD75702B0}" type="parTrans" cxnId="{8F9A5307-9CA0-4E09-AC9B-7C9BFB3EB32D}">
      <dgm:prSet/>
      <dgm:spPr/>
      <dgm:t>
        <a:bodyPr/>
        <a:lstStyle/>
        <a:p>
          <a:endParaRPr lang="zh-CN" altLang="en-US" sz="1400">
            <a:latin typeface="微软雅黑" pitchFamily="34" charset="-122"/>
            <a:ea typeface="微软雅黑" pitchFamily="34" charset="-122"/>
          </a:endParaRPr>
        </a:p>
      </dgm:t>
    </dgm:pt>
    <dgm:pt modelId="{A36C9AA3-8C80-4E93-BF66-A592EE529114}" type="sibTrans" cxnId="{8F9A5307-9CA0-4E09-AC9B-7C9BFB3EB32D}">
      <dgm:prSet/>
      <dgm:spPr/>
      <dgm:t>
        <a:bodyPr/>
        <a:lstStyle/>
        <a:p>
          <a:endParaRPr lang="zh-CN" altLang="en-US" sz="1400">
            <a:latin typeface="微软雅黑" pitchFamily="34" charset="-122"/>
            <a:ea typeface="微软雅黑" pitchFamily="34" charset="-122"/>
          </a:endParaRPr>
        </a:p>
      </dgm:t>
    </dgm:pt>
    <dgm:pt modelId="{80A71298-D2A6-43F8-AE66-891F8A77664B}">
      <dgm:prSet phldrT="[文本]" custT="1"/>
      <dgm:spPr/>
      <dgm:t>
        <a:bodyPr/>
        <a:lstStyle/>
        <a:p>
          <a:r>
            <a:rPr lang="zh-CN" altLang="en-US" sz="1400" dirty="0" smtClean="0">
              <a:latin typeface="微软雅黑" pitchFamily="34" charset="-122"/>
              <a:ea typeface="微软雅黑" pitchFamily="34" charset="-122"/>
            </a:rPr>
            <a:t>客户端环境复杂</a:t>
          </a:r>
          <a:endParaRPr lang="zh-CN" altLang="en-US" sz="1400" dirty="0">
            <a:latin typeface="微软雅黑" pitchFamily="34" charset="-122"/>
            <a:ea typeface="微软雅黑" pitchFamily="34" charset="-122"/>
          </a:endParaRPr>
        </a:p>
      </dgm:t>
    </dgm:pt>
    <dgm:pt modelId="{A6BD0C2C-0495-4B36-91A6-9D4473BD6FB4}" type="parTrans" cxnId="{5B4BCB7F-DC97-42BB-8F51-7A298B19B5AC}">
      <dgm:prSet/>
      <dgm:spPr/>
      <dgm:t>
        <a:bodyPr/>
        <a:lstStyle/>
        <a:p>
          <a:endParaRPr lang="zh-CN" altLang="en-US" sz="1600">
            <a:latin typeface="微软雅黑" pitchFamily="34" charset="-122"/>
            <a:ea typeface="微软雅黑" pitchFamily="34" charset="-122"/>
          </a:endParaRPr>
        </a:p>
      </dgm:t>
    </dgm:pt>
    <dgm:pt modelId="{39E65D78-9369-422C-9903-36F1322D042B}" type="sibTrans" cxnId="{5B4BCB7F-DC97-42BB-8F51-7A298B19B5AC}">
      <dgm:prSet/>
      <dgm:spPr/>
      <dgm:t>
        <a:bodyPr/>
        <a:lstStyle/>
        <a:p>
          <a:endParaRPr lang="zh-CN" altLang="en-US" sz="1600">
            <a:latin typeface="微软雅黑" pitchFamily="34" charset="-122"/>
            <a:ea typeface="微软雅黑" pitchFamily="34" charset="-122"/>
          </a:endParaRPr>
        </a:p>
      </dgm:t>
    </dgm:pt>
    <dgm:pt modelId="{B049BDF2-EF5F-4730-A621-4D5543F8E5FD}">
      <dgm:prSet phldrT="[文本]" custT="1"/>
      <dgm:spPr/>
      <dgm:t>
        <a:bodyPr/>
        <a:lstStyle/>
        <a:p>
          <a:r>
            <a:rPr lang="zh-CN" altLang="en-US" sz="1400" dirty="0" smtClean="0">
              <a:latin typeface="微软雅黑" pitchFamily="34" charset="-122"/>
              <a:ea typeface="微软雅黑" pitchFamily="34" charset="-122"/>
            </a:rPr>
            <a:t>网络环境复杂</a:t>
          </a:r>
          <a:endParaRPr lang="zh-CN" altLang="en-US" sz="1400" dirty="0">
            <a:latin typeface="微软雅黑" pitchFamily="34" charset="-122"/>
            <a:ea typeface="微软雅黑" pitchFamily="34" charset="-122"/>
          </a:endParaRPr>
        </a:p>
      </dgm:t>
    </dgm:pt>
    <dgm:pt modelId="{A9482FCF-B741-469B-96E1-BFCFDBFB535F}" type="parTrans" cxnId="{4389AE08-4C0C-4CD0-8068-C2402FB0A51B}">
      <dgm:prSet/>
      <dgm:spPr/>
      <dgm:t>
        <a:bodyPr/>
        <a:lstStyle/>
        <a:p>
          <a:endParaRPr lang="zh-CN" altLang="en-US" sz="1600">
            <a:latin typeface="微软雅黑" pitchFamily="34" charset="-122"/>
            <a:ea typeface="微软雅黑" pitchFamily="34" charset="-122"/>
          </a:endParaRPr>
        </a:p>
      </dgm:t>
    </dgm:pt>
    <dgm:pt modelId="{2BFAE4D9-4F6D-47C1-9FD0-876C911D0565}" type="sibTrans" cxnId="{4389AE08-4C0C-4CD0-8068-C2402FB0A51B}">
      <dgm:prSet/>
      <dgm:spPr/>
      <dgm:t>
        <a:bodyPr/>
        <a:lstStyle/>
        <a:p>
          <a:endParaRPr lang="zh-CN" altLang="en-US" sz="1600">
            <a:latin typeface="微软雅黑" pitchFamily="34" charset="-122"/>
            <a:ea typeface="微软雅黑" pitchFamily="34" charset="-122"/>
          </a:endParaRPr>
        </a:p>
      </dgm:t>
    </dgm:pt>
    <dgm:pt modelId="{5C39B7E3-A3A3-44BB-9932-46A240270650}">
      <dgm:prSet phldrT="[文本]" custT="1"/>
      <dgm:spPr/>
      <dgm:t>
        <a:bodyPr/>
        <a:lstStyle/>
        <a:p>
          <a:r>
            <a:rPr lang="zh-CN" altLang="en-US" sz="1400" dirty="0" smtClean="0">
              <a:latin typeface="微软雅黑" pitchFamily="34" charset="-122"/>
              <a:ea typeface="微软雅黑" pitchFamily="34" charset="-122"/>
            </a:rPr>
            <a:t>稳定性高</a:t>
          </a:r>
          <a:endParaRPr lang="zh-CN" altLang="en-US" sz="1400" dirty="0">
            <a:latin typeface="微软雅黑" pitchFamily="34" charset="-122"/>
            <a:ea typeface="微软雅黑" pitchFamily="34" charset="-122"/>
          </a:endParaRPr>
        </a:p>
      </dgm:t>
    </dgm:pt>
    <dgm:pt modelId="{34DB8CD1-42BB-4CCD-9649-59B1B22A578B}" type="parTrans" cxnId="{4F0AB6DF-ACA5-4F32-8059-7A56AC8F3773}">
      <dgm:prSet/>
      <dgm:spPr/>
      <dgm:t>
        <a:bodyPr/>
        <a:lstStyle/>
        <a:p>
          <a:endParaRPr lang="zh-CN" altLang="en-US" sz="1800"/>
        </a:p>
      </dgm:t>
    </dgm:pt>
    <dgm:pt modelId="{7FA090EE-CE5E-44D2-AC8D-172158B7CE09}" type="sibTrans" cxnId="{4F0AB6DF-ACA5-4F32-8059-7A56AC8F3773}">
      <dgm:prSet/>
      <dgm:spPr/>
      <dgm:t>
        <a:bodyPr/>
        <a:lstStyle/>
        <a:p>
          <a:endParaRPr lang="zh-CN" altLang="en-US" sz="1800"/>
        </a:p>
      </dgm:t>
    </dgm:pt>
    <dgm:pt modelId="{B603A407-52BB-4FC6-9178-5CB389250D00}">
      <dgm:prSet phldrT="[文本]" custT="1"/>
      <dgm:spPr/>
      <dgm:t>
        <a:bodyPr/>
        <a:lstStyle/>
        <a:p>
          <a:endParaRPr lang="zh-CN" altLang="en-US" sz="1600" dirty="0">
            <a:latin typeface="微软雅黑" pitchFamily="34" charset="-122"/>
            <a:ea typeface="微软雅黑" pitchFamily="34" charset="-122"/>
          </a:endParaRPr>
        </a:p>
      </dgm:t>
    </dgm:pt>
    <dgm:pt modelId="{2FCEF8BA-6B73-48B0-8243-84B960261505}" type="parTrans" cxnId="{BF3FA6DB-9D23-48CC-9D1C-2299C427D45C}">
      <dgm:prSet/>
      <dgm:spPr/>
      <dgm:t>
        <a:bodyPr/>
        <a:lstStyle/>
        <a:p>
          <a:endParaRPr lang="zh-CN" altLang="en-US" sz="2000"/>
        </a:p>
      </dgm:t>
    </dgm:pt>
    <dgm:pt modelId="{ED1C0865-1291-49AD-8DE8-7FCE02D23B69}" type="sibTrans" cxnId="{BF3FA6DB-9D23-48CC-9D1C-2299C427D45C}">
      <dgm:prSet/>
      <dgm:spPr/>
      <dgm:t>
        <a:bodyPr/>
        <a:lstStyle/>
        <a:p>
          <a:endParaRPr lang="zh-CN" altLang="en-US" sz="2000"/>
        </a:p>
      </dgm:t>
    </dgm:pt>
    <dgm:pt modelId="{D975B14B-F273-4758-B92F-DC1C31DBC9A3}">
      <dgm:prSet phldrT="[文本]" custT="1"/>
      <dgm:spPr/>
      <dgm:t>
        <a:bodyPr/>
        <a:lstStyle/>
        <a:p>
          <a:r>
            <a:rPr lang="zh-CN" altLang="en-US" sz="1400" dirty="0" smtClean="0">
              <a:latin typeface="微软雅黑" pitchFamily="34" charset="-122"/>
              <a:ea typeface="微软雅黑" pitchFamily="34" charset="-122"/>
            </a:rPr>
            <a:t>服务网点多</a:t>
          </a:r>
          <a:endParaRPr lang="zh-CN" altLang="en-US" sz="1400" dirty="0">
            <a:latin typeface="微软雅黑" pitchFamily="34" charset="-122"/>
            <a:ea typeface="微软雅黑" pitchFamily="34" charset="-122"/>
          </a:endParaRPr>
        </a:p>
      </dgm:t>
    </dgm:pt>
    <dgm:pt modelId="{964BF8F2-6AE3-47AE-A6B0-60CC4E99A20A}" type="parTrans" cxnId="{CB99DC4A-1D5B-484E-8D23-8B39046244C2}">
      <dgm:prSet/>
      <dgm:spPr/>
      <dgm:t>
        <a:bodyPr/>
        <a:lstStyle/>
        <a:p>
          <a:endParaRPr lang="zh-CN" altLang="en-US" sz="2000"/>
        </a:p>
      </dgm:t>
    </dgm:pt>
    <dgm:pt modelId="{1F3BB124-84EF-4343-9730-B07E64EB3CAC}" type="sibTrans" cxnId="{CB99DC4A-1D5B-484E-8D23-8B39046244C2}">
      <dgm:prSet/>
      <dgm:spPr/>
      <dgm:t>
        <a:bodyPr/>
        <a:lstStyle/>
        <a:p>
          <a:endParaRPr lang="zh-CN" altLang="en-US" sz="2000"/>
        </a:p>
      </dgm:t>
    </dgm:pt>
    <dgm:pt modelId="{4D25D55B-CAFE-4D72-B511-53DA44FDDC4A}">
      <dgm:prSet phldrT="[文本]" custT="1"/>
      <dgm:spPr/>
      <dgm:t>
        <a:bodyPr/>
        <a:lstStyle/>
        <a:p>
          <a:r>
            <a:rPr lang="zh-CN" altLang="en-US" sz="1800" dirty="0" smtClean="0">
              <a:latin typeface="微软雅黑" pitchFamily="34" charset="-122"/>
              <a:ea typeface="微软雅黑" pitchFamily="34" charset="-122"/>
            </a:rPr>
            <a:t>业务</a:t>
          </a:r>
          <a:endParaRPr lang="zh-CN" altLang="en-US" sz="1800" dirty="0">
            <a:latin typeface="微软雅黑" pitchFamily="34" charset="-122"/>
            <a:ea typeface="微软雅黑" pitchFamily="34" charset="-122"/>
          </a:endParaRPr>
        </a:p>
      </dgm:t>
    </dgm:pt>
    <dgm:pt modelId="{D033B41A-ED56-4BBB-B5BB-B6767A99ACF3}" type="sibTrans" cxnId="{8A64F63E-56F2-4581-9880-E2F685EF0C9C}">
      <dgm:prSet/>
      <dgm:spPr/>
      <dgm:t>
        <a:bodyPr/>
        <a:lstStyle/>
        <a:p>
          <a:endParaRPr lang="zh-CN" altLang="en-US" sz="1400">
            <a:latin typeface="微软雅黑" pitchFamily="34" charset="-122"/>
            <a:ea typeface="微软雅黑" pitchFamily="34" charset="-122"/>
          </a:endParaRPr>
        </a:p>
      </dgm:t>
    </dgm:pt>
    <dgm:pt modelId="{6D052F2A-FE99-4E68-8C84-E57AA1670CFB}" type="parTrans" cxnId="{8A64F63E-56F2-4581-9880-E2F685EF0C9C}">
      <dgm:prSet/>
      <dgm:spPr/>
      <dgm:t>
        <a:bodyPr/>
        <a:lstStyle/>
        <a:p>
          <a:endParaRPr lang="zh-CN" altLang="en-US" sz="1400">
            <a:latin typeface="微软雅黑" pitchFamily="34" charset="-122"/>
            <a:ea typeface="微软雅黑" pitchFamily="34" charset="-122"/>
          </a:endParaRPr>
        </a:p>
      </dgm:t>
    </dgm:pt>
    <dgm:pt modelId="{79C09CAF-4316-41C3-9FCE-54D2532A927F}">
      <dgm:prSet phldrT="[文本]" custT="1"/>
      <dgm:spPr/>
      <dgm:t>
        <a:bodyPr/>
        <a:lstStyle/>
        <a:p>
          <a:r>
            <a:rPr lang="zh-CN" altLang="en-US" sz="1400" dirty="0" smtClean="0">
              <a:latin typeface="微软雅黑" pitchFamily="34" charset="-122"/>
              <a:ea typeface="微软雅黑" pitchFamily="34" charset="-122"/>
            </a:rPr>
            <a:t>经办人员多</a:t>
          </a:r>
          <a:endParaRPr lang="zh-CN" altLang="en-US" sz="1400" dirty="0">
            <a:latin typeface="微软雅黑" pitchFamily="34" charset="-122"/>
            <a:ea typeface="微软雅黑" pitchFamily="34" charset="-122"/>
          </a:endParaRPr>
        </a:p>
      </dgm:t>
    </dgm:pt>
    <dgm:pt modelId="{25CFE893-7F35-43C9-A87E-5765A64EA013}">
      <dgm:prSet phldrT="[文本]" custT="1"/>
      <dgm:spPr/>
      <dgm:t>
        <a:bodyPr/>
        <a:lstStyle/>
        <a:p>
          <a:r>
            <a:rPr lang="zh-CN" altLang="en-US" sz="1400" dirty="0" smtClean="0">
              <a:latin typeface="微软雅黑" pitchFamily="34" charset="-122"/>
              <a:ea typeface="微软雅黑" pitchFamily="34" charset="-122"/>
            </a:rPr>
            <a:t>监管范围大</a:t>
          </a:r>
          <a:endParaRPr lang="zh-CN" altLang="en-US" sz="1400" dirty="0">
            <a:latin typeface="微软雅黑" pitchFamily="34" charset="-122"/>
            <a:ea typeface="微软雅黑" pitchFamily="34" charset="-122"/>
          </a:endParaRPr>
        </a:p>
      </dgm:t>
    </dgm:pt>
    <dgm:pt modelId="{997A2E14-4030-498B-865C-1DBB7590A135}">
      <dgm:prSet phldrT="[文本]" custT="1"/>
      <dgm:spPr/>
      <dgm:t>
        <a:bodyPr/>
        <a:lstStyle/>
        <a:p>
          <a:r>
            <a:rPr lang="zh-CN" altLang="en-US" sz="1800" dirty="0" smtClean="0">
              <a:latin typeface="微软雅黑" pitchFamily="34" charset="-122"/>
              <a:ea typeface="微软雅黑" pitchFamily="34" charset="-122"/>
            </a:rPr>
            <a:t>管理</a:t>
          </a:r>
          <a:endParaRPr lang="zh-CN" altLang="en-US" sz="1800" dirty="0">
            <a:latin typeface="微软雅黑" pitchFamily="34" charset="-122"/>
            <a:ea typeface="微软雅黑" pitchFamily="34" charset="-122"/>
          </a:endParaRPr>
        </a:p>
      </dgm:t>
    </dgm:pt>
    <dgm:pt modelId="{90C392C3-02EF-4B99-AF46-E5AF12DE98D4}" type="sibTrans" cxnId="{82B6F43A-08AB-457D-85DB-EADC97B983CB}">
      <dgm:prSet/>
      <dgm:spPr/>
      <dgm:t>
        <a:bodyPr/>
        <a:lstStyle/>
        <a:p>
          <a:endParaRPr lang="zh-CN" altLang="en-US" sz="1800"/>
        </a:p>
      </dgm:t>
    </dgm:pt>
    <dgm:pt modelId="{4F2EBBC5-0226-4A10-B94A-9EFE34C67CB5}" type="parTrans" cxnId="{82B6F43A-08AB-457D-85DB-EADC97B983CB}">
      <dgm:prSet/>
      <dgm:spPr/>
      <dgm:t>
        <a:bodyPr/>
        <a:lstStyle/>
        <a:p>
          <a:endParaRPr lang="zh-CN" altLang="en-US" sz="1800"/>
        </a:p>
      </dgm:t>
    </dgm:pt>
    <dgm:pt modelId="{AC4D4E65-1C9F-4301-8FE1-B8A1F20FDF4B}" type="sibTrans" cxnId="{01CF46F9-C147-49C1-8FA8-17F809B30A78}">
      <dgm:prSet/>
      <dgm:spPr/>
      <dgm:t>
        <a:bodyPr/>
        <a:lstStyle/>
        <a:p>
          <a:endParaRPr lang="zh-CN" altLang="en-US" sz="2000"/>
        </a:p>
      </dgm:t>
    </dgm:pt>
    <dgm:pt modelId="{FEC47964-3DD7-4990-BBD8-6EB54F454756}" type="parTrans" cxnId="{01CF46F9-C147-49C1-8FA8-17F809B30A78}">
      <dgm:prSet/>
      <dgm:spPr/>
      <dgm:t>
        <a:bodyPr/>
        <a:lstStyle/>
        <a:p>
          <a:endParaRPr lang="zh-CN" altLang="en-US" sz="2000"/>
        </a:p>
      </dgm:t>
    </dgm:pt>
    <dgm:pt modelId="{99CBF3CB-D513-45FA-9C16-B8B31E10A8AB}" type="sibTrans" cxnId="{2FC4D76F-732B-4689-B587-EFFA5C68802B}">
      <dgm:prSet/>
      <dgm:spPr/>
      <dgm:t>
        <a:bodyPr/>
        <a:lstStyle/>
        <a:p>
          <a:endParaRPr lang="zh-CN" altLang="en-US" sz="2000"/>
        </a:p>
      </dgm:t>
    </dgm:pt>
    <dgm:pt modelId="{0773EB99-B174-41C5-9627-E6D5D09717B1}" type="parTrans" cxnId="{2FC4D76F-732B-4689-B587-EFFA5C68802B}">
      <dgm:prSet/>
      <dgm:spPr/>
      <dgm:t>
        <a:bodyPr/>
        <a:lstStyle/>
        <a:p>
          <a:endParaRPr lang="zh-CN" altLang="en-US" sz="2000"/>
        </a:p>
      </dgm:t>
    </dgm:pt>
    <dgm:pt modelId="{FC622899-1A11-46AD-9E01-893A9C5CFF32}">
      <dgm:prSet phldrT="[文本]" custT="1"/>
      <dgm:spPr/>
      <dgm:t>
        <a:bodyPr/>
        <a:lstStyle/>
        <a:p>
          <a:r>
            <a:rPr lang="zh-CN" altLang="en-US" sz="1400" dirty="0" smtClean="0">
              <a:latin typeface="微软雅黑" pitchFamily="34" charset="-122"/>
              <a:ea typeface="微软雅黑" pitchFamily="34" charset="-122"/>
            </a:rPr>
            <a:t>多级数据运维</a:t>
          </a:r>
          <a:endParaRPr lang="zh-CN" altLang="en-US" sz="1400" dirty="0">
            <a:latin typeface="微软雅黑" pitchFamily="34" charset="-122"/>
            <a:ea typeface="微软雅黑" pitchFamily="34" charset="-122"/>
          </a:endParaRPr>
        </a:p>
      </dgm:t>
    </dgm:pt>
    <dgm:pt modelId="{56FCC630-6D20-41DD-BD14-D0757ECEE0E1}" type="parTrans" cxnId="{9ADBF58B-A280-44D4-9039-F17CB3210241}">
      <dgm:prSet/>
      <dgm:spPr/>
      <dgm:t>
        <a:bodyPr/>
        <a:lstStyle/>
        <a:p>
          <a:endParaRPr lang="zh-CN" altLang="en-US"/>
        </a:p>
      </dgm:t>
    </dgm:pt>
    <dgm:pt modelId="{D11194E3-8486-4118-B118-5B813A35814B}" type="sibTrans" cxnId="{9ADBF58B-A280-44D4-9039-F17CB3210241}">
      <dgm:prSet/>
      <dgm:spPr/>
      <dgm:t>
        <a:bodyPr/>
        <a:lstStyle/>
        <a:p>
          <a:endParaRPr lang="zh-CN" altLang="en-US"/>
        </a:p>
      </dgm:t>
    </dgm:pt>
    <dgm:pt modelId="{237A1439-8863-4B0B-851B-DB72D96A4964}">
      <dgm:prSet phldrT="[文本]" custT="1"/>
      <dgm:spPr/>
      <dgm:t>
        <a:bodyPr/>
        <a:lstStyle/>
        <a:p>
          <a:r>
            <a:rPr lang="zh-CN" altLang="en-US" sz="1400" dirty="0" smtClean="0">
              <a:latin typeface="微软雅黑" pitchFamily="34" charset="-122"/>
              <a:ea typeface="微软雅黑" pitchFamily="34" charset="-122"/>
            </a:rPr>
            <a:t>任务协调多</a:t>
          </a:r>
          <a:endParaRPr lang="zh-CN" altLang="en-US" sz="1400" dirty="0">
            <a:latin typeface="微软雅黑" pitchFamily="34" charset="-122"/>
            <a:ea typeface="微软雅黑" pitchFamily="34" charset="-122"/>
          </a:endParaRPr>
        </a:p>
      </dgm:t>
    </dgm:pt>
    <dgm:pt modelId="{9E7D1BD9-B10E-4E50-A2D1-B858543773C6}" type="parTrans" cxnId="{E563F3DE-A1AA-4315-A4EB-A36CF958BAB8}">
      <dgm:prSet/>
      <dgm:spPr/>
      <dgm:t>
        <a:bodyPr/>
        <a:lstStyle/>
        <a:p>
          <a:endParaRPr lang="zh-CN" altLang="en-US"/>
        </a:p>
      </dgm:t>
    </dgm:pt>
    <dgm:pt modelId="{C6351C0D-70CD-47F7-BB31-CC32A9FB4ACD}" type="sibTrans" cxnId="{E563F3DE-A1AA-4315-A4EB-A36CF958BAB8}">
      <dgm:prSet/>
      <dgm:spPr/>
      <dgm:t>
        <a:bodyPr/>
        <a:lstStyle/>
        <a:p>
          <a:endParaRPr lang="zh-CN" altLang="en-US"/>
        </a:p>
      </dgm:t>
    </dgm:pt>
    <dgm:pt modelId="{9A4B698B-16D0-4DC7-8CD2-355576906B3D}">
      <dgm:prSet phldrT="[文本]" custT="1"/>
      <dgm:spPr/>
      <dgm:t>
        <a:bodyPr/>
        <a:lstStyle/>
        <a:p>
          <a:r>
            <a:rPr lang="zh-CN" altLang="en-US" sz="1400" dirty="0" smtClean="0">
              <a:latin typeface="微软雅黑" pitchFamily="34" charset="-122"/>
              <a:ea typeface="微软雅黑" pitchFamily="34" charset="-122"/>
            </a:rPr>
            <a:t>数据增长速度快</a:t>
          </a:r>
          <a:endParaRPr lang="zh-CN" altLang="en-US" sz="1400" dirty="0">
            <a:latin typeface="微软雅黑" pitchFamily="34" charset="-122"/>
            <a:ea typeface="微软雅黑" pitchFamily="34" charset="-122"/>
          </a:endParaRPr>
        </a:p>
      </dgm:t>
    </dgm:pt>
    <dgm:pt modelId="{9BC4BB52-2C2F-4688-8B9E-3987ED5AF183}" type="parTrans" cxnId="{CF1F17FA-0491-4A73-9FA1-9C9BAC03BD16}">
      <dgm:prSet/>
      <dgm:spPr/>
      <dgm:t>
        <a:bodyPr/>
        <a:lstStyle/>
        <a:p>
          <a:endParaRPr lang="zh-CN" altLang="en-US"/>
        </a:p>
      </dgm:t>
    </dgm:pt>
    <dgm:pt modelId="{498D40C4-921F-4A92-AC35-D21464F1BC12}" type="sibTrans" cxnId="{CF1F17FA-0491-4A73-9FA1-9C9BAC03BD16}">
      <dgm:prSet/>
      <dgm:spPr/>
      <dgm:t>
        <a:bodyPr/>
        <a:lstStyle/>
        <a:p>
          <a:endParaRPr lang="zh-CN" altLang="en-US"/>
        </a:p>
      </dgm:t>
    </dgm:pt>
    <dgm:pt modelId="{AAD0F03A-FF66-49FC-951F-3FE288CC31F5}">
      <dgm:prSet phldrT="[文本]" custT="1"/>
      <dgm:spPr/>
      <dgm:t>
        <a:bodyPr/>
        <a:lstStyle/>
        <a:p>
          <a:r>
            <a:rPr lang="zh-CN" altLang="en-US" sz="1400" dirty="0" smtClean="0">
              <a:latin typeface="微软雅黑" pitchFamily="34" charset="-122"/>
              <a:ea typeface="微软雅黑" pitchFamily="34" charset="-122"/>
            </a:rPr>
            <a:t>业务协同多</a:t>
          </a:r>
          <a:endParaRPr lang="zh-CN" altLang="en-US" sz="1400" dirty="0">
            <a:latin typeface="微软雅黑" pitchFamily="34" charset="-122"/>
            <a:ea typeface="微软雅黑" pitchFamily="34" charset="-122"/>
          </a:endParaRPr>
        </a:p>
      </dgm:t>
    </dgm:pt>
    <dgm:pt modelId="{BD1E11E4-2499-4566-B722-F44DED04E2CF}" type="parTrans" cxnId="{0399AF92-152D-492C-A746-E1FB3C89118D}">
      <dgm:prSet/>
      <dgm:spPr/>
      <dgm:t>
        <a:bodyPr/>
        <a:lstStyle/>
        <a:p>
          <a:endParaRPr lang="zh-CN" altLang="en-US"/>
        </a:p>
      </dgm:t>
    </dgm:pt>
    <dgm:pt modelId="{9994D3C0-7531-484F-9246-051C1D891524}" type="sibTrans" cxnId="{0399AF92-152D-492C-A746-E1FB3C89118D}">
      <dgm:prSet/>
      <dgm:spPr/>
      <dgm:t>
        <a:bodyPr/>
        <a:lstStyle/>
        <a:p>
          <a:endParaRPr lang="zh-CN" altLang="en-US"/>
        </a:p>
      </dgm:t>
    </dgm:pt>
    <dgm:pt modelId="{48DD25E1-E208-4ED4-A5D4-D6330E084D57}">
      <dgm:prSet phldrT="[文本]" custT="1"/>
      <dgm:spPr/>
      <dgm:t>
        <a:bodyPr/>
        <a:lstStyle/>
        <a:p>
          <a:r>
            <a:rPr lang="zh-CN" altLang="en-US" sz="1400" dirty="0" smtClean="0">
              <a:latin typeface="微软雅黑" pitchFamily="34" charset="-122"/>
              <a:ea typeface="微软雅黑" pitchFamily="34" charset="-122"/>
            </a:rPr>
            <a:t>设备多</a:t>
          </a:r>
          <a:endParaRPr lang="zh-CN" altLang="en-US" sz="1400" dirty="0">
            <a:latin typeface="微软雅黑" pitchFamily="34" charset="-122"/>
            <a:ea typeface="微软雅黑" pitchFamily="34" charset="-122"/>
          </a:endParaRPr>
        </a:p>
      </dgm:t>
    </dgm:pt>
    <dgm:pt modelId="{5937A808-6195-42CC-A181-FAA7BF14B6CE}" type="parTrans" cxnId="{4573F361-63FE-4365-A2A2-F56F9C652BC5}">
      <dgm:prSet/>
      <dgm:spPr/>
      <dgm:t>
        <a:bodyPr/>
        <a:lstStyle/>
        <a:p>
          <a:endParaRPr lang="zh-CN" altLang="en-US"/>
        </a:p>
      </dgm:t>
    </dgm:pt>
    <dgm:pt modelId="{8ADAC960-75C0-4089-AFF7-3264A6D7F82D}" type="sibTrans" cxnId="{4573F361-63FE-4365-A2A2-F56F9C652BC5}">
      <dgm:prSet/>
      <dgm:spPr/>
      <dgm:t>
        <a:bodyPr/>
        <a:lstStyle/>
        <a:p>
          <a:endParaRPr lang="zh-CN" altLang="en-US"/>
        </a:p>
      </dgm:t>
    </dgm:pt>
    <dgm:pt modelId="{11177AC6-4E12-4EED-8FCD-1F50E6C27E6B}">
      <dgm:prSet phldrT="[文本]" custT="1"/>
      <dgm:spPr/>
      <dgm:t>
        <a:bodyPr/>
        <a:lstStyle/>
        <a:p>
          <a:r>
            <a:rPr lang="zh-CN" altLang="en-US" sz="1400" dirty="0" smtClean="0">
              <a:latin typeface="微软雅黑" pitchFamily="34" charset="-122"/>
              <a:ea typeface="微软雅黑" pitchFamily="34" charset="-122"/>
            </a:rPr>
            <a:t>数据安全</a:t>
          </a:r>
          <a:endParaRPr lang="zh-CN" altLang="en-US" sz="1400" dirty="0">
            <a:latin typeface="微软雅黑" pitchFamily="34" charset="-122"/>
            <a:ea typeface="微软雅黑" pitchFamily="34" charset="-122"/>
          </a:endParaRPr>
        </a:p>
      </dgm:t>
    </dgm:pt>
    <dgm:pt modelId="{FEFF1D4E-4F76-4F56-B413-74A9335031CE}" type="parTrans" cxnId="{7056E71C-ACA6-4D51-86FD-0FA7D9027B3B}">
      <dgm:prSet/>
      <dgm:spPr/>
      <dgm:t>
        <a:bodyPr/>
        <a:lstStyle/>
        <a:p>
          <a:endParaRPr lang="zh-CN" altLang="en-US"/>
        </a:p>
      </dgm:t>
    </dgm:pt>
    <dgm:pt modelId="{2041E68B-3EEB-4824-85F6-F9F512A37009}" type="sibTrans" cxnId="{7056E71C-ACA6-4D51-86FD-0FA7D9027B3B}">
      <dgm:prSet/>
      <dgm:spPr/>
      <dgm:t>
        <a:bodyPr/>
        <a:lstStyle/>
        <a:p>
          <a:endParaRPr lang="zh-CN" altLang="en-US"/>
        </a:p>
      </dgm:t>
    </dgm:pt>
    <dgm:pt modelId="{DD7824A1-2664-4A51-B44E-A48DFE52A76F}">
      <dgm:prSet phldrT="[文本]" custT="1"/>
      <dgm:spPr/>
      <dgm:t>
        <a:bodyPr/>
        <a:lstStyle/>
        <a:p>
          <a:r>
            <a:rPr lang="zh-CN" altLang="en-US" sz="1400" dirty="0" smtClean="0">
              <a:latin typeface="微软雅黑" pitchFamily="34" charset="-122"/>
              <a:ea typeface="微软雅黑" pitchFamily="34" charset="-122"/>
            </a:rPr>
            <a:t>资源合理分配</a:t>
          </a:r>
          <a:endParaRPr lang="zh-CN" altLang="en-US" sz="1400" dirty="0">
            <a:latin typeface="微软雅黑" pitchFamily="34" charset="-122"/>
            <a:ea typeface="微软雅黑" pitchFamily="34" charset="-122"/>
          </a:endParaRPr>
        </a:p>
      </dgm:t>
    </dgm:pt>
    <dgm:pt modelId="{D7155913-57D2-498C-84A0-25438439246F}" type="parTrans" cxnId="{9D8B2273-ACE6-457F-8F55-FEFB426B0929}">
      <dgm:prSet/>
      <dgm:spPr/>
      <dgm:t>
        <a:bodyPr/>
        <a:lstStyle/>
        <a:p>
          <a:endParaRPr lang="zh-CN" altLang="en-US"/>
        </a:p>
      </dgm:t>
    </dgm:pt>
    <dgm:pt modelId="{7E0750F3-DE0A-4546-B7A7-5559E1F73211}" type="sibTrans" cxnId="{9D8B2273-ACE6-457F-8F55-FEFB426B0929}">
      <dgm:prSet/>
      <dgm:spPr/>
      <dgm:t>
        <a:bodyPr/>
        <a:lstStyle/>
        <a:p>
          <a:endParaRPr lang="zh-CN" altLang="en-US"/>
        </a:p>
      </dgm:t>
    </dgm:pt>
    <dgm:pt modelId="{FEDFA682-CE0F-4D2C-9F43-8305E000B939}" type="pres">
      <dgm:prSet presAssocID="{2DDEF1A7-4656-471A-B56C-1D093500767D}" presName="Name0" presStyleCnt="0">
        <dgm:presLayoutVars>
          <dgm:dir/>
          <dgm:animLvl val="lvl"/>
          <dgm:resizeHandles val="exact"/>
        </dgm:presLayoutVars>
      </dgm:prSet>
      <dgm:spPr/>
      <dgm:t>
        <a:bodyPr/>
        <a:lstStyle/>
        <a:p>
          <a:endParaRPr lang="zh-CN" altLang="en-US"/>
        </a:p>
      </dgm:t>
    </dgm:pt>
    <dgm:pt modelId="{E243C099-1206-4B9E-91D5-8B94C6AD51D5}" type="pres">
      <dgm:prSet presAssocID="{997A2E14-4030-498B-865C-1DBB7590A135}" presName="composite" presStyleCnt="0"/>
      <dgm:spPr/>
    </dgm:pt>
    <dgm:pt modelId="{E360BBB0-A37E-4761-90E3-C1E2E6738FBA}" type="pres">
      <dgm:prSet presAssocID="{997A2E14-4030-498B-865C-1DBB7590A135}" presName="parTx" presStyleLbl="alignNode1" presStyleIdx="0" presStyleCnt="4">
        <dgm:presLayoutVars>
          <dgm:chMax val="0"/>
          <dgm:chPref val="0"/>
          <dgm:bulletEnabled val="1"/>
        </dgm:presLayoutVars>
      </dgm:prSet>
      <dgm:spPr/>
      <dgm:t>
        <a:bodyPr/>
        <a:lstStyle/>
        <a:p>
          <a:endParaRPr lang="zh-CN" altLang="en-US"/>
        </a:p>
      </dgm:t>
    </dgm:pt>
    <dgm:pt modelId="{7CAD33D3-B528-4838-87B8-B30F846347EB}" type="pres">
      <dgm:prSet presAssocID="{997A2E14-4030-498B-865C-1DBB7590A135}" presName="desTx" presStyleLbl="alignAccFollowNode1" presStyleIdx="0" presStyleCnt="4">
        <dgm:presLayoutVars>
          <dgm:bulletEnabled val="1"/>
        </dgm:presLayoutVars>
      </dgm:prSet>
      <dgm:spPr/>
      <dgm:t>
        <a:bodyPr/>
        <a:lstStyle/>
        <a:p>
          <a:endParaRPr lang="zh-CN" altLang="en-US"/>
        </a:p>
      </dgm:t>
    </dgm:pt>
    <dgm:pt modelId="{D0B1698E-8DD8-4503-B407-BEB38C556305}" type="pres">
      <dgm:prSet presAssocID="{90C392C3-02EF-4B99-AF46-E5AF12DE98D4}" presName="space" presStyleCnt="0"/>
      <dgm:spPr/>
    </dgm:pt>
    <dgm:pt modelId="{2D3D867D-EB66-4B46-AAD8-8B624A42D2E7}" type="pres">
      <dgm:prSet presAssocID="{4D25D55B-CAFE-4D72-B511-53DA44FDDC4A}" presName="composite" presStyleCnt="0"/>
      <dgm:spPr/>
    </dgm:pt>
    <dgm:pt modelId="{9A234241-162A-4B2B-B8A1-09B970D18654}" type="pres">
      <dgm:prSet presAssocID="{4D25D55B-CAFE-4D72-B511-53DA44FDDC4A}" presName="parTx" presStyleLbl="alignNode1" presStyleIdx="1" presStyleCnt="4">
        <dgm:presLayoutVars>
          <dgm:chMax val="0"/>
          <dgm:chPref val="0"/>
          <dgm:bulletEnabled val="1"/>
        </dgm:presLayoutVars>
      </dgm:prSet>
      <dgm:spPr/>
      <dgm:t>
        <a:bodyPr/>
        <a:lstStyle/>
        <a:p>
          <a:endParaRPr lang="zh-CN" altLang="en-US"/>
        </a:p>
      </dgm:t>
    </dgm:pt>
    <dgm:pt modelId="{36926682-AAB9-4D4A-8397-8E46E5E951F3}" type="pres">
      <dgm:prSet presAssocID="{4D25D55B-CAFE-4D72-B511-53DA44FDDC4A}" presName="desTx" presStyleLbl="alignAccFollowNode1" presStyleIdx="1" presStyleCnt="4">
        <dgm:presLayoutVars>
          <dgm:bulletEnabled val="1"/>
        </dgm:presLayoutVars>
      </dgm:prSet>
      <dgm:spPr/>
      <dgm:t>
        <a:bodyPr/>
        <a:lstStyle/>
        <a:p>
          <a:endParaRPr lang="zh-CN" altLang="en-US"/>
        </a:p>
      </dgm:t>
    </dgm:pt>
    <dgm:pt modelId="{836B8DFB-D346-4162-9A65-E91DC1732D6D}" type="pres">
      <dgm:prSet presAssocID="{D033B41A-ED56-4BBB-B5BB-B6767A99ACF3}" presName="space" presStyleCnt="0"/>
      <dgm:spPr/>
    </dgm:pt>
    <dgm:pt modelId="{C50D30BB-D446-4736-9F73-537529E4C100}" type="pres">
      <dgm:prSet presAssocID="{A3B1B9BC-7432-48D0-A616-60A8704666CC}" presName="composite" presStyleCnt="0"/>
      <dgm:spPr/>
    </dgm:pt>
    <dgm:pt modelId="{D605B5DA-B4A5-4924-8FB1-1CE47BBD2C8B}" type="pres">
      <dgm:prSet presAssocID="{A3B1B9BC-7432-48D0-A616-60A8704666CC}" presName="parTx" presStyleLbl="alignNode1" presStyleIdx="2" presStyleCnt="4">
        <dgm:presLayoutVars>
          <dgm:chMax val="0"/>
          <dgm:chPref val="0"/>
          <dgm:bulletEnabled val="1"/>
        </dgm:presLayoutVars>
      </dgm:prSet>
      <dgm:spPr/>
      <dgm:t>
        <a:bodyPr/>
        <a:lstStyle/>
        <a:p>
          <a:endParaRPr lang="zh-CN" altLang="en-US"/>
        </a:p>
      </dgm:t>
    </dgm:pt>
    <dgm:pt modelId="{43812B92-33B7-4C21-AC71-3D60A0AB5006}" type="pres">
      <dgm:prSet presAssocID="{A3B1B9BC-7432-48D0-A616-60A8704666CC}" presName="desTx" presStyleLbl="alignAccFollowNode1" presStyleIdx="2" presStyleCnt="4">
        <dgm:presLayoutVars>
          <dgm:bulletEnabled val="1"/>
        </dgm:presLayoutVars>
      </dgm:prSet>
      <dgm:spPr/>
      <dgm:t>
        <a:bodyPr/>
        <a:lstStyle/>
        <a:p>
          <a:endParaRPr lang="zh-CN" altLang="en-US"/>
        </a:p>
      </dgm:t>
    </dgm:pt>
    <dgm:pt modelId="{E7E8F186-DF69-4299-8BB1-AAD631BAB833}" type="pres">
      <dgm:prSet presAssocID="{1AD91DD6-FD52-4248-957C-F6B7CA2D0F37}" presName="space" presStyleCnt="0"/>
      <dgm:spPr/>
    </dgm:pt>
    <dgm:pt modelId="{C33E8FD7-09EC-481B-B356-609F010525AC}" type="pres">
      <dgm:prSet presAssocID="{31AAC0ED-14BE-4688-81BB-382BFC154280}" presName="composite" presStyleCnt="0"/>
      <dgm:spPr/>
    </dgm:pt>
    <dgm:pt modelId="{5B37ADEF-C8ED-42F2-8417-6FB84A307EF7}" type="pres">
      <dgm:prSet presAssocID="{31AAC0ED-14BE-4688-81BB-382BFC154280}" presName="parTx" presStyleLbl="alignNode1" presStyleIdx="3" presStyleCnt="4">
        <dgm:presLayoutVars>
          <dgm:chMax val="0"/>
          <dgm:chPref val="0"/>
          <dgm:bulletEnabled val="1"/>
        </dgm:presLayoutVars>
      </dgm:prSet>
      <dgm:spPr/>
      <dgm:t>
        <a:bodyPr/>
        <a:lstStyle/>
        <a:p>
          <a:endParaRPr lang="zh-CN" altLang="en-US"/>
        </a:p>
      </dgm:t>
    </dgm:pt>
    <dgm:pt modelId="{06A867E4-5976-4227-9187-AEEEEF3C396B}" type="pres">
      <dgm:prSet presAssocID="{31AAC0ED-14BE-4688-81BB-382BFC154280}" presName="desTx" presStyleLbl="alignAccFollowNode1" presStyleIdx="3" presStyleCnt="4">
        <dgm:presLayoutVars>
          <dgm:bulletEnabled val="1"/>
        </dgm:presLayoutVars>
      </dgm:prSet>
      <dgm:spPr/>
      <dgm:t>
        <a:bodyPr/>
        <a:lstStyle/>
        <a:p>
          <a:endParaRPr lang="zh-CN" altLang="en-US"/>
        </a:p>
      </dgm:t>
    </dgm:pt>
  </dgm:ptLst>
  <dgm:cxnLst>
    <dgm:cxn modelId="{ECFAFE52-F29F-4F4B-B2AB-EA080DB362B3}" type="presOf" srcId="{9A4B698B-16D0-4DC7-8CD2-355576906B3D}" destId="{43812B92-33B7-4C21-AC71-3D60A0AB5006}" srcOrd="0" destOrd="4" presId="urn:microsoft.com/office/officeart/2005/8/layout/hList1"/>
    <dgm:cxn modelId="{2FC4D76F-732B-4689-B587-EFFA5C68802B}" srcId="{997A2E14-4030-498B-865C-1DBB7590A135}" destId="{25CFE893-7F35-43C9-A87E-5765A64EA013}" srcOrd="0" destOrd="0" parTransId="{0773EB99-B174-41C5-9627-E6D5D09717B1}" sibTransId="{99CBF3CB-D513-45FA-9C16-B8B31E10A8AB}"/>
    <dgm:cxn modelId="{23EDCE46-A853-4FBB-B91A-2B6C94191FFD}" type="presOf" srcId="{9AC3E7CB-AA17-4D71-9E37-88204DEC2D94}" destId="{43812B92-33B7-4C21-AC71-3D60A0AB5006}" srcOrd="0" destOrd="1" presId="urn:microsoft.com/office/officeart/2005/8/layout/hList1"/>
    <dgm:cxn modelId="{D5555705-EBD1-44CB-85BB-D136F336BF3A}" srcId="{4D25D55B-CAFE-4D72-B511-53DA44FDDC4A}" destId="{0DF06700-F193-4D66-8D70-6F39604AD5A3}" srcOrd="0" destOrd="0" parTransId="{6CAD4B02-0323-4F50-8C18-B47910483282}" sibTransId="{C0D549F5-3FC1-4A74-9CBB-D9C807A9E3DF}"/>
    <dgm:cxn modelId="{D4F4128B-50DE-4B06-8A0D-90614E872D3C}" type="presOf" srcId="{B049BDF2-EF5F-4730-A621-4D5543F8E5FD}" destId="{06A867E4-5976-4227-9187-AEEEEF3C396B}" srcOrd="0" destOrd="5" presId="urn:microsoft.com/office/officeart/2005/8/layout/hList1"/>
    <dgm:cxn modelId="{C36ED562-78EC-4789-BEEE-0DF150AB7BF1}" type="presOf" srcId="{4D25D55B-CAFE-4D72-B511-53DA44FDDC4A}" destId="{9A234241-162A-4B2B-B8A1-09B970D18654}" srcOrd="0" destOrd="0" presId="urn:microsoft.com/office/officeart/2005/8/layout/hList1"/>
    <dgm:cxn modelId="{6F19219A-46C8-4235-9ED1-E16152E57C46}" type="presOf" srcId="{2DDEF1A7-4656-471A-B56C-1D093500767D}" destId="{FEDFA682-CE0F-4D2C-9F43-8305E000B939}" srcOrd="0" destOrd="0" presId="urn:microsoft.com/office/officeart/2005/8/layout/hList1"/>
    <dgm:cxn modelId="{82B6F43A-08AB-457D-85DB-EADC97B983CB}" srcId="{2DDEF1A7-4656-471A-B56C-1D093500767D}" destId="{997A2E14-4030-498B-865C-1DBB7590A135}" srcOrd="0" destOrd="0" parTransId="{4F2EBBC5-0226-4A10-B94A-9EFE34C67CB5}" sibTransId="{90C392C3-02EF-4B99-AF46-E5AF12DE98D4}"/>
    <dgm:cxn modelId="{9ADBF58B-A280-44D4-9039-F17CB3210241}" srcId="{31AAC0ED-14BE-4688-81BB-382BFC154280}" destId="{FC622899-1A11-46AD-9E01-893A9C5CFF32}" srcOrd="3" destOrd="0" parTransId="{56FCC630-6D20-41DD-BD14-D0757ECEE0E1}" sibTransId="{D11194E3-8486-4118-B118-5B813A35814B}"/>
    <dgm:cxn modelId="{CCE7982C-1726-4387-B806-5F7B0CF594FC}" type="presOf" srcId="{11177AC6-4E12-4EED-8FCD-1F50E6C27E6B}" destId="{43812B92-33B7-4C21-AC71-3D60A0AB5006}" srcOrd="0" destOrd="5" presId="urn:microsoft.com/office/officeart/2005/8/layout/hList1"/>
    <dgm:cxn modelId="{C83511AB-3F92-4F63-BB20-3A869806B3CD}" srcId="{4D25D55B-CAFE-4D72-B511-53DA44FDDC4A}" destId="{D64CA3EB-138C-4D86-B32F-6ABCB0DE323C}" srcOrd="1" destOrd="0" parTransId="{A01A10E7-EE99-416D-A44F-6C2557E639AD}" sibTransId="{4C35CDDD-C4CA-4F3F-8838-911B0396932C}"/>
    <dgm:cxn modelId="{C63ED78E-E9E3-4EC4-99D2-4322ED4E44C4}" type="presOf" srcId="{31AAC0ED-14BE-4688-81BB-382BFC154280}" destId="{5B37ADEF-C8ED-42F2-8417-6FB84A307EF7}" srcOrd="0" destOrd="0" presId="urn:microsoft.com/office/officeart/2005/8/layout/hList1"/>
    <dgm:cxn modelId="{96263A92-AA96-45C3-8B40-71A5BDA34AB6}" type="presOf" srcId="{FC622899-1A11-46AD-9E01-893A9C5CFF32}" destId="{06A867E4-5976-4227-9187-AEEEEF3C396B}" srcOrd="0" destOrd="3" presId="urn:microsoft.com/office/officeart/2005/8/layout/hList1"/>
    <dgm:cxn modelId="{8F9A5307-9CA0-4E09-AC9B-7C9BFB3EB32D}" srcId="{A3B1B9BC-7432-48D0-A616-60A8704666CC}" destId="{62321936-52E0-4FD1-92B7-73DF55229BA6}" srcOrd="2" destOrd="0" parTransId="{35E29174-9A80-4875-A531-E49BD75702B0}" sibTransId="{A36C9AA3-8C80-4E93-BF66-A592EE529114}"/>
    <dgm:cxn modelId="{6E055233-F5B8-4FD0-A79B-7DB240663916}" type="presOf" srcId="{80A71298-D2A6-43F8-AE66-891F8A77664B}" destId="{06A867E4-5976-4227-9187-AEEEEF3C396B}" srcOrd="0" destOrd="4" presId="urn:microsoft.com/office/officeart/2005/8/layout/hList1"/>
    <dgm:cxn modelId="{BF3FA6DB-9D23-48CC-9D1C-2299C427D45C}" srcId="{997A2E14-4030-498B-865C-1DBB7590A135}" destId="{B603A407-52BB-4FC6-9178-5CB389250D00}" srcOrd="3" destOrd="0" parTransId="{2FCEF8BA-6B73-48B0-8243-84B960261505}" sibTransId="{ED1C0865-1291-49AD-8DE8-7FCE02D23B69}"/>
    <dgm:cxn modelId="{E9F95E45-722A-40D2-99C4-E5615CE5B9C6}" type="presOf" srcId="{D64CA3EB-138C-4D86-B32F-6ABCB0DE323C}" destId="{36926682-AAB9-4D4A-8397-8E46E5E951F3}" srcOrd="0" destOrd="1" presId="urn:microsoft.com/office/officeart/2005/8/layout/hList1"/>
    <dgm:cxn modelId="{791F9EA6-DA8F-4158-9048-1C4EECBD641B}" type="presOf" srcId="{0DF06700-F193-4D66-8D70-6F39604AD5A3}" destId="{36926682-AAB9-4D4A-8397-8E46E5E951F3}" srcOrd="0" destOrd="0" presId="urn:microsoft.com/office/officeart/2005/8/layout/hList1"/>
    <dgm:cxn modelId="{240355C1-DBF0-4E03-BD77-BEEA8F2230FD}" type="presOf" srcId="{DD7824A1-2664-4A51-B44E-A48DFE52A76F}" destId="{43812B92-33B7-4C21-AC71-3D60A0AB5006}" srcOrd="0" destOrd="6" presId="urn:microsoft.com/office/officeart/2005/8/layout/hList1"/>
    <dgm:cxn modelId="{634E7135-657E-4BC6-9A36-97EC77599D7B}" type="presOf" srcId="{79C09CAF-4316-41C3-9FCE-54D2532A927F}" destId="{7CAD33D3-B528-4838-87B8-B30F846347EB}" srcOrd="0" destOrd="1" presId="urn:microsoft.com/office/officeart/2005/8/layout/hList1"/>
    <dgm:cxn modelId="{8A64F63E-56F2-4581-9880-E2F685EF0C9C}" srcId="{2DDEF1A7-4656-471A-B56C-1D093500767D}" destId="{4D25D55B-CAFE-4D72-B511-53DA44FDDC4A}" srcOrd="1" destOrd="0" parTransId="{6D052F2A-FE99-4E68-8C84-E57AA1670CFB}" sibTransId="{D033B41A-ED56-4BBB-B5BB-B6767A99ACF3}"/>
    <dgm:cxn modelId="{4389AE08-4C0C-4CD0-8068-C2402FB0A51B}" srcId="{31AAC0ED-14BE-4688-81BB-382BFC154280}" destId="{B049BDF2-EF5F-4730-A621-4D5543F8E5FD}" srcOrd="5" destOrd="0" parTransId="{A9482FCF-B741-469B-96E1-BFCFDBFB535F}" sibTransId="{2BFAE4D9-4F6D-47C1-9FD0-876C911D0565}"/>
    <dgm:cxn modelId="{328E216A-AF11-4C3B-BE2B-CEF67DB30DB1}" type="presOf" srcId="{1FC2F2E9-C98B-458C-818F-18D79CA872EC}" destId="{06A867E4-5976-4227-9187-AEEEEF3C396B}" srcOrd="0" destOrd="1" presId="urn:microsoft.com/office/officeart/2005/8/layout/hList1"/>
    <dgm:cxn modelId="{9ACB605C-0ED9-40C6-A5F8-50D3ADB0F708}" type="presOf" srcId="{386F6A61-891C-4F59-9EB2-14ED0AC70F96}" destId="{06A867E4-5976-4227-9187-AEEEEF3C396B}" srcOrd="0" destOrd="2" presId="urn:microsoft.com/office/officeart/2005/8/layout/hList1"/>
    <dgm:cxn modelId="{9D8B2273-ACE6-457F-8F55-FEFB426B0929}" srcId="{A3B1B9BC-7432-48D0-A616-60A8704666CC}" destId="{DD7824A1-2664-4A51-B44E-A48DFE52A76F}" srcOrd="6" destOrd="0" parTransId="{D7155913-57D2-498C-84A0-25438439246F}" sibTransId="{7E0750F3-DE0A-4546-B7A7-5559E1F73211}"/>
    <dgm:cxn modelId="{4573F361-63FE-4365-A2A2-F56F9C652BC5}" srcId="{31AAC0ED-14BE-4688-81BB-382BFC154280}" destId="{48DD25E1-E208-4ED4-A5D4-D6330E084D57}" srcOrd="0" destOrd="0" parTransId="{5937A808-6195-42CC-A181-FAA7BF14B6CE}" sibTransId="{8ADAC960-75C0-4089-AFF7-3264A6D7F82D}"/>
    <dgm:cxn modelId="{CF1F17FA-0491-4A73-9FA1-9C9BAC03BD16}" srcId="{A3B1B9BC-7432-48D0-A616-60A8704666CC}" destId="{9A4B698B-16D0-4DC7-8CD2-355576906B3D}" srcOrd="4" destOrd="0" parTransId="{9BC4BB52-2C2F-4688-8B9E-3987ED5AF183}" sibTransId="{498D40C4-921F-4A92-AC35-D21464F1BC12}"/>
    <dgm:cxn modelId="{AD8C592F-4D40-4842-8FFF-62DE307B26CB}" srcId="{A3B1B9BC-7432-48D0-A616-60A8704666CC}" destId="{9AC3E7CB-AA17-4D71-9E37-88204DEC2D94}" srcOrd="1" destOrd="0" parTransId="{C49DA477-2DB5-47D7-AD52-232649568A6D}" sibTransId="{359F3B47-07B3-4323-B0C8-2CBB62F606C6}"/>
    <dgm:cxn modelId="{FB7FC08A-D2DE-477E-AD16-9ACDD03D197D}" type="presOf" srcId="{62321936-52E0-4FD1-92B7-73DF55229BA6}" destId="{43812B92-33B7-4C21-AC71-3D60A0AB5006}" srcOrd="0" destOrd="2" presId="urn:microsoft.com/office/officeart/2005/8/layout/hList1"/>
    <dgm:cxn modelId="{D77B3EDE-DF14-4AF8-8B4D-CCAE496BE881}" type="presOf" srcId="{B603A407-52BB-4FC6-9178-5CB389250D00}" destId="{7CAD33D3-B528-4838-87B8-B30F846347EB}" srcOrd="0" destOrd="3" presId="urn:microsoft.com/office/officeart/2005/8/layout/hList1"/>
    <dgm:cxn modelId="{B3039ADF-4E35-4244-959F-1162D55B68D5}" srcId="{2DDEF1A7-4656-471A-B56C-1D093500767D}" destId="{A3B1B9BC-7432-48D0-A616-60A8704666CC}" srcOrd="2" destOrd="0" parTransId="{0A8F9F65-06BB-47C3-8E50-30511FEBF444}" sibTransId="{1AD91DD6-FD52-4248-957C-F6B7CA2D0F37}"/>
    <dgm:cxn modelId="{FE347BAC-D065-4359-88E3-301ACD0E2D79}" type="presOf" srcId="{237A1439-8863-4B0B-851B-DB72D96A4964}" destId="{7CAD33D3-B528-4838-87B8-B30F846347EB}" srcOrd="0" destOrd="2" presId="urn:microsoft.com/office/officeart/2005/8/layout/hList1"/>
    <dgm:cxn modelId="{F14CBD2B-0CF9-46D6-B38C-6A3746DA91B3}" type="presOf" srcId="{48DD25E1-E208-4ED4-A5D4-D6330E084D57}" destId="{06A867E4-5976-4227-9187-AEEEEF3C396B}" srcOrd="0" destOrd="0" presId="urn:microsoft.com/office/officeart/2005/8/layout/hList1"/>
    <dgm:cxn modelId="{6F4C0D65-A6AD-47F8-9FEE-B9651FE88F9D}" type="presOf" srcId="{AAD0F03A-FF66-49FC-951F-3FE288CC31F5}" destId="{36926682-AAB9-4D4A-8397-8E46E5E951F3}" srcOrd="0" destOrd="3" presId="urn:microsoft.com/office/officeart/2005/8/layout/hList1"/>
    <dgm:cxn modelId="{297EE547-6C83-4BED-A570-F93F6A1BCFF6}" type="presOf" srcId="{5C39B7E3-A3A3-44BB-9932-46A240270650}" destId="{43812B92-33B7-4C21-AC71-3D60A0AB5006}" srcOrd="0" destOrd="3" presId="urn:microsoft.com/office/officeart/2005/8/layout/hList1"/>
    <dgm:cxn modelId="{0399AF92-152D-492C-A746-E1FB3C89118D}" srcId="{4D25D55B-CAFE-4D72-B511-53DA44FDDC4A}" destId="{AAD0F03A-FF66-49FC-951F-3FE288CC31F5}" srcOrd="3" destOrd="0" parTransId="{BD1E11E4-2499-4566-B722-F44DED04E2CF}" sibTransId="{9994D3C0-7531-484F-9246-051C1D891524}"/>
    <dgm:cxn modelId="{DF058954-6EA8-4B9A-B1D2-E046AF6DF97F}" srcId="{31AAC0ED-14BE-4688-81BB-382BFC154280}" destId="{1FC2F2E9-C98B-458C-818F-18D79CA872EC}" srcOrd="1" destOrd="0" parTransId="{4C04C8E0-D41C-4EFF-B330-2F9CF9861137}" sibTransId="{474176A1-B2AE-4197-B1E9-8FEA8A682A40}"/>
    <dgm:cxn modelId="{5B4BCB7F-DC97-42BB-8F51-7A298B19B5AC}" srcId="{31AAC0ED-14BE-4688-81BB-382BFC154280}" destId="{80A71298-D2A6-43F8-AE66-891F8A77664B}" srcOrd="4" destOrd="0" parTransId="{A6BD0C2C-0495-4B36-91A6-9D4473BD6FB4}" sibTransId="{39E65D78-9369-422C-9903-36F1322D042B}"/>
    <dgm:cxn modelId="{E563F3DE-A1AA-4315-A4EB-A36CF958BAB8}" srcId="{997A2E14-4030-498B-865C-1DBB7590A135}" destId="{237A1439-8863-4B0B-851B-DB72D96A4964}" srcOrd="2" destOrd="0" parTransId="{9E7D1BD9-B10E-4E50-A2D1-B858543773C6}" sibTransId="{C6351C0D-70CD-47F7-BB31-CC32A9FB4ACD}"/>
    <dgm:cxn modelId="{BD624E54-CE35-48C6-A195-7A5348CDE960}" type="presOf" srcId="{25CFE893-7F35-43C9-A87E-5765A64EA013}" destId="{7CAD33D3-B528-4838-87B8-B30F846347EB}" srcOrd="0" destOrd="0" presId="urn:microsoft.com/office/officeart/2005/8/layout/hList1"/>
    <dgm:cxn modelId="{ED492FFE-76C2-44DB-8FA2-B1C43BC6CC6B}" srcId="{2DDEF1A7-4656-471A-B56C-1D093500767D}" destId="{31AAC0ED-14BE-4688-81BB-382BFC154280}" srcOrd="3" destOrd="0" parTransId="{22119625-FD5C-4618-AB43-AC34E40D85A2}" sibTransId="{55E9A3BC-64F8-4B7F-B82C-83EF841D2E33}"/>
    <dgm:cxn modelId="{7056E71C-ACA6-4D51-86FD-0FA7D9027B3B}" srcId="{A3B1B9BC-7432-48D0-A616-60A8704666CC}" destId="{11177AC6-4E12-4EED-8FCD-1F50E6C27E6B}" srcOrd="5" destOrd="0" parTransId="{FEFF1D4E-4F76-4F56-B413-74A9335031CE}" sibTransId="{2041E68B-3EEB-4824-85F6-F9F512A37009}"/>
    <dgm:cxn modelId="{01CF46F9-C147-49C1-8FA8-17F809B30A78}" srcId="{997A2E14-4030-498B-865C-1DBB7590A135}" destId="{79C09CAF-4316-41C3-9FCE-54D2532A927F}" srcOrd="1" destOrd="0" parTransId="{FEC47964-3DD7-4990-BBD8-6EB54F454756}" sibTransId="{AC4D4E65-1C9F-4301-8FE1-B8A1F20FDF4B}"/>
    <dgm:cxn modelId="{18793C3F-9202-42D1-B9CB-4A26CFDF71EA}" srcId="{A3B1B9BC-7432-48D0-A616-60A8704666CC}" destId="{C83330D5-DD9B-4BD8-BD0A-2B891FF467F8}" srcOrd="0" destOrd="0" parTransId="{8B55A53F-2A5D-4611-96CD-75EBB62CCF43}" sibTransId="{AA8EE4B9-0B04-42CA-802A-0E494B328D89}"/>
    <dgm:cxn modelId="{4F0AB6DF-ACA5-4F32-8059-7A56AC8F3773}" srcId="{A3B1B9BC-7432-48D0-A616-60A8704666CC}" destId="{5C39B7E3-A3A3-44BB-9932-46A240270650}" srcOrd="3" destOrd="0" parTransId="{34DB8CD1-42BB-4CCD-9649-59B1B22A578B}" sibTransId="{7FA090EE-CE5E-44D2-AC8D-172158B7CE09}"/>
    <dgm:cxn modelId="{CB99DC4A-1D5B-484E-8D23-8B39046244C2}" srcId="{4D25D55B-CAFE-4D72-B511-53DA44FDDC4A}" destId="{D975B14B-F273-4758-B92F-DC1C31DBC9A3}" srcOrd="2" destOrd="0" parTransId="{964BF8F2-6AE3-47AE-A6B0-60CC4E99A20A}" sibTransId="{1F3BB124-84EF-4343-9730-B07E64EB3CAC}"/>
    <dgm:cxn modelId="{BA08500D-8EAF-4A97-88E3-5932802BCDB7}" type="presOf" srcId="{C83330D5-DD9B-4BD8-BD0A-2B891FF467F8}" destId="{43812B92-33B7-4C21-AC71-3D60A0AB5006}" srcOrd="0" destOrd="0" presId="urn:microsoft.com/office/officeart/2005/8/layout/hList1"/>
    <dgm:cxn modelId="{3B5E3FEF-3E2E-498F-97FA-0634344F83CB}" srcId="{31AAC0ED-14BE-4688-81BB-382BFC154280}" destId="{386F6A61-891C-4F59-9EB2-14ED0AC70F96}" srcOrd="2" destOrd="0" parTransId="{1E6242BB-0B9F-4F4F-BBBA-D145650B6152}" sibTransId="{EBD48E60-A061-4151-80B2-38840474FEAA}"/>
    <dgm:cxn modelId="{F91CE06A-2A6B-4648-8E19-F3A1FC9828A3}" type="presOf" srcId="{997A2E14-4030-498B-865C-1DBB7590A135}" destId="{E360BBB0-A37E-4761-90E3-C1E2E6738FBA}" srcOrd="0" destOrd="0" presId="urn:microsoft.com/office/officeart/2005/8/layout/hList1"/>
    <dgm:cxn modelId="{951C01B2-2870-4B29-92B6-C42137C0BCFE}" type="presOf" srcId="{A3B1B9BC-7432-48D0-A616-60A8704666CC}" destId="{D605B5DA-B4A5-4924-8FB1-1CE47BBD2C8B}" srcOrd="0" destOrd="0" presId="urn:microsoft.com/office/officeart/2005/8/layout/hList1"/>
    <dgm:cxn modelId="{7ED92C9A-9DC6-4357-AC55-46D52F32FDF3}" type="presOf" srcId="{D975B14B-F273-4758-B92F-DC1C31DBC9A3}" destId="{36926682-AAB9-4D4A-8397-8E46E5E951F3}" srcOrd="0" destOrd="2" presId="urn:microsoft.com/office/officeart/2005/8/layout/hList1"/>
    <dgm:cxn modelId="{60FC9817-B02C-411B-81EF-FCDA32FD5BBA}" type="presParOf" srcId="{FEDFA682-CE0F-4D2C-9F43-8305E000B939}" destId="{E243C099-1206-4B9E-91D5-8B94C6AD51D5}" srcOrd="0" destOrd="0" presId="urn:microsoft.com/office/officeart/2005/8/layout/hList1"/>
    <dgm:cxn modelId="{5E513B15-9AC3-4413-9693-7583136BF6BB}" type="presParOf" srcId="{E243C099-1206-4B9E-91D5-8B94C6AD51D5}" destId="{E360BBB0-A37E-4761-90E3-C1E2E6738FBA}" srcOrd="0" destOrd="0" presId="urn:microsoft.com/office/officeart/2005/8/layout/hList1"/>
    <dgm:cxn modelId="{F794948E-6E19-4025-A943-0A9D2198195D}" type="presParOf" srcId="{E243C099-1206-4B9E-91D5-8B94C6AD51D5}" destId="{7CAD33D3-B528-4838-87B8-B30F846347EB}" srcOrd="1" destOrd="0" presId="urn:microsoft.com/office/officeart/2005/8/layout/hList1"/>
    <dgm:cxn modelId="{6EA821A2-5788-4187-B8B9-31282598DFC1}" type="presParOf" srcId="{FEDFA682-CE0F-4D2C-9F43-8305E000B939}" destId="{D0B1698E-8DD8-4503-B407-BEB38C556305}" srcOrd="1" destOrd="0" presId="urn:microsoft.com/office/officeart/2005/8/layout/hList1"/>
    <dgm:cxn modelId="{FDCB5ECA-19D5-4D5B-AA06-AF18766E6FF6}" type="presParOf" srcId="{FEDFA682-CE0F-4D2C-9F43-8305E000B939}" destId="{2D3D867D-EB66-4B46-AAD8-8B624A42D2E7}" srcOrd="2" destOrd="0" presId="urn:microsoft.com/office/officeart/2005/8/layout/hList1"/>
    <dgm:cxn modelId="{9A802F1A-92C1-4115-9B0A-6AA42CBDB84D}" type="presParOf" srcId="{2D3D867D-EB66-4B46-AAD8-8B624A42D2E7}" destId="{9A234241-162A-4B2B-B8A1-09B970D18654}" srcOrd="0" destOrd="0" presId="urn:microsoft.com/office/officeart/2005/8/layout/hList1"/>
    <dgm:cxn modelId="{E9484BBB-AD84-4B0E-B75A-DD8A33AB9AA8}" type="presParOf" srcId="{2D3D867D-EB66-4B46-AAD8-8B624A42D2E7}" destId="{36926682-AAB9-4D4A-8397-8E46E5E951F3}" srcOrd="1" destOrd="0" presId="urn:microsoft.com/office/officeart/2005/8/layout/hList1"/>
    <dgm:cxn modelId="{F232F5FF-7C02-4364-96F9-C156F78E16E5}" type="presParOf" srcId="{FEDFA682-CE0F-4D2C-9F43-8305E000B939}" destId="{836B8DFB-D346-4162-9A65-E91DC1732D6D}" srcOrd="3" destOrd="0" presId="urn:microsoft.com/office/officeart/2005/8/layout/hList1"/>
    <dgm:cxn modelId="{B792E688-644D-4321-BA63-2F8A5B3FC57F}" type="presParOf" srcId="{FEDFA682-CE0F-4D2C-9F43-8305E000B939}" destId="{C50D30BB-D446-4736-9F73-537529E4C100}" srcOrd="4" destOrd="0" presId="urn:microsoft.com/office/officeart/2005/8/layout/hList1"/>
    <dgm:cxn modelId="{92F54A60-E00C-4FE3-AD9E-6C3B5288EB04}" type="presParOf" srcId="{C50D30BB-D446-4736-9F73-537529E4C100}" destId="{D605B5DA-B4A5-4924-8FB1-1CE47BBD2C8B}" srcOrd="0" destOrd="0" presId="urn:microsoft.com/office/officeart/2005/8/layout/hList1"/>
    <dgm:cxn modelId="{84F687DC-C72E-45EB-BE87-4056BD0999B7}" type="presParOf" srcId="{C50D30BB-D446-4736-9F73-537529E4C100}" destId="{43812B92-33B7-4C21-AC71-3D60A0AB5006}" srcOrd="1" destOrd="0" presId="urn:microsoft.com/office/officeart/2005/8/layout/hList1"/>
    <dgm:cxn modelId="{9F2FD7C3-1219-46F7-A074-9CE1B99C72C0}" type="presParOf" srcId="{FEDFA682-CE0F-4D2C-9F43-8305E000B939}" destId="{E7E8F186-DF69-4299-8BB1-AAD631BAB833}" srcOrd="5" destOrd="0" presId="urn:microsoft.com/office/officeart/2005/8/layout/hList1"/>
    <dgm:cxn modelId="{D50814EB-EDBF-49F0-8E3D-6DCEC110736E}" type="presParOf" srcId="{FEDFA682-CE0F-4D2C-9F43-8305E000B939}" destId="{C33E8FD7-09EC-481B-B356-609F010525AC}" srcOrd="6" destOrd="0" presId="urn:microsoft.com/office/officeart/2005/8/layout/hList1"/>
    <dgm:cxn modelId="{C040953E-3BD0-48EA-899C-DC86067A396B}" type="presParOf" srcId="{C33E8FD7-09EC-481B-B356-609F010525AC}" destId="{5B37ADEF-C8ED-42F2-8417-6FB84A307EF7}" srcOrd="0" destOrd="0" presId="urn:microsoft.com/office/officeart/2005/8/layout/hList1"/>
    <dgm:cxn modelId="{BAF1F7A2-EFF2-4678-9CB3-228EF64A4643}" type="presParOf" srcId="{C33E8FD7-09EC-481B-B356-609F010525AC}" destId="{06A867E4-5976-4227-9187-AEEEEF3C396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C383B8-42C4-4403-B637-618F543F8400}" type="doc">
      <dgm:prSet loTypeId="urn:microsoft.com/office/officeart/2005/8/layout/cycle8" loCatId="cycle" qsTypeId="urn:microsoft.com/office/officeart/2005/8/quickstyle/simple1" qsCatId="simple" csTypeId="urn:microsoft.com/office/officeart/2005/8/colors/accent1_2" csCatId="accent1" phldr="1"/>
      <dgm:spPr/>
    </dgm:pt>
    <dgm:pt modelId="{CB40B812-45D1-4B91-B96C-C1E019A2D83B}">
      <dgm:prSet phldrT="[文本]"/>
      <dgm:spPr>
        <a:solidFill>
          <a:srgbClr val="FF0000"/>
        </a:solidFill>
        <a:ln>
          <a:solidFill>
            <a:srgbClr val="00B050"/>
          </a:solidFill>
        </a:ln>
      </dgm:spPr>
      <dgm:t>
        <a:bodyPr/>
        <a:lstStyle/>
        <a:p>
          <a:r>
            <a:rPr lang="zh-CN" altLang="en-US" dirty="0" smtClean="0"/>
            <a:t>业务管理</a:t>
          </a:r>
          <a:endParaRPr lang="zh-CN" altLang="en-US" dirty="0"/>
        </a:p>
      </dgm:t>
    </dgm:pt>
    <dgm:pt modelId="{944644E7-0D5F-4FD4-9692-6BE4B5E2DDEA}" type="parTrans" cxnId="{868B735E-BDFA-43F2-BFCA-0573524C6481}">
      <dgm:prSet/>
      <dgm:spPr/>
      <dgm:t>
        <a:bodyPr/>
        <a:lstStyle/>
        <a:p>
          <a:endParaRPr lang="zh-CN" altLang="en-US"/>
        </a:p>
      </dgm:t>
    </dgm:pt>
    <dgm:pt modelId="{BE883D02-AC61-4F28-9B42-B172308512D4}" type="sibTrans" cxnId="{868B735E-BDFA-43F2-BFCA-0573524C6481}">
      <dgm:prSet/>
      <dgm:spPr/>
      <dgm:t>
        <a:bodyPr/>
        <a:lstStyle/>
        <a:p>
          <a:endParaRPr lang="zh-CN" altLang="en-US"/>
        </a:p>
      </dgm:t>
    </dgm:pt>
    <dgm:pt modelId="{82979EC3-A3BC-4B95-84D9-344B109E8E4D}">
      <dgm:prSet phldrT="[文本]"/>
      <dgm:spPr>
        <a:solidFill>
          <a:srgbClr val="00B050"/>
        </a:solidFill>
        <a:ln>
          <a:solidFill>
            <a:srgbClr val="00B0F0"/>
          </a:solidFill>
        </a:ln>
      </dgm:spPr>
      <dgm:t>
        <a:bodyPr/>
        <a:lstStyle/>
        <a:p>
          <a:r>
            <a:rPr lang="zh-CN" altLang="en-US" dirty="0" smtClean="0"/>
            <a:t>决策分析</a:t>
          </a:r>
          <a:endParaRPr lang="zh-CN" altLang="en-US" dirty="0"/>
        </a:p>
      </dgm:t>
    </dgm:pt>
    <dgm:pt modelId="{975BE435-44F5-46AE-9ED7-D55CCD1598BB}" type="parTrans" cxnId="{48BAF86D-8B83-46AD-A712-2F4619126326}">
      <dgm:prSet/>
      <dgm:spPr/>
      <dgm:t>
        <a:bodyPr/>
        <a:lstStyle/>
        <a:p>
          <a:endParaRPr lang="zh-CN" altLang="en-US"/>
        </a:p>
      </dgm:t>
    </dgm:pt>
    <dgm:pt modelId="{C5DFF62E-F01D-4DF6-9B5E-973057D7F804}" type="sibTrans" cxnId="{48BAF86D-8B83-46AD-A712-2F4619126326}">
      <dgm:prSet/>
      <dgm:spPr/>
      <dgm:t>
        <a:bodyPr/>
        <a:lstStyle/>
        <a:p>
          <a:endParaRPr lang="zh-CN" altLang="en-US"/>
        </a:p>
      </dgm:t>
    </dgm:pt>
    <dgm:pt modelId="{5155F902-1FB1-4D4E-BAD9-4219D5A09DD0}">
      <dgm:prSet phldrT="[文本]"/>
      <dgm:spPr>
        <a:solidFill>
          <a:srgbClr val="00B0F0"/>
        </a:solidFill>
      </dgm:spPr>
      <dgm:t>
        <a:bodyPr/>
        <a:lstStyle/>
        <a:p>
          <a:r>
            <a:rPr lang="zh-CN" altLang="en-US" dirty="0" smtClean="0"/>
            <a:t>经办服务</a:t>
          </a:r>
          <a:endParaRPr lang="zh-CN" altLang="en-US" dirty="0"/>
        </a:p>
      </dgm:t>
    </dgm:pt>
    <dgm:pt modelId="{B016E467-9C6E-42D1-8D66-384F68D22D6F}" type="parTrans" cxnId="{75AAA6FC-F681-48D5-80A6-8C369B9D7639}">
      <dgm:prSet/>
      <dgm:spPr/>
      <dgm:t>
        <a:bodyPr/>
        <a:lstStyle/>
        <a:p>
          <a:endParaRPr lang="zh-CN" altLang="en-US"/>
        </a:p>
      </dgm:t>
    </dgm:pt>
    <dgm:pt modelId="{58612BF7-81DF-401E-9B9D-8771D1E9F11C}" type="sibTrans" cxnId="{75AAA6FC-F681-48D5-80A6-8C369B9D7639}">
      <dgm:prSet/>
      <dgm:spPr/>
      <dgm:t>
        <a:bodyPr/>
        <a:lstStyle/>
        <a:p>
          <a:endParaRPr lang="zh-CN" altLang="en-US"/>
        </a:p>
      </dgm:t>
    </dgm:pt>
    <dgm:pt modelId="{EAA712EB-2C5D-4436-ADE4-32DB5561D7BF}" type="pres">
      <dgm:prSet presAssocID="{F8C383B8-42C4-4403-B637-618F543F8400}" presName="compositeShape" presStyleCnt="0">
        <dgm:presLayoutVars>
          <dgm:chMax val="7"/>
          <dgm:dir/>
          <dgm:resizeHandles val="exact"/>
        </dgm:presLayoutVars>
      </dgm:prSet>
      <dgm:spPr/>
    </dgm:pt>
    <dgm:pt modelId="{E956B72A-9857-4FE5-A1C0-571925775FEC}" type="pres">
      <dgm:prSet presAssocID="{F8C383B8-42C4-4403-B637-618F543F8400}" presName="wedge1" presStyleLbl="node1" presStyleIdx="0" presStyleCnt="3"/>
      <dgm:spPr/>
      <dgm:t>
        <a:bodyPr/>
        <a:lstStyle/>
        <a:p>
          <a:endParaRPr lang="zh-CN" altLang="en-US"/>
        </a:p>
      </dgm:t>
    </dgm:pt>
    <dgm:pt modelId="{2A873BBD-F74B-4BC6-8A97-A04C77C19F96}" type="pres">
      <dgm:prSet presAssocID="{F8C383B8-42C4-4403-B637-618F543F8400}" presName="dummy1a" presStyleCnt="0"/>
      <dgm:spPr/>
    </dgm:pt>
    <dgm:pt modelId="{50811CE7-5916-4855-BDC3-24FE10FB1509}" type="pres">
      <dgm:prSet presAssocID="{F8C383B8-42C4-4403-B637-618F543F8400}" presName="dummy1b" presStyleCnt="0"/>
      <dgm:spPr/>
    </dgm:pt>
    <dgm:pt modelId="{8DEE1A4C-8341-4FC2-8741-15E71EB5D520}" type="pres">
      <dgm:prSet presAssocID="{F8C383B8-42C4-4403-B637-618F543F8400}" presName="wedge1Tx" presStyleLbl="node1" presStyleIdx="0" presStyleCnt="3">
        <dgm:presLayoutVars>
          <dgm:chMax val="0"/>
          <dgm:chPref val="0"/>
          <dgm:bulletEnabled val="1"/>
        </dgm:presLayoutVars>
      </dgm:prSet>
      <dgm:spPr/>
      <dgm:t>
        <a:bodyPr/>
        <a:lstStyle/>
        <a:p>
          <a:endParaRPr lang="zh-CN" altLang="en-US"/>
        </a:p>
      </dgm:t>
    </dgm:pt>
    <dgm:pt modelId="{4D6A3FE7-0706-4C00-ADA1-B6503466343A}" type="pres">
      <dgm:prSet presAssocID="{F8C383B8-42C4-4403-B637-618F543F8400}" presName="wedge2" presStyleLbl="node1" presStyleIdx="1" presStyleCnt="3"/>
      <dgm:spPr/>
      <dgm:t>
        <a:bodyPr/>
        <a:lstStyle/>
        <a:p>
          <a:endParaRPr lang="zh-CN" altLang="en-US"/>
        </a:p>
      </dgm:t>
    </dgm:pt>
    <dgm:pt modelId="{EB62DD14-8CE5-48A9-BF54-2E4D5716A355}" type="pres">
      <dgm:prSet presAssocID="{F8C383B8-42C4-4403-B637-618F543F8400}" presName="dummy2a" presStyleCnt="0"/>
      <dgm:spPr/>
    </dgm:pt>
    <dgm:pt modelId="{0641AC73-03BD-4ED6-9A6E-EB837E5DDB68}" type="pres">
      <dgm:prSet presAssocID="{F8C383B8-42C4-4403-B637-618F543F8400}" presName="dummy2b" presStyleCnt="0"/>
      <dgm:spPr/>
    </dgm:pt>
    <dgm:pt modelId="{78228A4D-B6F8-4882-B6FC-0E39369C1B82}" type="pres">
      <dgm:prSet presAssocID="{F8C383B8-42C4-4403-B637-618F543F8400}" presName="wedge2Tx" presStyleLbl="node1" presStyleIdx="1" presStyleCnt="3">
        <dgm:presLayoutVars>
          <dgm:chMax val="0"/>
          <dgm:chPref val="0"/>
          <dgm:bulletEnabled val="1"/>
        </dgm:presLayoutVars>
      </dgm:prSet>
      <dgm:spPr/>
      <dgm:t>
        <a:bodyPr/>
        <a:lstStyle/>
        <a:p>
          <a:endParaRPr lang="zh-CN" altLang="en-US"/>
        </a:p>
      </dgm:t>
    </dgm:pt>
    <dgm:pt modelId="{F9ADED7C-D7F7-4352-B494-CAC7C35789A6}" type="pres">
      <dgm:prSet presAssocID="{F8C383B8-42C4-4403-B637-618F543F8400}" presName="wedge3" presStyleLbl="node1" presStyleIdx="2" presStyleCnt="3"/>
      <dgm:spPr/>
      <dgm:t>
        <a:bodyPr/>
        <a:lstStyle/>
        <a:p>
          <a:endParaRPr lang="zh-CN" altLang="en-US"/>
        </a:p>
      </dgm:t>
    </dgm:pt>
    <dgm:pt modelId="{4999C75C-E118-46A6-A4A1-80B39A3CD0AC}" type="pres">
      <dgm:prSet presAssocID="{F8C383B8-42C4-4403-B637-618F543F8400}" presName="dummy3a" presStyleCnt="0"/>
      <dgm:spPr/>
    </dgm:pt>
    <dgm:pt modelId="{559441EE-9CF2-4E81-8E48-B4168390EEA0}" type="pres">
      <dgm:prSet presAssocID="{F8C383B8-42C4-4403-B637-618F543F8400}" presName="dummy3b" presStyleCnt="0"/>
      <dgm:spPr/>
    </dgm:pt>
    <dgm:pt modelId="{FA6A897B-9098-4CF2-B210-AEE78AE005A7}" type="pres">
      <dgm:prSet presAssocID="{F8C383B8-42C4-4403-B637-618F543F8400}" presName="wedge3Tx" presStyleLbl="node1" presStyleIdx="2" presStyleCnt="3">
        <dgm:presLayoutVars>
          <dgm:chMax val="0"/>
          <dgm:chPref val="0"/>
          <dgm:bulletEnabled val="1"/>
        </dgm:presLayoutVars>
      </dgm:prSet>
      <dgm:spPr/>
      <dgm:t>
        <a:bodyPr/>
        <a:lstStyle/>
        <a:p>
          <a:endParaRPr lang="zh-CN" altLang="en-US"/>
        </a:p>
      </dgm:t>
    </dgm:pt>
    <dgm:pt modelId="{19799351-42E5-4202-B80E-B6AED1ECA9DA}" type="pres">
      <dgm:prSet presAssocID="{BE883D02-AC61-4F28-9B42-B172308512D4}" presName="arrowWedge1" presStyleLbl="fgSibTrans2D1" presStyleIdx="0" presStyleCnt="3"/>
      <dgm:spPr>
        <a:ln>
          <a:solidFill>
            <a:srgbClr val="00B0F0"/>
          </a:solidFill>
        </a:ln>
      </dgm:spPr>
    </dgm:pt>
    <dgm:pt modelId="{4B4E72B9-AAEA-4982-AD58-78A726049195}" type="pres">
      <dgm:prSet presAssocID="{C5DFF62E-F01D-4DF6-9B5E-973057D7F804}" presName="arrowWedge2" presStyleLbl="fgSibTrans2D1" presStyleIdx="1" presStyleCnt="3"/>
      <dgm:spPr>
        <a:ln>
          <a:solidFill>
            <a:srgbClr val="00B050"/>
          </a:solidFill>
        </a:ln>
      </dgm:spPr>
    </dgm:pt>
    <dgm:pt modelId="{AE5283A2-FC41-44C1-BEF2-5E7E4D67FDEB}" type="pres">
      <dgm:prSet presAssocID="{58612BF7-81DF-401E-9B9D-8771D1E9F11C}" presName="arrowWedge3" presStyleLbl="fgSibTrans2D1" presStyleIdx="2" presStyleCnt="3"/>
      <dgm:spPr>
        <a:ln>
          <a:solidFill>
            <a:srgbClr val="FF0000"/>
          </a:solidFill>
        </a:ln>
      </dgm:spPr>
    </dgm:pt>
  </dgm:ptLst>
  <dgm:cxnLst>
    <dgm:cxn modelId="{850A73E3-C02C-4E70-B76A-BF30C4D09B12}" type="presOf" srcId="{F8C383B8-42C4-4403-B637-618F543F8400}" destId="{EAA712EB-2C5D-4436-ADE4-32DB5561D7BF}" srcOrd="0" destOrd="0" presId="urn:microsoft.com/office/officeart/2005/8/layout/cycle8"/>
    <dgm:cxn modelId="{75AAA6FC-F681-48D5-80A6-8C369B9D7639}" srcId="{F8C383B8-42C4-4403-B637-618F543F8400}" destId="{5155F902-1FB1-4D4E-BAD9-4219D5A09DD0}" srcOrd="2" destOrd="0" parTransId="{B016E467-9C6E-42D1-8D66-384F68D22D6F}" sibTransId="{58612BF7-81DF-401E-9B9D-8771D1E9F11C}"/>
    <dgm:cxn modelId="{D12FE0B4-82F8-4677-ABAC-95C7B442B2FA}" type="presOf" srcId="{82979EC3-A3BC-4B95-84D9-344B109E8E4D}" destId="{4D6A3FE7-0706-4C00-ADA1-B6503466343A}" srcOrd="0" destOrd="0" presId="urn:microsoft.com/office/officeart/2005/8/layout/cycle8"/>
    <dgm:cxn modelId="{04F2EA99-B208-4E73-BBD9-2BE7196C2D11}" type="presOf" srcId="{5155F902-1FB1-4D4E-BAD9-4219D5A09DD0}" destId="{FA6A897B-9098-4CF2-B210-AEE78AE005A7}" srcOrd="1" destOrd="0" presId="urn:microsoft.com/office/officeart/2005/8/layout/cycle8"/>
    <dgm:cxn modelId="{A406C920-3FF8-4FE0-B60A-5361B230ACA4}" type="presOf" srcId="{CB40B812-45D1-4B91-B96C-C1E019A2D83B}" destId="{E956B72A-9857-4FE5-A1C0-571925775FEC}" srcOrd="0" destOrd="0" presId="urn:microsoft.com/office/officeart/2005/8/layout/cycle8"/>
    <dgm:cxn modelId="{8595F3FB-F1D5-46DB-A75B-2A338B46B978}" type="presOf" srcId="{82979EC3-A3BC-4B95-84D9-344B109E8E4D}" destId="{78228A4D-B6F8-4882-B6FC-0E39369C1B82}" srcOrd="1" destOrd="0" presId="urn:microsoft.com/office/officeart/2005/8/layout/cycle8"/>
    <dgm:cxn modelId="{54C99E80-E0A5-46F4-B913-C8C09B0AB460}" type="presOf" srcId="{CB40B812-45D1-4B91-B96C-C1E019A2D83B}" destId="{8DEE1A4C-8341-4FC2-8741-15E71EB5D520}" srcOrd="1" destOrd="0" presId="urn:microsoft.com/office/officeart/2005/8/layout/cycle8"/>
    <dgm:cxn modelId="{868B735E-BDFA-43F2-BFCA-0573524C6481}" srcId="{F8C383B8-42C4-4403-B637-618F543F8400}" destId="{CB40B812-45D1-4B91-B96C-C1E019A2D83B}" srcOrd="0" destOrd="0" parTransId="{944644E7-0D5F-4FD4-9692-6BE4B5E2DDEA}" sibTransId="{BE883D02-AC61-4F28-9B42-B172308512D4}"/>
    <dgm:cxn modelId="{48BAF86D-8B83-46AD-A712-2F4619126326}" srcId="{F8C383B8-42C4-4403-B637-618F543F8400}" destId="{82979EC3-A3BC-4B95-84D9-344B109E8E4D}" srcOrd="1" destOrd="0" parTransId="{975BE435-44F5-46AE-9ED7-D55CCD1598BB}" sibTransId="{C5DFF62E-F01D-4DF6-9B5E-973057D7F804}"/>
    <dgm:cxn modelId="{B6CEB227-8897-48E5-A588-1D6FBA3AA6DD}" type="presOf" srcId="{5155F902-1FB1-4D4E-BAD9-4219D5A09DD0}" destId="{F9ADED7C-D7F7-4352-B494-CAC7C35789A6}" srcOrd="0" destOrd="0" presId="urn:microsoft.com/office/officeart/2005/8/layout/cycle8"/>
    <dgm:cxn modelId="{957B0D7E-A194-4CA9-848A-3BED8B7D7C94}" type="presParOf" srcId="{EAA712EB-2C5D-4436-ADE4-32DB5561D7BF}" destId="{E956B72A-9857-4FE5-A1C0-571925775FEC}" srcOrd="0" destOrd="0" presId="urn:microsoft.com/office/officeart/2005/8/layout/cycle8"/>
    <dgm:cxn modelId="{45CE06FE-7477-4AB9-A92C-E6B1F02A9046}" type="presParOf" srcId="{EAA712EB-2C5D-4436-ADE4-32DB5561D7BF}" destId="{2A873BBD-F74B-4BC6-8A97-A04C77C19F96}" srcOrd="1" destOrd="0" presId="urn:microsoft.com/office/officeart/2005/8/layout/cycle8"/>
    <dgm:cxn modelId="{5C288E84-0AC0-4DED-8C9B-210665F0845B}" type="presParOf" srcId="{EAA712EB-2C5D-4436-ADE4-32DB5561D7BF}" destId="{50811CE7-5916-4855-BDC3-24FE10FB1509}" srcOrd="2" destOrd="0" presId="urn:microsoft.com/office/officeart/2005/8/layout/cycle8"/>
    <dgm:cxn modelId="{D693E8EE-8F21-45DA-9BA7-A549D01EE62E}" type="presParOf" srcId="{EAA712EB-2C5D-4436-ADE4-32DB5561D7BF}" destId="{8DEE1A4C-8341-4FC2-8741-15E71EB5D520}" srcOrd="3" destOrd="0" presId="urn:microsoft.com/office/officeart/2005/8/layout/cycle8"/>
    <dgm:cxn modelId="{9E381A40-56D3-46C2-B1B6-F7864F21FEA8}" type="presParOf" srcId="{EAA712EB-2C5D-4436-ADE4-32DB5561D7BF}" destId="{4D6A3FE7-0706-4C00-ADA1-B6503466343A}" srcOrd="4" destOrd="0" presId="urn:microsoft.com/office/officeart/2005/8/layout/cycle8"/>
    <dgm:cxn modelId="{AB4A3433-CE41-4CFB-930B-EEB3748E7A42}" type="presParOf" srcId="{EAA712EB-2C5D-4436-ADE4-32DB5561D7BF}" destId="{EB62DD14-8CE5-48A9-BF54-2E4D5716A355}" srcOrd="5" destOrd="0" presId="urn:microsoft.com/office/officeart/2005/8/layout/cycle8"/>
    <dgm:cxn modelId="{0900071F-BDB1-4DD0-9282-7D1D07EF39DC}" type="presParOf" srcId="{EAA712EB-2C5D-4436-ADE4-32DB5561D7BF}" destId="{0641AC73-03BD-4ED6-9A6E-EB837E5DDB68}" srcOrd="6" destOrd="0" presId="urn:microsoft.com/office/officeart/2005/8/layout/cycle8"/>
    <dgm:cxn modelId="{696FE537-AE9C-4939-84C1-3238C0796FD2}" type="presParOf" srcId="{EAA712EB-2C5D-4436-ADE4-32DB5561D7BF}" destId="{78228A4D-B6F8-4882-B6FC-0E39369C1B82}" srcOrd="7" destOrd="0" presId="urn:microsoft.com/office/officeart/2005/8/layout/cycle8"/>
    <dgm:cxn modelId="{E7DD642E-0225-4E03-8702-AB323346E246}" type="presParOf" srcId="{EAA712EB-2C5D-4436-ADE4-32DB5561D7BF}" destId="{F9ADED7C-D7F7-4352-B494-CAC7C35789A6}" srcOrd="8" destOrd="0" presId="urn:microsoft.com/office/officeart/2005/8/layout/cycle8"/>
    <dgm:cxn modelId="{712583B5-4FB0-4B87-9983-798F684E3466}" type="presParOf" srcId="{EAA712EB-2C5D-4436-ADE4-32DB5561D7BF}" destId="{4999C75C-E118-46A6-A4A1-80B39A3CD0AC}" srcOrd="9" destOrd="0" presId="urn:microsoft.com/office/officeart/2005/8/layout/cycle8"/>
    <dgm:cxn modelId="{4E312CBF-9C92-4768-BFBC-7B0723A53D48}" type="presParOf" srcId="{EAA712EB-2C5D-4436-ADE4-32DB5561D7BF}" destId="{559441EE-9CF2-4E81-8E48-B4168390EEA0}" srcOrd="10" destOrd="0" presId="urn:microsoft.com/office/officeart/2005/8/layout/cycle8"/>
    <dgm:cxn modelId="{51902743-7246-4E01-81FC-D6300CA39D8C}" type="presParOf" srcId="{EAA712EB-2C5D-4436-ADE4-32DB5561D7BF}" destId="{FA6A897B-9098-4CF2-B210-AEE78AE005A7}" srcOrd="11" destOrd="0" presId="urn:microsoft.com/office/officeart/2005/8/layout/cycle8"/>
    <dgm:cxn modelId="{4AA95501-87AA-4672-9756-6D29F231FFF9}" type="presParOf" srcId="{EAA712EB-2C5D-4436-ADE4-32DB5561D7BF}" destId="{19799351-42E5-4202-B80E-B6AED1ECA9DA}" srcOrd="12" destOrd="0" presId="urn:microsoft.com/office/officeart/2005/8/layout/cycle8"/>
    <dgm:cxn modelId="{BE69CDF5-97B2-4AD6-9194-825FE89381B5}" type="presParOf" srcId="{EAA712EB-2C5D-4436-ADE4-32DB5561D7BF}" destId="{4B4E72B9-AAEA-4982-AD58-78A726049195}" srcOrd="13" destOrd="0" presId="urn:microsoft.com/office/officeart/2005/8/layout/cycle8"/>
    <dgm:cxn modelId="{309052C4-3633-4E80-8C4A-F02FAB45D4D7}" type="presParOf" srcId="{EAA712EB-2C5D-4436-ADE4-32DB5561D7BF}" destId="{AE5283A2-FC41-44C1-BEF2-5E7E4D67FDEB}"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5F41C9-273F-4252-9776-A1B96C62D01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zh-CN" altLang="en-US"/>
        </a:p>
      </dgm:t>
    </dgm:pt>
    <dgm:pt modelId="{4B4A990F-F627-4052-8ACF-67D20CA675E0}">
      <dgm:prSet phldrT="[文本]" custT="1"/>
      <dgm:spPr/>
      <dgm:t>
        <a:bodyPr/>
        <a:lstStyle/>
        <a:p>
          <a:r>
            <a:rPr lang="zh-CN" altLang="en-US" sz="2000" dirty="0" smtClean="0"/>
            <a:t>集中维护</a:t>
          </a:r>
          <a:endParaRPr lang="zh-CN" altLang="en-US" sz="2000" dirty="0"/>
        </a:p>
      </dgm:t>
    </dgm:pt>
    <dgm:pt modelId="{3F094A6D-7F63-42F1-9D85-A3E36E7B2240}" type="parTrans" cxnId="{5E3B6B98-977C-4F77-A546-A1CE3C594D52}">
      <dgm:prSet/>
      <dgm:spPr/>
      <dgm:t>
        <a:bodyPr/>
        <a:lstStyle/>
        <a:p>
          <a:endParaRPr lang="zh-CN" altLang="en-US"/>
        </a:p>
      </dgm:t>
    </dgm:pt>
    <dgm:pt modelId="{F16D27CA-0920-4DDA-9943-CC3B360EFBFE}" type="sibTrans" cxnId="{5E3B6B98-977C-4F77-A546-A1CE3C594D52}">
      <dgm:prSet custT="1"/>
      <dgm:spPr/>
      <dgm:t>
        <a:bodyPr/>
        <a:lstStyle/>
        <a:p>
          <a:r>
            <a:rPr lang="zh-CN" altLang="en-US" sz="2000" dirty="0" smtClean="0"/>
            <a:t>集中研发</a:t>
          </a:r>
          <a:endParaRPr lang="zh-CN" altLang="en-US" sz="2000" dirty="0"/>
        </a:p>
      </dgm:t>
    </dgm:pt>
    <dgm:pt modelId="{41FF37EB-5E8C-4229-89F5-2595F024EFAB}">
      <dgm:prSet phldrT="[文本]" custT="1"/>
      <dgm:spPr/>
      <dgm:t>
        <a:bodyPr lIns="0" tIns="0" rIns="0" bIns="0"/>
        <a:lstStyle/>
        <a:p>
          <a:pPr algn="ctr"/>
          <a:r>
            <a:rPr lang="zh-CN" altLang="en-US" sz="2000" dirty="0" smtClean="0"/>
            <a:t>业务更新</a:t>
          </a:r>
          <a:endParaRPr lang="zh-CN" altLang="en-US" sz="2000" dirty="0"/>
        </a:p>
      </dgm:t>
    </dgm:pt>
    <dgm:pt modelId="{0931F87B-1A71-4AD7-AA95-52C7C711DF2B}" type="parTrans" cxnId="{D3314847-2AF5-49DA-9B77-24E9CC1D377A}">
      <dgm:prSet/>
      <dgm:spPr/>
      <dgm:t>
        <a:bodyPr/>
        <a:lstStyle/>
        <a:p>
          <a:endParaRPr lang="zh-CN" altLang="en-US"/>
        </a:p>
      </dgm:t>
    </dgm:pt>
    <dgm:pt modelId="{AC34A901-FC18-45DA-A6F1-E104F1396F9D}" type="sibTrans" cxnId="{D3314847-2AF5-49DA-9B77-24E9CC1D377A}">
      <dgm:prSet custT="1"/>
      <dgm:spPr/>
      <dgm:t>
        <a:bodyPr/>
        <a:lstStyle/>
        <a:p>
          <a:r>
            <a:rPr lang="zh-CN" altLang="en-US" sz="2000" dirty="0" smtClean="0"/>
            <a:t>技术更新</a:t>
          </a:r>
          <a:endParaRPr lang="zh-CN" altLang="en-US" sz="2000" dirty="0"/>
        </a:p>
      </dgm:t>
    </dgm:pt>
    <dgm:pt modelId="{07E6A7B5-7F61-481D-B4CE-53B8FB525FC8}">
      <dgm:prSet phldrT="[文本]" custT="1"/>
      <dgm:spPr/>
      <dgm:t>
        <a:bodyPr/>
        <a:lstStyle/>
        <a:p>
          <a:r>
            <a:rPr lang="zh-CN" altLang="en-US" sz="2000" dirty="0" smtClean="0"/>
            <a:t>产品规划</a:t>
          </a:r>
          <a:endParaRPr lang="zh-CN" altLang="en-US" sz="2000" dirty="0"/>
        </a:p>
      </dgm:t>
    </dgm:pt>
    <dgm:pt modelId="{7FF30C04-25CD-4468-A68F-675A63FCDE71}" type="parTrans" cxnId="{5EDA29B3-6FB6-4724-83B2-1A9694F87373}">
      <dgm:prSet/>
      <dgm:spPr/>
      <dgm:t>
        <a:bodyPr/>
        <a:lstStyle/>
        <a:p>
          <a:endParaRPr lang="zh-CN" altLang="en-US"/>
        </a:p>
      </dgm:t>
    </dgm:pt>
    <dgm:pt modelId="{E6E05A88-0530-48AC-96AE-4AC1FECE873F}" type="sibTrans" cxnId="{5EDA29B3-6FB6-4724-83B2-1A9694F87373}">
      <dgm:prSet custT="1"/>
      <dgm:spPr/>
      <dgm:t>
        <a:bodyPr/>
        <a:lstStyle/>
        <a:p>
          <a:r>
            <a:rPr lang="zh-CN" altLang="en-US" sz="2000" dirty="0" smtClean="0"/>
            <a:t>产品设计</a:t>
          </a:r>
          <a:endParaRPr lang="zh-CN" altLang="en-US" sz="2000" dirty="0"/>
        </a:p>
      </dgm:t>
    </dgm:pt>
    <dgm:pt modelId="{4A473271-70A2-4CB7-A15A-64AFEEA342D7}">
      <dgm:prSet phldrT="[文本]" custT="1"/>
      <dgm:spPr/>
      <dgm:t>
        <a:bodyPr/>
        <a:lstStyle/>
        <a:p>
          <a:r>
            <a:rPr lang="zh-CN" altLang="en-US" sz="2000" dirty="0" smtClean="0"/>
            <a:t>产品升级</a:t>
          </a:r>
          <a:endParaRPr lang="zh-CN" altLang="en-US" sz="2000" dirty="0"/>
        </a:p>
      </dgm:t>
    </dgm:pt>
    <dgm:pt modelId="{4946BBA8-3FDB-437A-8B23-D14FCBE85998}" type="parTrans" cxnId="{C8BA6D2D-0812-4A5B-914F-A0185CCB9460}">
      <dgm:prSet/>
      <dgm:spPr/>
      <dgm:t>
        <a:bodyPr/>
        <a:lstStyle/>
        <a:p>
          <a:endParaRPr lang="zh-CN" altLang="en-US"/>
        </a:p>
      </dgm:t>
    </dgm:pt>
    <dgm:pt modelId="{38EC5ED4-A834-4813-9146-79CE50B1FE5C}" type="sibTrans" cxnId="{C8BA6D2D-0812-4A5B-914F-A0185CCB9460}">
      <dgm:prSet custT="1"/>
      <dgm:spPr/>
      <dgm:t>
        <a:bodyPr/>
        <a:lstStyle/>
        <a:p>
          <a:r>
            <a:rPr lang="zh-CN" altLang="en-US" sz="2000" baseline="0" dirty="0" smtClean="0"/>
            <a:t>质量保障</a:t>
          </a:r>
          <a:endParaRPr lang="zh-CN" altLang="en-US" sz="2000" baseline="0" dirty="0"/>
        </a:p>
      </dgm:t>
    </dgm:pt>
    <dgm:pt modelId="{3E828D1D-D8CB-446E-8952-280E7BE1FD6B}" type="pres">
      <dgm:prSet presAssocID="{7F5F41C9-273F-4252-9776-A1B96C62D01B}" presName="Name0" presStyleCnt="0">
        <dgm:presLayoutVars>
          <dgm:chMax/>
          <dgm:chPref/>
          <dgm:dir/>
          <dgm:animLvl val="lvl"/>
        </dgm:presLayoutVars>
      </dgm:prSet>
      <dgm:spPr/>
      <dgm:t>
        <a:bodyPr/>
        <a:lstStyle/>
        <a:p>
          <a:endParaRPr lang="zh-CN" altLang="en-US"/>
        </a:p>
      </dgm:t>
    </dgm:pt>
    <dgm:pt modelId="{509F4B1B-E5CB-4164-979C-3BFB8B0FCEBA}" type="pres">
      <dgm:prSet presAssocID="{4B4A990F-F627-4052-8ACF-67D20CA675E0}" presName="composite" presStyleCnt="0"/>
      <dgm:spPr/>
    </dgm:pt>
    <dgm:pt modelId="{ED1A007E-A392-4344-8EB9-DF6CDB72D90C}" type="pres">
      <dgm:prSet presAssocID="{4B4A990F-F627-4052-8ACF-67D20CA675E0}" presName="Parent1" presStyleLbl="node1" presStyleIdx="0" presStyleCnt="8">
        <dgm:presLayoutVars>
          <dgm:chMax val="1"/>
          <dgm:chPref val="1"/>
          <dgm:bulletEnabled val="1"/>
        </dgm:presLayoutVars>
      </dgm:prSet>
      <dgm:spPr/>
      <dgm:t>
        <a:bodyPr/>
        <a:lstStyle/>
        <a:p>
          <a:endParaRPr lang="zh-CN" altLang="en-US"/>
        </a:p>
      </dgm:t>
    </dgm:pt>
    <dgm:pt modelId="{ECB5FB78-08D3-4D80-BF4A-7CCD89B6DB23}" type="pres">
      <dgm:prSet presAssocID="{4B4A990F-F627-4052-8ACF-67D20CA675E0}" presName="Childtext1" presStyleLbl="revTx" presStyleIdx="0" presStyleCnt="4" custLinFactX="-83479" custLinFactNeighborX="-100000" custLinFactNeighborY="4162">
        <dgm:presLayoutVars>
          <dgm:chMax val="0"/>
          <dgm:chPref val="0"/>
          <dgm:bulletEnabled val="1"/>
        </dgm:presLayoutVars>
      </dgm:prSet>
      <dgm:spPr/>
      <dgm:t>
        <a:bodyPr/>
        <a:lstStyle/>
        <a:p>
          <a:endParaRPr lang="zh-CN" altLang="en-US"/>
        </a:p>
      </dgm:t>
    </dgm:pt>
    <dgm:pt modelId="{F0A75790-32AE-46BE-8BFA-05F64472B66D}" type="pres">
      <dgm:prSet presAssocID="{4B4A990F-F627-4052-8ACF-67D20CA675E0}" presName="BalanceSpacing" presStyleCnt="0"/>
      <dgm:spPr/>
    </dgm:pt>
    <dgm:pt modelId="{FA0334F8-6B2A-472A-AFAB-7A1514BC1944}" type="pres">
      <dgm:prSet presAssocID="{4B4A990F-F627-4052-8ACF-67D20CA675E0}" presName="BalanceSpacing1" presStyleCnt="0"/>
      <dgm:spPr/>
    </dgm:pt>
    <dgm:pt modelId="{8AC7FD09-29F6-47E9-BDC2-8F1DC4BCD69E}" type="pres">
      <dgm:prSet presAssocID="{F16D27CA-0920-4DDA-9943-CC3B360EFBFE}" presName="Accent1Text" presStyleLbl="node1" presStyleIdx="1" presStyleCnt="8"/>
      <dgm:spPr/>
      <dgm:t>
        <a:bodyPr/>
        <a:lstStyle/>
        <a:p>
          <a:endParaRPr lang="zh-CN" altLang="en-US"/>
        </a:p>
      </dgm:t>
    </dgm:pt>
    <dgm:pt modelId="{A7317B6F-2B1A-42E0-850D-0484798125BD}" type="pres">
      <dgm:prSet presAssocID="{F16D27CA-0920-4DDA-9943-CC3B360EFBFE}" presName="spaceBetweenRectangles" presStyleCnt="0"/>
      <dgm:spPr/>
    </dgm:pt>
    <dgm:pt modelId="{EE30D232-CC5F-416C-856A-93C1EF371726}" type="pres">
      <dgm:prSet presAssocID="{4A473271-70A2-4CB7-A15A-64AFEEA342D7}" presName="composite" presStyleCnt="0"/>
      <dgm:spPr/>
    </dgm:pt>
    <dgm:pt modelId="{DBB4521A-978F-4E37-8247-890DD335ACDF}" type="pres">
      <dgm:prSet presAssocID="{4A473271-70A2-4CB7-A15A-64AFEEA342D7}" presName="Parent1" presStyleLbl="node1" presStyleIdx="2" presStyleCnt="8">
        <dgm:presLayoutVars>
          <dgm:chMax val="1"/>
          <dgm:chPref val="1"/>
          <dgm:bulletEnabled val="1"/>
        </dgm:presLayoutVars>
      </dgm:prSet>
      <dgm:spPr/>
      <dgm:t>
        <a:bodyPr/>
        <a:lstStyle/>
        <a:p>
          <a:endParaRPr lang="zh-CN" altLang="en-US"/>
        </a:p>
      </dgm:t>
    </dgm:pt>
    <dgm:pt modelId="{EB0AE53C-3362-4394-AE60-78B46743448B}" type="pres">
      <dgm:prSet presAssocID="{4A473271-70A2-4CB7-A15A-64AFEEA342D7}" presName="Childtext1" presStyleLbl="revTx" presStyleIdx="1" presStyleCnt="4">
        <dgm:presLayoutVars>
          <dgm:chMax val="0"/>
          <dgm:chPref val="0"/>
          <dgm:bulletEnabled val="1"/>
        </dgm:presLayoutVars>
      </dgm:prSet>
      <dgm:spPr/>
    </dgm:pt>
    <dgm:pt modelId="{7580AD1A-3125-41CF-B43D-40DC429F5D8F}" type="pres">
      <dgm:prSet presAssocID="{4A473271-70A2-4CB7-A15A-64AFEEA342D7}" presName="BalanceSpacing" presStyleCnt="0"/>
      <dgm:spPr/>
    </dgm:pt>
    <dgm:pt modelId="{EDFBE8C5-67CB-491C-8141-D831F8C1AF33}" type="pres">
      <dgm:prSet presAssocID="{4A473271-70A2-4CB7-A15A-64AFEEA342D7}" presName="BalanceSpacing1" presStyleCnt="0"/>
      <dgm:spPr/>
    </dgm:pt>
    <dgm:pt modelId="{773D4264-0B89-455B-B9AB-C237EFF1AF37}" type="pres">
      <dgm:prSet presAssocID="{38EC5ED4-A834-4813-9146-79CE50B1FE5C}" presName="Accent1Text" presStyleLbl="node1" presStyleIdx="3" presStyleCnt="8"/>
      <dgm:spPr/>
      <dgm:t>
        <a:bodyPr/>
        <a:lstStyle/>
        <a:p>
          <a:endParaRPr lang="zh-CN" altLang="en-US"/>
        </a:p>
      </dgm:t>
    </dgm:pt>
    <dgm:pt modelId="{22CBA3BF-E118-43DE-A715-40C246E5DE7B}" type="pres">
      <dgm:prSet presAssocID="{38EC5ED4-A834-4813-9146-79CE50B1FE5C}" presName="spaceBetweenRectangles" presStyleCnt="0"/>
      <dgm:spPr/>
    </dgm:pt>
    <dgm:pt modelId="{1779B3CD-DC9C-4C96-ADC7-32EA531F1546}" type="pres">
      <dgm:prSet presAssocID="{41FF37EB-5E8C-4229-89F5-2595F024EFAB}" presName="composite" presStyleCnt="0"/>
      <dgm:spPr/>
    </dgm:pt>
    <dgm:pt modelId="{221CD405-C5FC-4B82-A445-A87A19BB2C54}" type="pres">
      <dgm:prSet presAssocID="{41FF37EB-5E8C-4229-89F5-2595F024EFAB}" presName="Parent1" presStyleLbl="node1" presStyleIdx="4" presStyleCnt="8">
        <dgm:presLayoutVars>
          <dgm:chMax val="1"/>
          <dgm:chPref val="1"/>
          <dgm:bulletEnabled val="1"/>
        </dgm:presLayoutVars>
      </dgm:prSet>
      <dgm:spPr/>
      <dgm:t>
        <a:bodyPr/>
        <a:lstStyle/>
        <a:p>
          <a:endParaRPr lang="zh-CN" altLang="en-US"/>
        </a:p>
      </dgm:t>
    </dgm:pt>
    <dgm:pt modelId="{98CD4278-7B93-41AA-8E58-022CCCF0D322}" type="pres">
      <dgm:prSet presAssocID="{41FF37EB-5E8C-4229-89F5-2595F024EFAB}" presName="Childtext1" presStyleLbl="revTx" presStyleIdx="2" presStyleCnt="4" custLinFactNeighborX="40276" custLinFactNeighborY="-6243">
        <dgm:presLayoutVars>
          <dgm:chMax val="0"/>
          <dgm:chPref val="0"/>
          <dgm:bulletEnabled val="1"/>
        </dgm:presLayoutVars>
      </dgm:prSet>
      <dgm:spPr/>
      <dgm:t>
        <a:bodyPr/>
        <a:lstStyle/>
        <a:p>
          <a:endParaRPr lang="zh-CN" altLang="en-US"/>
        </a:p>
      </dgm:t>
    </dgm:pt>
    <dgm:pt modelId="{EA2B3D1C-955B-4741-8611-016DC51A1944}" type="pres">
      <dgm:prSet presAssocID="{41FF37EB-5E8C-4229-89F5-2595F024EFAB}" presName="BalanceSpacing" presStyleCnt="0"/>
      <dgm:spPr/>
    </dgm:pt>
    <dgm:pt modelId="{243DFDBD-0D9B-4AC9-9199-D9E5C8D1F6C4}" type="pres">
      <dgm:prSet presAssocID="{41FF37EB-5E8C-4229-89F5-2595F024EFAB}" presName="BalanceSpacing1" presStyleCnt="0"/>
      <dgm:spPr/>
    </dgm:pt>
    <dgm:pt modelId="{2371E71C-8C0B-4DC6-A72A-B93C2C53F880}" type="pres">
      <dgm:prSet presAssocID="{AC34A901-FC18-45DA-A6F1-E104F1396F9D}" presName="Accent1Text" presStyleLbl="node1" presStyleIdx="5" presStyleCnt="8"/>
      <dgm:spPr/>
      <dgm:t>
        <a:bodyPr/>
        <a:lstStyle/>
        <a:p>
          <a:endParaRPr lang="zh-CN" altLang="en-US"/>
        </a:p>
      </dgm:t>
    </dgm:pt>
    <dgm:pt modelId="{20CAF2AD-41F4-48CE-873A-B435C2C20EDA}" type="pres">
      <dgm:prSet presAssocID="{AC34A901-FC18-45DA-A6F1-E104F1396F9D}" presName="spaceBetweenRectangles" presStyleCnt="0"/>
      <dgm:spPr/>
    </dgm:pt>
    <dgm:pt modelId="{3B0092D1-D25B-41D7-A862-39A10A0AC90B}" type="pres">
      <dgm:prSet presAssocID="{07E6A7B5-7F61-481D-B4CE-53B8FB525FC8}" presName="composite" presStyleCnt="0"/>
      <dgm:spPr/>
    </dgm:pt>
    <dgm:pt modelId="{7E8A41F5-714F-41C4-82EF-CD5F21F732CA}" type="pres">
      <dgm:prSet presAssocID="{07E6A7B5-7F61-481D-B4CE-53B8FB525FC8}" presName="Parent1" presStyleLbl="node1" presStyleIdx="6" presStyleCnt="8">
        <dgm:presLayoutVars>
          <dgm:chMax val="1"/>
          <dgm:chPref val="1"/>
          <dgm:bulletEnabled val="1"/>
        </dgm:presLayoutVars>
      </dgm:prSet>
      <dgm:spPr/>
      <dgm:t>
        <a:bodyPr/>
        <a:lstStyle/>
        <a:p>
          <a:endParaRPr lang="zh-CN" altLang="en-US"/>
        </a:p>
      </dgm:t>
    </dgm:pt>
    <dgm:pt modelId="{F98D0490-6EB9-4F86-B8FE-C300CDE3FFA7}" type="pres">
      <dgm:prSet presAssocID="{07E6A7B5-7F61-481D-B4CE-53B8FB525FC8}" presName="Childtext1" presStyleLbl="revTx" presStyleIdx="3" presStyleCnt="4">
        <dgm:presLayoutVars>
          <dgm:chMax val="0"/>
          <dgm:chPref val="0"/>
          <dgm:bulletEnabled val="1"/>
        </dgm:presLayoutVars>
      </dgm:prSet>
      <dgm:spPr/>
      <dgm:t>
        <a:bodyPr/>
        <a:lstStyle/>
        <a:p>
          <a:endParaRPr lang="zh-CN" altLang="en-US"/>
        </a:p>
      </dgm:t>
    </dgm:pt>
    <dgm:pt modelId="{102E8D55-6EC5-4BE6-9399-C087C237BF87}" type="pres">
      <dgm:prSet presAssocID="{07E6A7B5-7F61-481D-B4CE-53B8FB525FC8}" presName="BalanceSpacing" presStyleCnt="0"/>
      <dgm:spPr/>
    </dgm:pt>
    <dgm:pt modelId="{973DA1A9-CDAD-42ED-B0EB-F725EBDAAB2D}" type="pres">
      <dgm:prSet presAssocID="{07E6A7B5-7F61-481D-B4CE-53B8FB525FC8}" presName="BalanceSpacing1" presStyleCnt="0"/>
      <dgm:spPr/>
    </dgm:pt>
    <dgm:pt modelId="{703904B8-D7D5-4BB3-8AE6-903CFFF44604}" type="pres">
      <dgm:prSet presAssocID="{E6E05A88-0530-48AC-96AE-4AC1FECE873F}" presName="Accent1Text" presStyleLbl="node1" presStyleIdx="7" presStyleCnt="8"/>
      <dgm:spPr/>
      <dgm:t>
        <a:bodyPr/>
        <a:lstStyle/>
        <a:p>
          <a:endParaRPr lang="zh-CN" altLang="en-US"/>
        </a:p>
      </dgm:t>
    </dgm:pt>
  </dgm:ptLst>
  <dgm:cxnLst>
    <dgm:cxn modelId="{5EDA29B3-6FB6-4724-83B2-1A9694F87373}" srcId="{7F5F41C9-273F-4252-9776-A1B96C62D01B}" destId="{07E6A7B5-7F61-481D-B4CE-53B8FB525FC8}" srcOrd="3" destOrd="0" parTransId="{7FF30C04-25CD-4468-A68F-675A63FCDE71}" sibTransId="{E6E05A88-0530-48AC-96AE-4AC1FECE873F}"/>
    <dgm:cxn modelId="{C8BA6D2D-0812-4A5B-914F-A0185CCB9460}" srcId="{7F5F41C9-273F-4252-9776-A1B96C62D01B}" destId="{4A473271-70A2-4CB7-A15A-64AFEEA342D7}" srcOrd="1" destOrd="0" parTransId="{4946BBA8-3FDB-437A-8B23-D14FCBE85998}" sibTransId="{38EC5ED4-A834-4813-9146-79CE50B1FE5C}"/>
    <dgm:cxn modelId="{546E7B3C-1151-4E73-963F-9C2335A4CF84}" type="presOf" srcId="{38EC5ED4-A834-4813-9146-79CE50B1FE5C}" destId="{773D4264-0B89-455B-B9AB-C237EFF1AF37}" srcOrd="0" destOrd="0" presId="urn:microsoft.com/office/officeart/2008/layout/AlternatingHexagons"/>
    <dgm:cxn modelId="{30CF7DA6-4560-4B10-8C2C-18D0C7CDD58C}" type="presOf" srcId="{41FF37EB-5E8C-4229-89F5-2595F024EFAB}" destId="{221CD405-C5FC-4B82-A445-A87A19BB2C54}" srcOrd="0" destOrd="0" presId="urn:microsoft.com/office/officeart/2008/layout/AlternatingHexagons"/>
    <dgm:cxn modelId="{F7EF3217-428A-4AA3-B3ED-AF86E29564AE}" type="presOf" srcId="{4B4A990F-F627-4052-8ACF-67D20CA675E0}" destId="{ED1A007E-A392-4344-8EB9-DF6CDB72D90C}" srcOrd="0" destOrd="0" presId="urn:microsoft.com/office/officeart/2008/layout/AlternatingHexagons"/>
    <dgm:cxn modelId="{5E3B6B98-977C-4F77-A546-A1CE3C594D52}" srcId="{7F5F41C9-273F-4252-9776-A1B96C62D01B}" destId="{4B4A990F-F627-4052-8ACF-67D20CA675E0}" srcOrd="0" destOrd="0" parTransId="{3F094A6D-7F63-42F1-9D85-A3E36E7B2240}" sibTransId="{F16D27CA-0920-4DDA-9943-CC3B360EFBFE}"/>
    <dgm:cxn modelId="{060E207C-91BC-4B37-8417-9593E448B76E}" type="presOf" srcId="{4A473271-70A2-4CB7-A15A-64AFEEA342D7}" destId="{DBB4521A-978F-4E37-8247-890DD335ACDF}" srcOrd="0" destOrd="0" presId="urn:microsoft.com/office/officeart/2008/layout/AlternatingHexagons"/>
    <dgm:cxn modelId="{D3314847-2AF5-49DA-9B77-24E9CC1D377A}" srcId="{7F5F41C9-273F-4252-9776-A1B96C62D01B}" destId="{41FF37EB-5E8C-4229-89F5-2595F024EFAB}" srcOrd="2" destOrd="0" parTransId="{0931F87B-1A71-4AD7-AA95-52C7C711DF2B}" sibTransId="{AC34A901-FC18-45DA-A6F1-E104F1396F9D}"/>
    <dgm:cxn modelId="{2A26DA32-F0FC-402C-9C8C-12A29C82B75E}" type="presOf" srcId="{E6E05A88-0530-48AC-96AE-4AC1FECE873F}" destId="{703904B8-D7D5-4BB3-8AE6-903CFFF44604}" srcOrd="0" destOrd="0" presId="urn:microsoft.com/office/officeart/2008/layout/AlternatingHexagons"/>
    <dgm:cxn modelId="{3826620E-0DD5-466F-81D9-28FBB93CBCE2}" type="presOf" srcId="{7F5F41C9-273F-4252-9776-A1B96C62D01B}" destId="{3E828D1D-D8CB-446E-8952-280E7BE1FD6B}" srcOrd="0" destOrd="0" presId="urn:microsoft.com/office/officeart/2008/layout/AlternatingHexagons"/>
    <dgm:cxn modelId="{E5507290-E3AE-469E-9EF2-2AE855A73175}" type="presOf" srcId="{07E6A7B5-7F61-481D-B4CE-53B8FB525FC8}" destId="{7E8A41F5-714F-41C4-82EF-CD5F21F732CA}" srcOrd="0" destOrd="0" presId="urn:microsoft.com/office/officeart/2008/layout/AlternatingHexagons"/>
    <dgm:cxn modelId="{769FEF08-80FB-48F9-9936-1794C2482825}" type="presOf" srcId="{F16D27CA-0920-4DDA-9943-CC3B360EFBFE}" destId="{8AC7FD09-29F6-47E9-BDC2-8F1DC4BCD69E}" srcOrd="0" destOrd="0" presId="urn:microsoft.com/office/officeart/2008/layout/AlternatingHexagons"/>
    <dgm:cxn modelId="{C4F4E590-3CF9-4AB1-BB14-8AE58BC88335}" type="presOf" srcId="{AC34A901-FC18-45DA-A6F1-E104F1396F9D}" destId="{2371E71C-8C0B-4DC6-A72A-B93C2C53F880}" srcOrd="0" destOrd="0" presId="urn:microsoft.com/office/officeart/2008/layout/AlternatingHexagons"/>
    <dgm:cxn modelId="{5FBB2B82-72AC-4F47-847E-00CFA1FC9896}" type="presParOf" srcId="{3E828D1D-D8CB-446E-8952-280E7BE1FD6B}" destId="{509F4B1B-E5CB-4164-979C-3BFB8B0FCEBA}" srcOrd="0" destOrd="0" presId="urn:microsoft.com/office/officeart/2008/layout/AlternatingHexagons"/>
    <dgm:cxn modelId="{18F25AA4-2CFD-470B-8241-40CC387DC388}" type="presParOf" srcId="{509F4B1B-E5CB-4164-979C-3BFB8B0FCEBA}" destId="{ED1A007E-A392-4344-8EB9-DF6CDB72D90C}" srcOrd="0" destOrd="0" presId="urn:microsoft.com/office/officeart/2008/layout/AlternatingHexagons"/>
    <dgm:cxn modelId="{EB7AD2C0-2332-430E-A902-E4D2D4B8681F}" type="presParOf" srcId="{509F4B1B-E5CB-4164-979C-3BFB8B0FCEBA}" destId="{ECB5FB78-08D3-4D80-BF4A-7CCD89B6DB23}" srcOrd="1" destOrd="0" presId="urn:microsoft.com/office/officeart/2008/layout/AlternatingHexagons"/>
    <dgm:cxn modelId="{178EFC25-946F-4FFE-849D-AB9D167B4FB7}" type="presParOf" srcId="{509F4B1B-E5CB-4164-979C-3BFB8B0FCEBA}" destId="{F0A75790-32AE-46BE-8BFA-05F64472B66D}" srcOrd="2" destOrd="0" presId="urn:microsoft.com/office/officeart/2008/layout/AlternatingHexagons"/>
    <dgm:cxn modelId="{5EA70401-DF9A-48E6-9E0D-FF34E17FCB19}" type="presParOf" srcId="{509F4B1B-E5CB-4164-979C-3BFB8B0FCEBA}" destId="{FA0334F8-6B2A-472A-AFAB-7A1514BC1944}" srcOrd="3" destOrd="0" presId="urn:microsoft.com/office/officeart/2008/layout/AlternatingHexagons"/>
    <dgm:cxn modelId="{51DACE4C-B63B-411A-AB91-DFB453A5805A}" type="presParOf" srcId="{509F4B1B-E5CB-4164-979C-3BFB8B0FCEBA}" destId="{8AC7FD09-29F6-47E9-BDC2-8F1DC4BCD69E}" srcOrd="4" destOrd="0" presId="urn:microsoft.com/office/officeart/2008/layout/AlternatingHexagons"/>
    <dgm:cxn modelId="{C84E8A44-8BDD-47E2-A176-29D0A5E40ACA}" type="presParOf" srcId="{3E828D1D-D8CB-446E-8952-280E7BE1FD6B}" destId="{A7317B6F-2B1A-42E0-850D-0484798125BD}" srcOrd="1" destOrd="0" presId="urn:microsoft.com/office/officeart/2008/layout/AlternatingHexagons"/>
    <dgm:cxn modelId="{EC0F9D7A-9FD8-4BD4-85F1-6C21C798836E}" type="presParOf" srcId="{3E828D1D-D8CB-446E-8952-280E7BE1FD6B}" destId="{EE30D232-CC5F-416C-856A-93C1EF371726}" srcOrd="2" destOrd="0" presId="urn:microsoft.com/office/officeart/2008/layout/AlternatingHexagons"/>
    <dgm:cxn modelId="{E7ED6861-25A0-42EA-96F0-D668E0D639FD}" type="presParOf" srcId="{EE30D232-CC5F-416C-856A-93C1EF371726}" destId="{DBB4521A-978F-4E37-8247-890DD335ACDF}" srcOrd="0" destOrd="0" presId="urn:microsoft.com/office/officeart/2008/layout/AlternatingHexagons"/>
    <dgm:cxn modelId="{C34C707F-2685-4DA6-BDC1-3090A5210CB7}" type="presParOf" srcId="{EE30D232-CC5F-416C-856A-93C1EF371726}" destId="{EB0AE53C-3362-4394-AE60-78B46743448B}" srcOrd="1" destOrd="0" presId="urn:microsoft.com/office/officeart/2008/layout/AlternatingHexagons"/>
    <dgm:cxn modelId="{F569971D-7A00-499C-B205-F4654A5E7B40}" type="presParOf" srcId="{EE30D232-CC5F-416C-856A-93C1EF371726}" destId="{7580AD1A-3125-41CF-B43D-40DC429F5D8F}" srcOrd="2" destOrd="0" presId="urn:microsoft.com/office/officeart/2008/layout/AlternatingHexagons"/>
    <dgm:cxn modelId="{A19C0144-304B-4D50-9B5D-EFC1E5AB060A}" type="presParOf" srcId="{EE30D232-CC5F-416C-856A-93C1EF371726}" destId="{EDFBE8C5-67CB-491C-8141-D831F8C1AF33}" srcOrd="3" destOrd="0" presId="urn:microsoft.com/office/officeart/2008/layout/AlternatingHexagons"/>
    <dgm:cxn modelId="{CD7CA786-1649-4CC9-9220-FDE975BD0E03}" type="presParOf" srcId="{EE30D232-CC5F-416C-856A-93C1EF371726}" destId="{773D4264-0B89-455B-B9AB-C237EFF1AF37}" srcOrd="4" destOrd="0" presId="urn:microsoft.com/office/officeart/2008/layout/AlternatingHexagons"/>
    <dgm:cxn modelId="{DB2420B0-A416-468E-A58D-554579D34288}" type="presParOf" srcId="{3E828D1D-D8CB-446E-8952-280E7BE1FD6B}" destId="{22CBA3BF-E118-43DE-A715-40C246E5DE7B}" srcOrd="3" destOrd="0" presId="urn:microsoft.com/office/officeart/2008/layout/AlternatingHexagons"/>
    <dgm:cxn modelId="{9C931E55-B188-453A-992A-4987B1B63E2B}" type="presParOf" srcId="{3E828D1D-D8CB-446E-8952-280E7BE1FD6B}" destId="{1779B3CD-DC9C-4C96-ADC7-32EA531F1546}" srcOrd="4" destOrd="0" presId="urn:microsoft.com/office/officeart/2008/layout/AlternatingHexagons"/>
    <dgm:cxn modelId="{DF1885D8-2309-4DB7-BD04-C6249B85F71C}" type="presParOf" srcId="{1779B3CD-DC9C-4C96-ADC7-32EA531F1546}" destId="{221CD405-C5FC-4B82-A445-A87A19BB2C54}" srcOrd="0" destOrd="0" presId="urn:microsoft.com/office/officeart/2008/layout/AlternatingHexagons"/>
    <dgm:cxn modelId="{AE471D2B-401D-45F8-9AB8-6DEE15C3672B}" type="presParOf" srcId="{1779B3CD-DC9C-4C96-ADC7-32EA531F1546}" destId="{98CD4278-7B93-41AA-8E58-022CCCF0D322}" srcOrd="1" destOrd="0" presId="urn:microsoft.com/office/officeart/2008/layout/AlternatingHexagons"/>
    <dgm:cxn modelId="{12FABEB6-3C29-4C80-B62C-DE810FED1FEF}" type="presParOf" srcId="{1779B3CD-DC9C-4C96-ADC7-32EA531F1546}" destId="{EA2B3D1C-955B-4741-8611-016DC51A1944}" srcOrd="2" destOrd="0" presId="urn:microsoft.com/office/officeart/2008/layout/AlternatingHexagons"/>
    <dgm:cxn modelId="{25BF2311-1E91-43FE-B84D-4E618814AF32}" type="presParOf" srcId="{1779B3CD-DC9C-4C96-ADC7-32EA531F1546}" destId="{243DFDBD-0D9B-4AC9-9199-D9E5C8D1F6C4}" srcOrd="3" destOrd="0" presId="urn:microsoft.com/office/officeart/2008/layout/AlternatingHexagons"/>
    <dgm:cxn modelId="{A518D09D-5DB1-4CDA-B68C-0E60305E80F2}" type="presParOf" srcId="{1779B3CD-DC9C-4C96-ADC7-32EA531F1546}" destId="{2371E71C-8C0B-4DC6-A72A-B93C2C53F880}" srcOrd="4" destOrd="0" presId="urn:microsoft.com/office/officeart/2008/layout/AlternatingHexagons"/>
    <dgm:cxn modelId="{721E695D-4C36-4F76-B879-2B5DDCA709DF}" type="presParOf" srcId="{3E828D1D-D8CB-446E-8952-280E7BE1FD6B}" destId="{20CAF2AD-41F4-48CE-873A-B435C2C20EDA}" srcOrd="5" destOrd="0" presId="urn:microsoft.com/office/officeart/2008/layout/AlternatingHexagons"/>
    <dgm:cxn modelId="{70CDE5F2-0FB4-4831-AAEB-1AC8D1E7ABC4}" type="presParOf" srcId="{3E828D1D-D8CB-446E-8952-280E7BE1FD6B}" destId="{3B0092D1-D25B-41D7-A862-39A10A0AC90B}" srcOrd="6" destOrd="0" presId="urn:microsoft.com/office/officeart/2008/layout/AlternatingHexagons"/>
    <dgm:cxn modelId="{CCE5959D-BC08-482E-882C-CDD3EC106310}" type="presParOf" srcId="{3B0092D1-D25B-41D7-A862-39A10A0AC90B}" destId="{7E8A41F5-714F-41C4-82EF-CD5F21F732CA}" srcOrd="0" destOrd="0" presId="urn:microsoft.com/office/officeart/2008/layout/AlternatingHexagons"/>
    <dgm:cxn modelId="{94254C73-5125-448E-9811-53D25B267EFA}" type="presParOf" srcId="{3B0092D1-D25B-41D7-A862-39A10A0AC90B}" destId="{F98D0490-6EB9-4F86-B8FE-C300CDE3FFA7}" srcOrd="1" destOrd="0" presId="urn:microsoft.com/office/officeart/2008/layout/AlternatingHexagons"/>
    <dgm:cxn modelId="{8030E38D-D2D8-4306-8FB5-FF713843A187}" type="presParOf" srcId="{3B0092D1-D25B-41D7-A862-39A10A0AC90B}" destId="{102E8D55-6EC5-4BE6-9399-C087C237BF87}" srcOrd="2" destOrd="0" presId="urn:microsoft.com/office/officeart/2008/layout/AlternatingHexagons"/>
    <dgm:cxn modelId="{02A06D4D-34EE-41CF-BDEC-3928F3DFF335}" type="presParOf" srcId="{3B0092D1-D25B-41D7-A862-39A10A0AC90B}" destId="{973DA1A9-CDAD-42ED-B0EB-F725EBDAAB2D}" srcOrd="3" destOrd="0" presId="urn:microsoft.com/office/officeart/2008/layout/AlternatingHexagons"/>
    <dgm:cxn modelId="{A01364A0-A03B-4F07-8310-5FBBB4EF5B26}" type="presParOf" srcId="{3B0092D1-D25B-41D7-A862-39A10A0AC90B}" destId="{703904B8-D7D5-4BB3-8AE6-903CFFF44604}"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ACFB61-796A-46D1-B466-11C0DFE7B228}"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CN" altLang="en-US"/>
        </a:p>
      </dgm:t>
    </dgm:pt>
    <dgm:pt modelId="{6C6DD99B-58D0-4974-89E6-3FF87474A92B}">
      <dgm:prSet phldrT="[文本]"/>
      <dgm:spPr/>
      <dgm:t>
        <a:bodyPr/>
        <a:lstStyle/>
        <a:p>
          <a:r>
            <a:rPr lang="zh-CN" altLang="en-US" b="1" dirty="0" smtClean="0">
              <a:solidFill>
                <a:schemeClr val="bg1"/>
              </a:solidFill>
              <a:latin typeface="微软雅黑" pitchFamily="34" charset="-122"/>
              <a:ea typeface="微软雅黑" pitchFamily="34" charset="-122"/>
            </a:rPr>
            <a:t>服务运行监控</a:t>
          </a:r>
          <a:endParaRPr lang="zh-CN" altLang="en-US" dirty="0"/>
        </a:p>
      </dgm:t>
    </dgm:pt>
    <dgm:pt modelId="{EA97FF5F-717D-4FE6-888F-E41C836B8CDB}" type="parTrans" cxnId="{648F9CC6-1649-40FA-989F-6EF00F641714}">
      <dgm:prSet/>
      <dgm:spPr/>
      <dgm:t>
        <a:bodyPr/>
        <a:lstStyle/>
        <a:p>
          <a:endParaRPr lang="zh-CN" altLang="en-US"/>
        </a:p>
      </dgm:t>
    </dgm:pt>
    <dgm:pt modelId="{C5B4F2DF-3882-46C1-AD88-B6AD30CF67BF}" type="sibTrans" cxnId="{648F9CC6-1649-40FA-989F-6EF00F641714}">
      <dgm:prSet/>
      <dgm:spPr/>
      <dgm:t>
        <a:bodyPr/>
        <a:lstStyle/>
        <a:p>
          <a:endParaRPr lang="zh-CN" altLang="en-US"/>
        </a:p>
      </dgm:t>
    </dgm:pt>
    <dgm:pt modelId="{4E58A6D7-405B-4FA9-A090-1E214B2D52CB}">
      <dgm:prSet phldrT="[文本]"/>
      <dgm:spPr/>
      <dgm:t>
        <a:bodyPr/>
        <a:lstStyle/>
        <a:p>
          <a:r>
            <a:rPr lang="zh-CN" altLang="en-US" dirty="0" smtClean="0"/>
            <a:t>业务领域设计</a:t>
          </a:r>
          <a:endParaRPr lang="zh-CN" altLang="en-US" dirty="0"/>
        </a:p>
      </dgm:t>
    </dgm:pt>
    <dgm:pt modelId="{549DF442-5FD8-4798-A379-AB6E149623D0}" type="parTrans" cxnId="{62BFCCC2-DBE7-4883-A5F3-6B2069A77900}">
      <dgm:prSet/>
      <dgm:spPr/>
      <dgm:t>
        <a:bodyPr/>
        <a:lstStyle/>
        <a:p>
          <a:endParaRPr lang="zh-CN" altLang="en-US"/>
        </a:p>
      </dgm:t>
    </dgm:pt>
    <dgm:pt modelId="{936DE06D-21B3-471D-8F1E-8F64FB6D1846}" type="sibTrans" cxnId="{62BFCCC2-DBE7-4883-A5F3-6B2069A77900}">
      <dgm:prSet/>
      <dgm:spPr/>
      <dgm:t>
        <a:bodyPr/>
        <a:lstStyle/>
        <a:p>
          <a:endParaRPr lang="zh-CN" altLang="en-US"/>
        </a:p>
      </dgm:t>
    </dgm:pt>
    <dgm:pt modelId="{ABC39080-08EA-443F-B143-E1EB3758ECD6}">
      <dgm:prSet phldrT="[文本]"/>
      <dgm:spPr/>
      <dgm:t>
        <a:bodyPr/>
        <a:lstStyle/>
        <a:p>
          <a:r>
            <a:rPr lang="zh-CN" altLang="en-US" dirty="0" smtClean="0"/>
            <a:t>服务</a:t>
          </a:r>
          <a:endParaRPr lang="en-US" altLang="zh-CN" dirty="0" smtClean="0"/>
        </a:p>
        <a:p>
          <a:r>
            <a:rPr lang="zh-CN" altLang="en-US" dirty="0" smtClean="0"/>
            <a:t>治理</a:t>
          </a:r>
          <a:endParaRPr lang="zh-CN" altLang="en-US" dirty="0"/>
        </a:p>
      </dgm:t>
    </dgm:pt>
    <dgm:pt modelId="{F2C44DB7-EB5C-4ED7-A6D0-9EC930E5C7FE}" type="parTrans" cxnId="{B9DD3F0F-690C-4207-A390-4E93B049CED8}">
      <dgm:prSet/>
      <dgm:spPr/>
      <dgm:t>
        <a:bodyPr/>
        <a:lstStyle/>
        <a:p>
          <a:endParaRPr lang="zh-CN" altLang="en-US"/>
        </a:p>
      </dgm:t>
    </dgm:pt>
    <dgm:pt modelId="{85D5ED79-86BD-4E81-9D3B-93807566AFDD}" type="sibTrans" cxnId="{B9DD3F0F-690C-4207-A390-4E93B049CED8}">
      <dgm:prSet/>
      <dgm:spPr/>
      <dgm:t>
        <a:bodyPr/>
        <a:lstStyle/>
        <a:p>
          <a:endParaRPr lang="zh-CN" altLang="en-US"/>
        </a:p>
      </dgm:t>
    </dgm:pt>
    <dgm:pt modelId="{BE60A4AF-EA2F-40AD-88BF-B0EADE63625D}">
      <dgm:prSet phldrT="[文本]"/>
      <dgm:spPr/>
      <dgm:t>
        <a:bodyPr/>
        <a:lstStyle/>
        <a:p>
          <a:r>
            <a:rPr lang="zh-CN" altLang="en-US" dirty="0" smtClean="0"/>
            <a:t>领域</a:t>
          </a:r>
          <a:endParaRPr lang="en-US" altLang="zh-CN" dirty="0" smtClean="0"/>
        </a:p>
        <a:p>
          <a:r>
            <a:rPr lang="zh-CN" altLang="en-US" dirty="0" smtClean="0"/>
            <a:t>服务</a:t>
          </a:r>
          <a:endParaRPr lang="zh-CN" altLang="en-US" dirty="0"/>
        </a:p>
      </dgm:t>
    </dgm:pt>
    <dgm:pt modelId="{13654D1E-88CA-40A2-B202-E3BE8F23C1C1}" type="parTrans" cxnId="{31603781-B0C2-418A-9A0B-76B5D5DD5771}">
      <dgm:prSet/>
      <dgm:spPr/>
      <dgm:t>
        <a:bodyPr/>
        <a:lstStyle/>
        <a:p>
          <a:endParaRPr lang="zh-CN" altLang="en-US"/>
        </a:p>
      </dgm:t>
    </dgm:pt>
    <dgm:pt modelId="{F8F1907B-2041-4F7D-A9CE-07D719D6C326}" type="sibTrans" cxnId="{31603781-B0C2-418A-9A0B-76B5D5DD5771}">
      <dgm:prSet/>
      <dgm:spPr/>
      <dgm:t>
        <a:bodyPr/>
        <a:lstStyle/>
        <a:p>
          <a:endParaRPr lang="zh-CN" altLang="en-US"/>
        </a:p>
      </dgm:t>
    </dgm:pt>
    <dgm:pt modelId="{89471507-ACB1-492E-9D7F-CA8AF65BF1B3}">
      <dgm:prSet phldrT="[文本]"/>
      <dgm:spPr/>
      <dgm:t>
        <a:bodyPr/>
        <a:lstStyle/>
        <a:p>
          <a:r>
            <a:rPr lang="zh-CN" altLang="en-US" dirty="0" smtClean="0"/>
            <a:t>业务</a:t>
          </a:r>
          <a:endParaRPr lang="en-US" altLang="zh-CN" dirty="0" smtClean="0"/>
        </a:p>
        <a:p>
          <a:r>
            <a:rPr lang="zh-CN" altLang="en-US" dirty="0" smtClean="0"/>
            <a:t>构件</a:t>
          </a:r>
          <a:endParaRPr lang="zh-CN" altLang="en-US" dirty="0"/>
        </a:p>
      </dgm:t>
    </dgm:pt>
    <dgm:pt modelId="{5FB63160-2487-4F96-BED1-595EC0804469}" type="parTrans" cxnId="{408A271B-9407-4179-BA3A-1C0384A58F87}">
      <dgm:prSet/>
      <dgm:spPr/>
      <dgm:t>
        <a:bodyPr/>
        <a:lstStyle/>
        <a:p>
          <a:endParaRPr lang="zh-CN" altLang="en-US"/>
        </a:p>
      </dgm:t>
    </dgm:pt>
    <dgm:pt modelId="{78AAE4D0-421B-46C2-9FDC-452CA584B793}" type="sibTrans" cxnId="{408A271B-9407-4179-BA3A-1C0384A58F87}">
      <dgm:prSet/>
      <dgm:spPr/>
      <dgm:t>
        <a:bodyPr/>
        <a:lstStyle/>
        <a:p>
          <a:endParaRPr lang="zh-CN" altLang="en-US"/>
        </a:p>
      </dgm:t>
    </dgm:pt>
    <dgm:pt modelId="{AE816E1B-6ADB-4A6D-9905-7970E7517C42}" type="pres">
      <dgm:prSet presAssocID="{0BACFB61-796A-46D1-B466-11C0DFE7B228}" presName="Name0" presStyleCnt="0">
        <dgm:presLayoutVars>
          <dgm:chMax val="1"/>
          <dgm:dir/>
          <dgm:animLvl val="ctr"/>
          <dgm:resizeHandles val="exact"/>
        </dgm:presLayoutVars>
      </dgm:prSet>
      <dgm:spPr/>
      <dgm:t>
        <a:bodyPr/>
        <a:lstStyle/>
        <a:p>
          <a:endParaRPr lang="zh-CN" altLang="en-US"/>
        </a:p>
      </dgm:t>
    </dgm:pt>
    <dgm:pt modelId="{FC8763A2-BFAD-42A0-80B7-C2C36C87DFF0}" type="pres">
      <dgm:prSet presAssocID="{6C6DD99B-58D0-4974-89E6-3FF87474A92B}" presName="centerShape" presStyleLbl="node0" presStyleIdx="0" presStyleCnt="1"/>
      <dgm:spPr/>
      <dgm:t>
        <a:bodyPr/>
        <a:lstStyle/>
        <a:p>
          <a:endParaRPr lang="zh-CN" altLang="en-US"/>
        </a:p>
      </dgm:t>
    </dgm:pt>
    <dgm:pt modelId="{44E177C5-8B6E-455D-AFF1-911D7491CC85}" type="pres">
      <dgm:prSet presAssocID="{549DF442-5FD8-4798-A379-AB6E149623D0}" presName="parTrans" presStyleLbl="sibTrans2D1" presStyleIdx="0" presStyleCnt="4"/>
      <dgm:spPr/>
      <dgm:t>
        <a:bodyPr/>
        <a:lstStyle/>
        <a:p>
          <a:endParaRPr lang="zh-CN" altLang="en-US"/>
        </a:p>
      </dgm:t>
    </dgm:pt>
    <dgm:pt modelId="{4154B425-DFBA-4E3E-AAEA-4A6C8F5D2D40}" type="pres">
      <dgm:prSet presAssocID="{549DF442-5FD8-4798-A379-AB6E149623D0}" presName="connectorText" presStyleLbl="sibTrans2D1" presStyleIdx="0" presStyleCnt="4"/>
      <dgm:spPr/>
      <dgm:t>
        <a:bodyPr/>
        <a:lstStyle/>
        <a:p>
          <a:endParaRPr lang="zh-CN" altLang="en-US"/>
        </a:p>
      </dgm:t>
    </dgm:pt>
    <dgm:pt modelId="{165946A9-D218-459E-A463-C156FA45753C}" type="pres">
      <dgm:prSet presAssocID="{4E58A6D7-405B-4FA9-A090-1E214B2D52CB}" presName="node" presStyleLbl="node1" presStyleIdx="0" presStyleCnt="4">
        <dgm:presLayoutVars>
          <dgm:bulletEnabled val="1"/>
        </dgm:presLayoutVars>
      </dgm:prSet>
      <dgm:spPr/>
      <dgm:t>
        <a:bodyPr/>
        <a:lstStyle/>
        <a:p>
          <a:endParaRPr lang="zh-CN" altLang="en-US"/>
        </a:p>
      </dgm:t>
    </dgm:pt>
    <dgm:pt modelId="{00B58FA0-2AE4-4D8E-A4AC-6841C8BFCD70}" type="pres">
      <dgm:prSet presAssocID="{F2C44DB7-EB5C-4ED7-A6D0-9EC930E5C7FE}" presName="parTrans" presStyleLbl="sibTrans2D1" presStyleIdx="1" presStyleCnt="4"/>
      <dgm:spPr/>
      <dgm:t>
        <a:bodyPr/>
        <a:lstStyle/>
        <a:p>
          <a:endParaRPr lang="zh-CN" altLang="en-US"/>
        </a:p>
      </dgm:t>
    </dgm:pt>
    <dgm:pt modelId="{5EA55111-014D-47CE-B5D6-080B2E640289}" type="pres">
      <dgm:prSet presAssocID="{F2C44DB7-EB5C-4ED7-A6D0-9EC930E5C7FE}" presName="connectorText" presStyleLbl="sibTrans2D1" presStyleIdx="1" presStyleCnt="4"/>
      <dgm:spPr/>
      <dgm:t>
        <a:bodyPr/>
        <a:lstStyle/>
        <a:p>
          <a:endParaRPr lang="zh-CN" altLang="en-US"/>
        </a:p>
      </dgm:t>
    </dgm:pt>
    <dgm:pt modelId="{D3B238DA-0E66-470C-A19F-E2B1349B37DF}" type="pres">
      <dgm:prSet presAssocID="{ABC39080-08EA-443F-B143-E1EB3758ECD6}" presName="node" presStyleLbl="node1" presStyleIdx="1" presStyleCnt="4">
        <dgm:presLayoutVars>
          <dgm:bulletEnabled val="1"/>
        </dgm:presLayoutVars>
      </dgm:prSet>
      <dgm:spPr/>
      <dgm:t>
        <a:bodyPr/>
        <a:lstStyle/>
        <a:p>
          <a:endParaRPr lang="zh-CN" altLang="en-US"/>
        </a:p>
      </dgm:t>
    </dgm:pt>
    <dgm:pt modelId="{B0BA8326-DA07-4F21-89DE-5AEFEE756A7A}" type="pres">
      <dgm:prSet presAssocID="{13654D1E-88CA-40A2-B202-E3BE8F23C1C1}" presName="parTrans" presStyleLbl="sibTrans2D1" presStyleIdx="2" presStyleCnt="4"/>
      <dgm:spPr/>
      <dgm:t>
        <a:bodyPr/>
        <a:lstStyle/>
        <a:p>
          <a:endParaRPr lang="zh-CN" altLang="en-US"/>
        </a:p>
      </dgm:t>
    </dgm:pt>
    <dgm:pt modelId="{67A72343-506F-4492-B648-3528D47B8929}" type="pres">
      <dgm:prSet presAssocID="{13654D1E-88CA-40A2-B202-E3BE8F23C1C1}" presName="connectorText" presStyleLbl="sibTrans2D1" presStyleIdx="2" presStyleCnt="4"/>
      <dgm:spPr/>
      <dgm:t>
        <a:bodyPr/>
        <a:lstStyle/>
        <a:p>
          <a:endParaRPr lang="zh-CN" altLang="en-US"/>
        </a:p>
      </dgm:t>
    </dgm:pt>
    <dgm:pt modelId="{08C77999-4DCD-4D0C-8199-5AC66F95CFAB}" type="pres">
      <dgm:prSet presAssocID="{BE60A4AF-EA2F-40AD-88BF-B0EADE63625D}" presName="node" presStyleLbl="node1" presStyleIdx="2" presStyleCnt="4">
        <dgm:presLayoutVars>
          <dgm:bulletEnabled val="1"/>
        </dgm:presLayoutVars>
      </dgm:prSet>
      <dgm:spPr/>
      <dgm:t>
        <a:bodyPr/>
        <a:lstStyle/>
        <a:p>
          <a:endParaRPr lang="zh-CN" altLang="en-US"/>
        </a:p>
      </dgm:t>
    </dgm:pt>
    <dgm:pt modelId="{D093FA06-6056-4F1D-B769-7458332F6F3E}" type="pres">
      <dgm:prSet presAssocID="{5FB63160-2487-4F96-BED1-595EC0804469}" presName="parTrans" presStyleLbl="sibTrans2D1" presStyleIdx="3" presStyleCnt="4"/>
      <dgm:spPr/>
      <dgm:t>
        <a:bodyPr/>
        <a:lstStyle/>
        <a:p>
          <a:endParaRPr lang="zh-CN" altLang="en-US"/>
        </a:p>
      </dgm:t>
    </dgm:pt>
    <dgm:pt modelId="{A0DA3A23-0796-44B0-B339-63DC316A2A2B}" type="pres">
      <dgm:prSet presAssocID="{5FB63160-2487-4F96-BED1-595EC0804469}" presName="connectorText" presStyleLbl="sibTrans2D1" presStyleIdx="3" presStyleCnt="4"/>
      <dgm:spPr/>
      <dgm:t>
        <a:bodyPr/>
        <a:lstStyle/>
        <a:p>
          <a:endParaRPr lang="zh-CN" altLang="en-US"/>
        </a:p>
      </dgm:t>
    </dgm:pt>
    <dgm:pt modelId="{0A635535-AEA4-4DDC-A67C-4F78859C4B2E}" type="pres">
      <dgm:prSet presAssocID="{89471507-ACB1-492E-9D7F-CA8AF65BF1B3}" presName="node" presStyleLbl="node1" presStyleIdx="3" presStyleCnt="4">
        <dgm:presLayoutVars>
          <dgm:bulletEnabled val="1"/>
        </dgm:presLayoutVars>
      </dgm:prSet>
      <dgm:spPr/>
      <dgm:t>
        <a:bodyPr/>
        <a:lstStyle/>
        <a:p>
          <a:endParaRPr lang="zh-CN" altLang="en-US"/>
        </a:p>
      </dgm:t>
    </dgm:pt>
  </dgm:ptLst>
  <dgm:cxnLst>
    <dgm:cxn modelId="{2914280B-5F98-4070-A198-A679F4D21A4E}" type="presOf" srcId="{549DF442-5FD8-4798-A379-AB6E149623D0}" destId="{4154B425-DFBA-4E3E-AAEA-4A6C8F5D2D40}" srcOrd="1" destOrd="0" presId="urn:microsoft.com/office/officeart/2005/8/layout/radial5"/>
    <dgm:cxn modelId="{751880B9-0EA2-4CC0-BE4F-5BE42F42F0EB}" type="presOf" srcId="{ABC39080-08EA-443F-B143-E1EB3758ECD6}" destId="{D3B238DA-0E66-470C-A19F-E2B1349B37DF}" srcOrd="0" destOrd="0" presId="urn:microsoft.com/office/officeart/2005/8/layout/radial5"/>
    <dgm:cxn modelId="{648F9CC6-1649-40FA-989F-6EF00F641714}" srcId="{0BACFB61-796A-46D1-B466-11C0DFE7B228}" destId="{6C6DD99B-58D0-4974-89E6-3FF87474A92B}" srcOrd="0" destOrd="0" parTransId="{EA97FF5F-717D-4FE6-888F-E41C836B8CDB}" sibTransId="{C5B4F2DF-3882-46C1-AD88-B6AD30CF67BF}"/>
    <dgm:cxn modelId="{C64CF71D-8E27-488B-BA15-4CC581EE63B1}" type="presOf" srcId="{89471507-ACB1-492E-9D7F-CA8AF65BF1B3}" destId="{0A635535-AEA4-4DDC-A67C-4F78859C4B2E}" srcOrd="0" destOrd="0" presId="urn:microsoft.com/office/officeart/2005/8/layout/radial5"/>
    <dgm:cxn modelId="{6F31F4FE-C2CD-4C90-A91A-1AF333E2E34F}" type="presOf" srcId="{0BACFB61-796A-46D1-B466-11C0DFE7B228}" destId="{AE816E1B-6ADB-4A6D-9905-7970E7517C42}" srcOrd="0" destOrd="0" presId="urn:microsoft.com/office/officeart/2005/8/layout/radial5"/>
    <dgm:cxn modelId="{FBF1E4AF-B44B-422B-ADC3-F68DA5EF9885}" type="presOf" srcId="{549DF442-5FD8-4798-A379-AB6E149623D0}" destId="{44E177C5-8B6E-455D-AFF1-911D7491CC85}" srcOrd="0" destOrd="0" presId="urn:microsoft.com/office/officeart/2005/8/layout/radial5"/>
    <dgm:cxn modelId="{408A271B-9407-4179-BA3A-1C0384A58F87}" srcId="{6C6DD99B-58D0-4974-89E6-3FF87474A92B}" destId="{89471507-ACB1-492E-9D7F-CA8AF65BF1B3}" srcOrd="3" destOrd="0" parTransId="{5FB63160-2487-4F96-BED1-595EC0804469}" sibTransId="{78AAE4D0-421B-46C2-9FDC-452CA584B793}"/>
    <dgm:cxn modelId="{C2FE4267-A8A0-4927-A3CC-1764F1C3BEFA}" type="presOf" srcId="{F2C44DB7-EB5C-4ED7-A6D0-9EC930E5C7FE}" destId="{00B58FA0-2AE4-4D8E-A4AC-6841C8BFCD70}" srcOrd="0" destOrd="0" presId="urn:microsoft.com/office/officeart/2005/8/layout/radial5"/>
    <dgm:cxn modelId="{6699CD84-80FB-4312-BA3F-03EA127AC9AA}" type="presOf" srcId="{6C6DD99B-58D0-4974-89E6-3FF87474A92B}" destId="{FC8763A2-BFAD-42A0-80B7-C2C36C87DFF0}" srcOrd="0" destOrd="0" presId="urn:microsoft.com/office/officeart/2005/8/layout/radial5"/>
    <dgm:cxn modelId="{728C33AF-96C6-4B4A-B043-89DDE90B39BA}" type="presOf" srcId="{13654D1E-88CA-40A2-B202-E3BE8F23C1C1}" destId="{B0BA8326-DA07-4F21-89DE-5AEFEE756A7A}" srcOrd="0" destOrd="0" presId="urn:microsoft.com/office/officeart/2005/8/layout/radial5"/>
    <dgm:cxn modelId="{D33AF709-A0D5-4331-8FF7-8AF5FF1D0158}" type="presOf" srcId="{5FB63160-2487-4F96-BED1-595EC0804469}" destId="{D093FA06-6056-4F1D-B769-7458332F6F3E}" srcOrd="0" destOrd="0" presId="urn:microsoft.com/office/officeart/2005/8/layout/radial5"/>
    <dgm:cxn modelId="{B51E0A3A-E326-4255-BBF7-EEE29B47FD38}" type="presOf" srcId="{BE60A4AF-EA2F-40AD-88BF-B0EADE63625D}" destId="{08C77999-4DCD-4D0C-8199-5AC66F95CFAB}" srcOrd="0" destOrd="0" presId="urn:microsoft.com/office/officeart/2005/8/layout/radial5"/>
    <dgm:cxn modelId="{5CD77339-738C-4D4E-A3C4-0FCBDFE44967}" type="presOf" srcId="{13654D1E-88CA-40A2-B202-E3BE8F23C1C1}" destId="{67A72343-506F-4492-B648-3528D47B8929}" srcOrd="1" destOrd="0" presId="urn:microsoft.com/office/officeart/2005/8/layout/radial5"/>
    <dgm:cxn modelId="{B9DD3F0F-690C-4207-A390-4E93B049CED8}" srcId="{6C6DD99B-58D0-4974-89E6-3FF87474A92B}" destId="{ABC39080-08EA-443F-B143-E1EB3758ECD6}" srcOrd="1" destOrd="0" parTransId="{F2C44DB7-EB5C-4ED7-A6D0-9EC930E5C7FE}" sibTransId="{85D5ED79-86BD-4E81-9D3B-93807566AFDD}"/>
    <dgm:cxn modelId="{31603781-B0C2-418A-9A0B-76B5D5DD5771}" srcId="{6C6DD99B-58D0-4974-89E6-3FF87474A92B}" destId="{BE60A4AF-EA2F-40AD-88BF-B0EADE63625D}" srcOrd="2" destOrd="0" parTransId="{13654D1E-88CA-40A2-B202-E3BE8F23C1C1}" sibTransId="{F8F1907B-2041-4F7D-A9CE-07D719D6C326}"/>
    <dgm:cxn modelId="{B5486FE2-255E-47DA-95BD-E3173C3DF3F7}" type="presOf" srcId="{4E58A6D7-405B-4FA9-A090-1E214B2D52CB}" destId="{165946A9-D218-459E-A463-C156FA45753C}" srcOrd="0" destOrd="0" presId="urn:microsoft.com/office/officeart/2005/8/layout/radial5"/>
    <dgm:cxn modelId="{22DF98F1-060D-4D63-81BE-57AE12782748}" type="presOf" srcId="{5FB63160-2487-4F96-BED1-595EC0804469}" destId="{A0DA3A23-0796-44B0-B339-63DC316A2A2B}" srcOrd="1" destOrd="0" presId="urn:microsoft.com/office/officeart/2005/8/layout/radial5"/>
    <dgm:cxn modelId="{177E3528-D53D-4823-9ACC-A3B136AB5E42}" type="presOf" srcId="{F2C44DB7-EB5C-4ED7-A6D0-9EC930E5C7FE}" destId="{5EA55111-014D-47CE-B5D6-080B2E640289}" srcOrd="1" destOrd="0" presId="urn:microsoft.com/office/officeart/2005/8/layout/radial5"/>
    <dgm:cxn modelId="{62BFCCC2-DBE7-4883-A5F3-6B2069A77900}" srcId="{6C6DD99B-58D0-4974-89E6-3FF87474A92B}" destId="{4E58A6D7-405B-4FA9-A090-1E214B2D52CB}" srcOrd="0" destOrd="0" parTransId="{549DF442-5FD8-4798-A379-AB6E149623D0}" sibTransId="{936DE06D-21B3-471D-8F1E-8F64FB6D1846}"/>
    <dgm:cxn modelId="{B102E2DF-6C7F-4B96-B048-A77804978F5C}" type="presParOf" srcId="{AE816E1B-6ADB-4A6D-9905-7970E7517C42}" destId="{FC8763A2-BFAD-42A0-80B7-C2C36C87DFF0}" srcOrd="0" destOrd="0" presId="urn:microsoft.com/office/officeart/2005/8/layout/radial5"/>
    <dgm:cxn modelId="{C58F4BF1-3849-48B0-A3F4-5A3CF819E969}" type="presParOf" srcId="{AE816E1B-6ADB-4A6D-9905-7970E7517C42}" destId="{44E177C5-8B6E-455D-AFF1-911D7491CC85}" srcOrd="1" destOrd="0" presId="urn:microsoft.com/office/officeart/2005/8/layout/radial5"/>
    <dgm:cxn modelId="{455B218C-8DF2-4392-BCF6-30FDD9BB677C}" type="presParOf" srcId="{44E177C5-8B6E-455D-AFF1-911D7491CC85}" destId="{4154B425-DFBA-4E3E-AAEA-4A6C8F5D2D40}" srcOrd="0" destOrd="0" presId="urn:microsoft.com/office/officeart/2005/8/layout/radial5"/>
    <dgm:cxn modelId="{AA76A24B-62B8-4C05-AB59-187A8D6EFD7A}" type="presParOf" srcId="{AE816E1B-6ADB-4A6D-9905-7970E7517C42}" destId="{165946A9-D218-459E-A463-C156FA45753C}" srcOrd="2" destOrd="0" presId="urn:microsoft.com/office/officeart/2005/8/layout/radial5"/>
    <dgm:cxn modelId="{5E99D4E0-D050-47B7-A6AD-62E2DF3ACA2F}" type="presParOf" srcId="{AE816E1B-6ADB-4A6D-9905-7970E7517C42}" destId="{00B58FA0-2AE4-4D8E-A4AC-6841C8BFCD70}" srcOrd="3" destOrd="0" presId="urn:microsoft.com/office/officeart/2005/8/layout/radial5"/>
    <dgm:cxn modelId="{673EB137-D48F-430C-B8B9-B58095C85796}" type="presParOf" srcId="{00B58FA0-2AE4-4D8E-A4AC-6841C8BFCD70}" destId="{5EA55111-014D-47CE-B5D6-080B2E640289}" srcOrd="0" destOrd="0" presId="urn:microsoft.com/office/officeart/2005/8/layout/radial5"/>
    <dgm:cxn modelId="{768844A2-ED02-4B37-9F1E-20235AEBA043}" type="presParOf" srcId="{AE816E1B-6ADB-4A6D-9905-7970E7517C42}" destId="{D3B238DA-0E66-470C-A19F-E2B1349B37DF}" srcOrd="4" destOrd="0" presId="urn:microsoft.com/office/officeart/2005/8/layout/radial5"/>
    <dgm:cxn modelId="{1AD8FFBD-C11F-4C0F-B0B1-06ED5F0D374A}" type="presParOf" srcId="{AE816E1B-6ADB-4A6D-9905-7970E7517C42}" destId="{B0BA8326-DA07-4F21-89DE-5AEFEE756A7A}" srcOrd="5" destOrd="0" presId="urn:microsoft.com/office/officeart/2005/8/layout/radial5"/>
    <dgm:cxn modelId="{10464264-3328-499D-A534-FAAD5F4D556E}" type="presParOf" srcId="{B0BA8326-DA07-4F21-89DE-5AEFEE756A7A}" destId="{67A72343-506F-4492-B648-3528D47B8929}" srcOrd="0" destOrd="0" presId="urn:microsoft.com/office/officeart/2005/8/layout/radial5"/>
    <dgm:cxn modelId="{BA258803-6501-4A24-A97D-FB8DDFE185D8}" type="presParOf" srcId="{AE816E1B-6ADB-4A6D-9905-7970E7517C42}" destId="{08C77999-4DCD-4D0C-8199-5AC66F95CFAB}" srcOrd="6" destOrd="0" presId="urn:microsoft.com/office/officeart/2005/8/layout/radial5"/>
    <dgm:cxn modelId="{428E2562-CDE5-4B85-B366-FF489CA4F457}" type="presParOf" srcId="{AE816E1B-6ADB-4A6D-9905-7970E7517C42}" destId="{D093FA06-6056-4F1D-B769-7458332F6F3E}" srcOrd="7" destOrd="0" presId="urn:microsoft.com/office/officeart/2005/8/layout/radial5"/>
    <dgm:cxn modelId="{BEED00B3-6FE3-4844-AD96-21C2AE27B857}" type="presParOf" srcId="{D093FA06-6056-4F1D-B769-7458332F6F3E}" destId="{A0DA3A23-0796-44B0-B339-63DC316A2A2B}" srcOrd="0" destOrd="0" presId="urn:microsoft.com/office/officeart/2005/8/layout/radial5"/>
    <dgm:cxn modelId="{8CE596DA-2E1E-478C-AD26-996BA12904A9}" type="presParOf" srcId="{AE816E1B-6ADB-4A6D-9905-7970E7517C42}" destId="{0A635535-AEA4-4DDC-A67C-4F78859C4B2E}"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E9E1F-5FD4-454E-B701-43611C80CF20}" type="datetimeFigureOut">
              <a:rPr lang="zh-CN" altLang="en-US" smtClean="0"/>
              <a:pPr/>
              <a:t>2016/3/28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55C3A-261F-4F82-9683-211428218020}" type="slidenum">
              <a:rPr lang="zh-CN" altLang="en-US" smtClean="0"/>
              <a:pPr/>
              <a:t>‹#›</a:t>
            </a:fld>
            <a:endParaRPr lang="zh-CN" altLang="en-US"/>
          </a:p>
        </p:txBody>
      </p:sp>
    </p:spTree>
    <p:extLst>
      <p:ext uri="{BB962C8B-B14F-4D97-AF65-F5344CB8AC3E}">
        <p14:creationId xmlns:p14="http://schemas.microsoft.com/office/powerpoint/2010/main" val="1274852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0</a:t>
            </a:fld>
            <a:endParaRPr lang="zh-CN" altLang="en-US"/>
          </a:p>
        </p:txBody>
      </p:sp>
    </p:spTree>
    <p:extLst>
      <p:ext uri="{BB962C8B-B14F-4D97-AF65-F5344CB8AC3E}">
        <p14:creationId xmlns:p14="http://schemas.microsoft.com/office/powerpoint/2010/main" val="796131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构件的管理</a:t>
            </a:r>
            <a:endParaRPr lang="en-US" altLang="zh-CN" dirty="0" smtClean="0"/>
          </a:p>
          <a:p>
            <a:r>
              <a:rPr lang="en-US" altLang="zh-CN" dirty="0" smtClean="0"/>
              <a:t>1.</a:t>
            </a:r>
            <a:r>
              <a:rPr lang="zh-CN" altLang="en-US" dirty="0" smtClean="0"/>
              <a:t>利用构件库快速建立项目开发的初始版本（版本抽取）</a:t>
            </a:r>
            <a:endParaRPr lang="en-US" altLang="zh-CN" dirty="0" smtClean="0"/>
          </a:p>
        </p:txBody>
      </p:sp>
      <p:sp>
        <p:nvSpPr>
          <p:cNvPr id="13316" name="灯片编号占位符 3"/>
          <p:cNvSpPr>
            <a:spLocks noGrp="1"/>
          </p:cNvSpPr>
          <p:nvPr>
            <p:ph type="sldNum" sz="quarter" idx="5"/>
          </p:nvPr>
        </p:nvSpPr>
        <p:spPr bwMode="auto">
          <a:noFill/>
          <a:ln>
            <a:miter lim="800000"/>
            <a:headEnd/>
            <a:tailEnd/>
          </a:ln>
        </p:spPr>
        <p:txBody>
          <a:bodyPr/>
          <a:lstStyle/>
          <a:p>
            <a:fld id="{07711E9D-FCE7-4580-BA7F-C5DF10E5669F}" type="slidenum">
              <a:rPr lang="zh-CN" altLang="en-US"/>
              <a:pPr/>
              <a:t>44</a:t>
            </a:fld>
            <a:endParaRPr lang="zh-CN" altLang="en-US"/>
          </a:p>
        </p:txBody>
      </p:sp>
    </p:spTree>
    <p:extLst>
      <p:ext uri="{BB962C8B-B14F-4D97-AF65-F5344CB8AC3E}">
        <p14:creationId xmlns:p14="http://schemas.microsoft.com/office/powerpoint/2010/main" val="2541017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构件的管理</a:t>
            </a:r>
            <a:endParaRPr lang="en-US" altLang="zh-CN" dirty="0" smtClean="0"/>
          </a:p>
          <a:p>
            <a:r>
              <a:rPr lang="en-US" altLang="zh-CN" dirty="0" smtClean="0"/>
              <a:t>2.</a:t>
            </a:r>
            <a:r>
              <a:rPr lang="zh-CN" altLang="en-US" dirty="0" smtClean="0"/>
              <a:t>有改动通知到具体使用的项目做修改、更新</a:t>
            </a:r>
            <a:r>
              <a:rPr lang="en-US" altLang="zh-CN" dirty="0" smtClean="0"/>
              <a:t>(</a:t>
            </a:r>
            <a:r>
              <a:rPr lang="zh-CN" altLang="en-US" dirty="0" smtClean="0"/>
              <a:t>通知内容是一定包括以下内容：需求变更书、变更设计文档、更新注意事项及操作步骤</a:t>
            </a:r>
            <a:r>
              <a:rPr lang="en-US" altLang="zh-CN" dirty="0" smtClean="0"/>
              <a:t>)</a:t>
            </a:r>
          </a:p>
        </p:txBody>
      </p:sp>
      <p:sp>
        <p:nvSpPr>
          <p:cNvPr id="13316" name="灯片编号占位符 3"/>
          <p:cNvSpPr>
            <a:spLocks noGrp="1"/>
          </p:cNvSpPr>
          <p:nvPr>
            <p:ph type="sldNum" sz="quarter" idx="5"/>
          </p:nvPr>
        </p:nvSpPr>
        <p:spPr bwMode="auto">
          <a:noFill/>
          <a:ln>
            <a:miter lim="800000"/>
            <a:headEnd/>
            <a:tailEnd/>
          </a:ln>
        </p:spPr>
        <p:txBody>
          <a:bodyPr/>
          <a:lstStyle/>
          <a:p>
            <a:fld id="{07711E9D-FCE7-4580-BA7F-C5DF10E5669F}" type="slidenum">
              <a:rPr lang="zh-CN" altLang="en-US"/>
              <a:pPr/>
              <a:t>45</a:t>
            </a:fld>
            <a:endParaRPr lang="zh-CN" altLang="en-US"/>
          </a:p>
        </p:txBody>
      </p:sp>
    </p:spTree>
    <p:extLst>
      <p:ext uri="{BB962C8B-B14F-4D97-AF65-F5344CB8AC3E}">
        <p14:creationId xmlns:p14="http://schemas.microsoft.com/office/powerpoint/2010/main" val="1101637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构件化的思想简要说明：</a:t>
            </a:r>
            <a:endParaRPr lang="en-US" altLang="zh-CN" dirty="0" smtClean="0"/>
          </a:p>
          <a:p>
            <a:r>
              <a:rPr lang="en-US" altLang="zh-CN" dirty="0" smtClean="0"/>
              <a:t>1.</a:t>
            </a:r>
            <a:r>
              <a:rPr lang="zh-CN" altLang="en-US" dirty="0" smtClean="0"/>
              <a:t>具体业务规则作为我们的逻辑单元</a:t>
            </a:r>
            <a:endParaRPr lang="en-US" altLang="zh-CN" dirty="0" smtClean="0"/>
          </a:p>
          <a:p>
            <a:r>
              <a:rPr lang="en-US" altLang="zh-CN" dirty="0" smtClean="0"/>
              <a:t>2.</a:t>
            </a:r>
            <a:r>
              <a:rPr lang="zh-CN" altLang="en-US" dirty="0" smtClean="0"/>
              <a:t>通过组装形成各个业务构件</a:t>
            </a:r>
            <a:endParaRPr lang="en-US" altLang="zh-CN" dirty="0" smtClean="0"/>
          </a:p>
          <a:p>
            <a:r>
              <a:rPr lang="en-US" altLang="zh-CN" dirty="0" smtClean="0"/>
              <a:t>3.</a:t>
            </a:r>
            <a:r>
              <a:rPr lang="zh-CN" altLang="en-US" dirty="0" smtClean="0"/>
              <a:t>通过配置实现业务流程及业务逻辑（组合个数和组合顺序）</a:t>
            </a:r>
            <a:endParaRPr lang="en-US" altLang="zh-CN" dirty="0" smtClean="0"/>
          </a:p>
        </p:txBody>
      </p:sp>
      <p:sp>
        <p:nvSpPr>
          <p:cNvPr id="13316" name="灯片编号占位符 3"/>
          <p:cNvSpPr>
            <a:spLocks noGrp="1"/>
          </p:cNvSpPr>
          <p:nvPr>
            <p:ph type="sldNum" sz="quarter" idx="5"/>
          </p:nvPr>
        </p:nvSpPr>
        <p:spPr bwMode="auto">
          <a:noFill/>
          <a:ln>
            <a:miter lim="800000"/>
            <a:headEnd/>
            <a:tailEnd/>
          </a:ln>
        </p:spPr>
        <p:txBody>
          <a:bodyPr/>
          <a:lstStyle/>
          <a:p>
            <a:fld id="{07711E9D-FCE7-4580-BA7F-C5DF10E5669F}" type="slidenum">
              <a:rPr lang="zh-CN" altLang="en-US"/>
              <a:pPr/>
              <a:t>46</a:t>
            </a:fld>
            <a:endParaRPr lang="zh-CN" altLang="en-US"/>
          </a:p>
        </p:txBody>
      </p:sp>
    </p:spTree>
    <p:extLst>
      <p:ext uri="{BB962C8B-B14F-4D97-AF65-F5344CB8AC3E}">
        <p14:creationId xmlns:p14="http://schemas.microsoft.com/office/powerpoint/2010/main" val="3193303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47</a:t>
            </a:fld>
            <a:endParaRPr lang="zh-CN" altLang="en-US"/>
          </a:p>
        </p:txBody>
      </p:sp>
    </p:spTree>
    <p:extLst>
      <p:ext uri="{BB962C8B-B14F-4D97-AF65-F5344CB8AC3E}">
        <p14:creationId xmlns:p14="http://schemas.microsoft.com/office/powerpoint/2010/main" val="3463232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48</a:t>
            </a:fld>
            <a:endParaRPr lang="zh-CN" altLang="en-US"/>
          </a:p>
        </p:txBody>
      </p:sp>
    </p:spTree>
    <p:extLst>
      <p:ext uri="{BB962C8B-B14F-4D97-AF65-F5344CB8AC3E}">
        <p14:creationId xmlns:p14="http://schemas.microsoft.com/office/powerpoint/2010/main" val="1565623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50</a:t>
            </a:fld>
            <a:endParaRPr lang="zh-CN" altLang="en-US"/>
          </a:p>
        </p:txBody>
      </p:sp>
    </p:spTree>
    <p:extLst>
      <p:ext uri="{BB962C8B-B14F-4D97-AF65-F5344CB8AC3E}">
        <p14:creationId xmlns:p14="http://schemas.microsoft.com/office/powerpoint/2010/main" val="1770539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51</a:t>
            </a:fld>
            <a:endParaRPr lang="zh-CN" altLang="en-US"/>
          </a:p>
        </p:txBody>
      </p:sp>
    </p:spTree>
    <p:extLst>
      <p:ext uri="{BB962C8B-B14F-4D97-AF65-F5344CB8AC3E}">
        <p14:creationId xmlns:p14="http://schemas.microsoft.com/office/powerpoint/2010/main" val="4270294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56</a:t>
            </a:fld>
            <a:endParaRPr lang="zh-CN" altLang="en-US"/>
          </a:p>
        </p:txBody>
      </p:sp>
    </p:spTree>
    <p:extLst>
      <p:ext uri="{BB962C8B-B14F-4D97-AF65-F5344CB8AC3E}">
        <p14:creationId xmlns:p14="http://schemas.microsoft.com/office/powerpoint/2010/main" val="1986256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57</a:t>
            </a:fld>
            <a:endParaRPr lang="zh-CN" altLang="en-US"/>
          </a:p>
        </p:txBody>
      </p:sp>
    </p:spTree>
    <p:extLst>
      <p:ext uri="{BB962C8B-B14F-4D97-AF65-F5344CB8AC3E}">
        <p14:creationId xmlns:p14="http://schemas.microsoft.com/office/powerpoint/2010/main" val="3691988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dirty="0" smtClean="0"/>
              <a:t>通过服务运行监控优化：</a:t>
            </a:r>
            <a:endParaRPr lang="en-US" altLang="zh-CN" sz="800" dirty="0" smtClean="0"/>
          </a:p>
          <a:p>
            <a:r>
              <a:rPr lang="zh-CN" altLang="en-US" sz="800" dirty="0" smtClean="0"/>
              <a:t>业务领域设计、</a:t>
            </a:r>
            <a:endParaRPr lang="en-US" altLang="zh-CN" sz="800" dirty="0" smtClean="0"/>
          </a:p>
          <a:p>
            <a:r>
              <a:rPr lang="zh-CN" altLang="en-US" sz="800" dirty="0" smtClean="0"/>
              <a:t>业务构件设计、</a:t>
            </a:r>
            <a:endParaRPr lang="en-US" altLang="zh-CN" sz="800" dirty="0" smtClean="0"/>
          </a:p>
          <a:p>
            <a:r>
              <a:rPr lang="zh-CN" altLang="en-US" sz="800" dirty="0" smtClean="0"/>
              <a:t>领域服务设计、</a:t>
            </a:r>
            <a:endParaRPr lang="en-US" altLang="zh-CN" sz="800" dirty="0" smtClean="0"/>
          </a:p>
          <a:p>
            <a:r>
              <a:rPr lang="zh-CN" altLang="en-US" sz="800" dirty="0" smtClean="0"/>
              <a:t>服务治理策略；</a:t>
            </a:r>
            <a:endParaRPr lang="en-US" altLang="zh-CN" sz="800" dirty="0" smtClean="0"/>
          </a:p>
          <a:p>
            <a:endParaRPr lang="en-US" altLang="zh-CN" sz="800" dirty="0" smtClean="0"/>
          </a:p>
          <a:p>
            <a:r>
              <a:rPr lang="zh-CN" altLang="en-US" sz="800" dirty="0" smtClean="0"/>
              <a:t>不断的重构领域服务和构件</a:t>
            </a:r>
          </a:p>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62</a:t>
            </a:fld>
            <a:endParaRPr lang="zh-CN" altLang="en-US"/>
          </a:p>
        </p:txBody>
      </p:sp>
    </p:spTree>
    <p:extLst>
      <p:ext uri="{BB962C8B-B14F-4D97-AF65-F5344CB8AC3E}">
        <p14:creationId xmlns:p14="http://schemas.microsoft.com/office/powerpoint/2010/main" val="4242852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13316" name="灯片编号占位符 3"/>
          <p:cNvSpPr>
            <a:spLocks noGrp="1"/>
          </p:cNvSpPr>
          <p:nvPr>
            <p:ph type="sldNum" sz="quarter" idx="5"/>
          </p:nvPr>
        </p:nvSpPr>
        <p:spPr bwMode="auto">
          <a:noFill/>
          <a:ln>
            <a:miter lim="800000"/>
            <a:headEnd/>
            <a:tailEnd/>
          </a:ln>
        </p:spPr>
        <p:txBody>
          <a:bodyPr/>
          <a:lstStyle/>
          <a:p>
            <a:fld id="{07711E9D-FCE7-4580-BA7F-C5DF10E5669F}" type="slidenum">
              <a:rPr lang="zh-CN" altLang="en-US"/>
              <a:pPr/>
              <a:t>1</a:t>
            </a:fld>
            <a:endParaRPr lang="zh-CN" altLang="en-US"/>
          </a:p>
        </p:txBody>
      </p:sp>
    </p:spTree>
    <p:extLst>
      <p:ext uri="{BB962C8B-B14F-4D97-AF65-F5344CB8AC3E}">
        <p14:creationId xmlns:p14="http://schemas.microsoft.com/office/powerpoint/2010/main" val="405717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弱点，只能是针对内网服务调用，需要将所有服务器都暴露给客户端</a:t>
            </a:r>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63</a:t>
            </a:fld>
            <a:endParaRPr lang="zh-CN" altLang="en-US"/>
          </a:p>
        </p:txBody>
      </p:sp>
    </p:spTree>
    <p:extLst>
      <p:ext uri="{BB962C8B-B14F-4D97-AF65-F5344CB8AC3E}">
        <p14:creationId xmlns:p14="http://schemas.microsoft.com/office/powerpoint/2010/main" val="960762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重构业务设计和实现</a:t>
            </a:r>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68</a:t>
            </a:fld>
            <a:endParaRPr lang="zh-CN" altLang="en-US"/>
          </a:p>
        </p:txBody>
      </p:sp>
    </p:spTree>
    <p:extLst>
      <p:ext uri="{BB962C8B-B14F-4D97-AF65-F5344CB8AC3E}">
        <p14:creationId xmlns:p14="http://schemas.microsoft.com/office/powerpoint/2010/main" val="1182409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72</a:t>
            </a:fld>
            <a:endParaRPr lang="zh-CN" altLang="en-US"/>
          </a:p>
        </p:txBody>
      </p:sp>
    </p:spTree>
    <p:extLst>
      <p:ext uri="{BB962C8B-B14F-4D97-AF65-F5344CB8AC3E}">
        <p14:creationId xmlns:p14="http://schemas.microsoft.com/office/powerpoint/2010/main" val="4201184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13316" name="灯片编号占位符 3"/>
          <p:cNvSpPr>
            <a:spLocks noGrp="1"/>
          </p:cNvSpPr>
          <p:nvPr>
            <p:ph type="sldNum" sz="quarter" idx="5"/>
          </p:nvPr>
        </p:nvSpPr>
        <p:spPr bwMode="auto">
          <a:noFill/>
          <a:ln>
            <a:miter lim="800000"/>
            <a:headEnd/>
            <a:tailEnd/>
          </a:ln>
        </p:spPr>
        <p:txBody>
          <a:bodyPr/>
          <a:lstStyle/>
          <a:p>
            <a:fld id="{07711E9D-FCE7-4580-BA7F-C5DF10E5669F}" type="slidenum">
              <a:rPr lang="zh-CN" altLang="en-US"/>
              <a:pPr/>
              <a:t>75</a:t>
            </a:fld>
            <a:endParaRPr lang="zh-CN" altLang="en-US"/>
          </a:p>
        </p:txBody>
      </p:sp>
    </p:spTree>
    <p:extLst>
      <p:ext uri="{BB962C8B-B14F-4D97-AF65-F5344CB8AC3E}">
        <p14:creationId xmlns:p14="http://schemas.microsoft.com/office/powerpoint/2010/main" val="1494284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77</a:t>
            </a:fld>
            <a:endParaRPr lang="zh-CN" altLang="en-US"/>
          </a:p>
        </p:txBody>
      </p:sp>
    </p:spTree>
    <p:extLst>
      <p:ext uri="{BB962C8B-B14F-4D97-AF65-F5344CB8AC3E}">
        <p14:creationId xmlns:p14="http://schemas.microsoft.com/office/powerpoint/2010/main" val="162181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13316" name="灯片编号占位符 3"/>
          <p:cNvSpPr>
            <a:spLocks noGrp="1"/>
          </p:cNvSpPr>
          <p:nvPr>
            <p:ph type="sldNum" sz="quarter" idx="5"/>
          </p:nvPr>
        </p:nvSpPr>
        <p:spPr bwMode="auto">
          <a:noFill/>
          <a:ln>
            <a:miter lim="800000"/>
            <a:headEnd/>
            <a:tailEnd/>
          </a:ln>
        </p:spPr>
        <p:txBody>
          <a:bodyPr/>
          <a:lstStyle/>
          <a:p>
            <a:fld id="{07711E9D-FCE7-4580-BA7F-C5DF10E5669F}" type="slidenum">
              <a:rPr lang="zh-CN" altLang="en-US"/>
              <a:pPr/>
              <a:t>2</a:t>
            </a:fld>
            <a:endParaRPr lang="zh-CN" altLang="en-US"/>
          </a:p>
        </p:txBody>
      </p:sp>
    </p:spTree>
    <p:extLst>
      <p:ext uri="{BB962C8B-B14F-4D97-AF65-F5344CB8AC3E}">
        <p14:creationId xmlns:p14="http://schemas.microsoft.com/office/powerpoint/2010/main" val="1775489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13316" name="灯片编号占位符 3"/>
          <p:cNvSpPr>
            <a:spLocks noGrp="1"/>
          </p:cNvSpPr>
          <p:nvPr>
            <p:ph type="sldNum" sz="quarter" idx="5"/>
          </p:nvPr>
        </p:nvSpPr>
        <p:spPr bwMode="auto">
          <a:noFill/>
          <a:ln>
            <a:miter lim="800000"/>
            <a:headEnd/>
            <a:tailEnd/>
          </a:ln>
        </p:spPr>
        <p:txBody>
          <a:bodyPr/>
          <a:lstStyle/>
          <a:p>
            <a:fld id="{07711E9D-FCE7-4580-BA7F-C5DF10E5669F}" type="slidenum">
              <a:rPr lang="zh-CN" altLang="en-US"/>
              <a:pPr/>
              <a:t>5</a:t>
            </a:fld>
            <a:endParaRPr lang="zh-CN" altLang="en-US"/>
          </a:p>
        </p:txBody>
      </p:sp>
    </p:spTree>
    <p:extLst>
      <p:ext uri="{BB962C8B-B14F-4D97-AF65-F5344CB8AC3E}">
        <p14:creationId xmlns:p14="http://schemas.microsoft.com/office/powerpoint/2010/main" val="4240749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10</a:t>
            </a:fld>
            <a:endParaRPr lang="zh-CN" altLang="en-US"/>
          </a:p>
        </p:txBody>
      </p:sp>
    </p:spTree>
    <p:extLst>
      <p:ext uri="{BB962C8B-B14F-4D97-AF65-F5344CB8AC3E}">
        <p14:creationId xmlns:p14="http://schemas.microsoft.com/office/powerpoint/2010/main" val="3334022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3315"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经办服务是最基本的功能，但是服务的渠道是在增加（大厅、街道、社区、网厅、移动终端）</a:t>
            </a:r>
          </a:p>
          <a:p>
            <a:r>
              <a:rPr lang="zh-CN" altLang="en-US" dirty="0" smtClean="0"/>
              <a:t>制度运行分析与监控 是需要研究和落地</a:t>
            </a:r>
            <a:endParaRPr lang="en-US" altLang="zh-CN" dirty="0" smtClean="0"/>
          </a:p>
          <a:p>
            <a:endParaRPr lang="en-US" altLang="zh-CN" dirty="0" smtClean="0"/>
          </a:p>
          <a:p>
            <a:r>
              <a:rPr lang="zh-CN" altLang="en-US" dirty="0" smtClean="0"/>
              <a:t>通过分析、监控和决策分析</a:t>
            </a:r>
            <a:r>
              <a:rPr lang="zh-CN" altLang="en-US" baseline="0" dirty="0" smtClean="0"/>
              <a:t> 改进经办服务和修正业务规程；为新的政策提供依据</a:t>
            </a:r>
            <a:endParaRPr lang="en-US" altLang="zh-CN" dirty="0" smtClean="0"/>
          </a:p>
          <a:p>
            <a:endParaRPr lang="zh-CN" altLang="en-US" dirty="0" smtClean="0"/>
          </a:p>
        </p:txBody>
      </p:sp>
      <p:sp>
        <p:nvSpPr>
          <p:cNvPr id="13316" name="灯片编号占位符 3"/>
          <p:cNvSpPr>
            <a:spLocks noGrp="1"/>
          </p:cNvSpPr>
          <p:nvPr>
            <p:ph type="sldNum" sz="quarter" idx="5"/>
          </p:nvPr>
        </p:nvSpPr>
        <p:spPr bwMode="auto">
          <a:noFill/>
          <a:ln>
            <a:miter lim="800000"/>
            <a:headEnd/>
            <a:tailEnd/>
          </a:ln>
        </p:spPr>
        <p:txBody>
          <a:bodyPr/>
          <a:lstStyle/>
          <a:p>
            <a:fld id="{07711E9D-FCE7-4580-BA7F-C5DF10E5669F}" type="slidenum">
              <a:rPr lang="zh-CN" altLang="en-US"/>
              <a:pPr/>
              <a:t>14</a:t>
            </a:fld>
            <a:endParaRPr lang="zh-CN" altLang="en-US"/>
          </a:p>
        </p:txBody>
      </p:sp>
    </p:spTree>
    <p:extLst>
      <p:ext uri="{BB962C8B-B14F-4D97-AF65-F5344CB8AC3E}">
        <p14:creationId xmlns:p14="http://schemas.microsoft.com/office/powerpoint/2010/main" val="1179098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构件化解决业务域内共用问题</a:t>
            </a:r>
            <a:endParaRPr lang="en-US" altLang="zh-CN" dirty="0" smtClean="0"/>
          </a:p>
          <a:p>
            <a:r>
              <a:rPr lang="zh-CN" altLang="en-US" dirty="0" smtClean="0"/>
              <a:t>服务化解决多渠道业务经办问题</a:t>
            </a:r>
            <a:endParaRPr lang="en-US" altLang="zh-CN" dirty="0" smtClean="0"/>
          </a:p>
          <a:p>
            <a:r>
              <a:rPr lang="zh-CN" altLang="en-US" dirty="0" smtClean="0"/>
              <a:t>服务治理与监控：核心应用效率监控与调优，运行时的弹性可扩展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37</a:t>
            </a:fld>
            <a:endParaRPr lang="zh-CN" altLang="en-US"/>
          </a:p>
        </p:txBody>
      </p:sp>
    </p:spTree>
    <p:extLst>
      <p:ext uri="{BB962C8B-B14F-4D97-AF65-F5344CB8AC3E}">
        <p14:creationId xmlns:p14="http://schemas.microsoft.com/office/powerpoint/2010/main" val="333184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38</a:t>
            </a:fld>
            <a:endParaRPr lang="zh-CN" altLang="en-US"/>
          </a:p>
        </p:txBody>
      </p:sp>
    </p:spTree>
    <p:extLst>
      <p:ext uri="{BB962C8B-B14F-4D97-AF65-F5344CB8AC3E}">
        <p14:creationId xmlns:p14="http://schemas.microsoft.com/office/powerpoint/2010/main" val="1249533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业务设计和技术架构的重构，比如目前项目是小机</a:t>
            </a:r>
            <a:r>
              <a:rPr lang="en-US" altLang="zh-CN" dirty="0" smtClean="0"/>
              <a:t>+oracle</a:t>
            </a:r>
            <a:r>
              <a:rPr lang="zh-CN" altLang="en-US" dirty="0" smtClean="0"/>
              <a:t>的，基于</a:t>
            </a:r>
            <a:r>
              <a:rPr lang="en-US" altLang="zh-CN" dirty="0" err="1" smtClean="0"/>
              <a:t>X86</a:t>
            </a:r>
            <a:r>
              <a:rPr lang="en-US" altLang="zh-CN" dirty="0" smtClean="0"/>
              <a:t>+</a:t>
            </a:r>
            <a:r>
              <a:rPr lang="zh-CN" altLang="en-US" dirty="0" smtClean="0"/>
              <a:t>国产数据库（多种类型数据混合使用）云应用</a:t>
            </a:r>
            <a:endParaRPr lang="zh-CN" altLang="en-US" dirty="0"/>
          </a:p>
        </p:txBody>
      </p:sp>
      <p:sp>
        <p:nvSpPr>
          <p:cNvPr id="4" name="灯片编号占位符 3"/>
          <p:cNvSpPr>
            <a:spLocks noGrp="1"/>
          </p:cNvSpPr>
          <p:nvPr>
            <p:ph type="sldNum" sz="quarter" idx="10"/>
          </p:nvPr>
        </p:nvSpPr>
        <p:spPr/>
        <p:txBody>
          <a:bodyPr/>
          <a:lstStyle/>
          <a:p>
            <a:fld id="{D9655C3A-261F-4F82-9683-211428218020}" type="slidenum">
              <a:rPr lang="zh-CN" altLang="en-US" smtClean="0"/>
              <a:pPr/>
              <a:t>39</a:t>
            </a:fld>
            <a:endParaRPr lang="zh-CN" altLang="en-US"/>
          </a:p>
        </p:txBody>
      </p:sp>
    </p:spTree>
    <p:extLst>
      <p:ext uri="{BB962C8B-B14F-4D97-AF65-F5344CB8AC3E}">
        <p14:creationId xmlns:p14="http://schemas.microsoft.com/office/powerpoint/2010/main" val="3476947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F4497AA6-F3F9-4579-9ACC-C6A4F8235750}"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1037888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A6061C9-B253-4E97-9FEE-774C304F8943}"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3457886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CAA061E-FC2E-41C2-B57E-35E418F51C05}"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4A66AC">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4A66AC">
                    <a:lumMod val="60000"/>
                    <a:lumOff val="40000"/>
                  </a:srgbClr>
                </a:solidFill>
                <a:latin typeface="Arial"/>
              </a:rPr>
              <a:t>”</a:t>
            </a:r>
          </a:p>
        </p:txBody>
      </p:sp>
    </p:spTree>
    <p:extLst>
      <p:ext uri="{BB962C8B-B14F-4D97-AF65-F5344CB8AC3E}">
        <p14:creationId xmlns:p14="http://schemas.microsoft.com/office/powerpoint/2010/main" val="489879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8AF7A31-F4D7-4C10-9CFB-7A9301067EA0}"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3412544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C1C272D-B01D-4D42-8CF8-6C759374918C}"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r>
              <a:rPr lang="en-US" sz="8000" dirty="0">
                <a:ln w="3175" cmpd="sng">
                  <a:noFill/>
                </a:ln>
                <a:solidFill>
                  <a:srgbClr val="4A66AC">
                    <a:lumMod val="60000"/>
                    <a:lumOff val="40000"/>
                  </a:srgbClr>
                </a:solidFill>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r>
              <a:rPr lang="en-US" sz="8000" dirty="0">
                <a:ln w="3175" cmpd="sng">
                  <a:noFill/>
                </a:ln>
                <a:solidFill>
                  <a:srgbClr val="4A66AC">
                    <a:lumMod val="60000"/>
                    <a:lumOff val="40000"/>
                  </a:srgbClr>
                </a:solidFill>
                <a:latin typeface="Arial"/>
              </a:rPr>
              <a:t>”</a:t>
            </a:r>
          </a:p>
        </p:txBody>
      </p:sp>
    </p:spTree>
    <p:extLst>
      <p:ext uri="{BB962C8B-B14F-4D97-AF65-F5344CB8AC3E}">
        <p14:creationId xmlns:p14="http://schemas.microsoft.com/office/powerpoint/2010/main" val="1892579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FBF4800-F577-4718-ADB3-E7A5E1A08198}"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1761555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FF8CDD8-F755-4EB1-BB85-90FC17D417B7}"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1009456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ACD6C9F-392B-4E81-8B3B-AB591E7702C1}"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1899251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
        <p:nvSpPr>
          <p:cNvPr id="2" name="矩形 1"/>
          <p:cNvSpPr/>
          <p:nvPr userDrawn="1"/>
        </p:nvSpPr>
        <p:spPr>
          <a:xfrm>
            <a:off x="0" y="854075"/>
            <a:ext cx="12192000" cy="11588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燕尾形 2"/>
          <p:cNvSpPr/>
          <p:nvPr userDrawn="1"/>
        </p:nvSpPr>
        <p:spPr>
          <a:xfrm>
            <a:off x="11701718" y="908050"/>
            <a:ext cx="215788" cy="433388"/>
          </a:xfrm>
          <a:prstGeom prst="chevron">
            <a:avLst/>
          </a:prstGeom>
          <a:solidFill>
            <a:srgbClr val="CD1F06"/>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燕尾形 3"/>
          <p:cNvSpPr/>
          <p:nvPr userDrawn="1"/>
        </p:nvSpPr>
        <p:spPr>
          <a:xfrm>
            <a:off x="11854039" y="908050"/>
            <a:ext cx="215788" cy="433388"/>
          </a:xfrm>
          <a:prstGeom prst="chevron">
            <a:avLst/>
          </a:prstGeom>
          <a:solidFill>
            <a:srgbClr val="CD1F06"/>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椭圆 4"/>
          <p:cNvSpPr/>
          <p:nvPr userDrawn="1"/>
        </p:nvSpPr>
        <p:spPr>
          <a:xfrm>
            <a:off x="804445" y="866776"/>
            <a:ext cx="85680" cy="87313"/>
          </a:xfrm>
          <a:prstGeom prst="ellipse">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椭圆 14"/>
          <p:cNvSpPr>
            <a:spLocks noChangeAspect="1"/>
          </p:cNvSpPr>
          <p:nvPr userDrawn="1"/>
        </p:nvSpPr>
        <p:spPr bwMode="auto">
          <a:xfrm>
            <a:off x="566444" y="188914"/>
            <a:ext cx="561682" cy="719137"/>
          </a:xfrm>
          <a:custGeom>
            <a:avLst/>
            <a:gdLst>
              <a:gd name="connsiteX0" fmla="*/ 341785 w 683568"/>
              <a:gd name="connsiteY0" fmla="*/ 75471 h 864094"/>
              <a:gd name="connsiteX1" fmla="*/ 117720 w 683568"/>
              <a:gd name="connsiteY1" fmla="*/ 299536 h 864094"/>
              <a:gd name="connsiteX2" fmla="*/ 341785 w 683568"/>
              <a:gd name="connsiteY2" fmla="*/ 523601 h 864094"/>
              <a:gd name="connsiteX3" fmla="*/ 341785 w 683568"/>
              <a:gd name="connsiteY3" fmla="*/ 75471 h 864094"/>
              <a:gd name="connsiteX4" fmla="*/ 341784 w 683568"/>
              <a:gd name="connsiteY4" fmla="*/ 0 h 864094"/>
              <a:gd name="connsiteX5" fmla="*/ 683568 w 683568"/>
              <a:gd name="connsiteY5" fmla="*/ 341784 h 864094"/>
              <a:gd name="connsiteX6" fmla="*/ 577183 w 683568"/>
              <a:gd name="connsiteY6" fmla="*/ 588642 h 864094"/>
              <a:gd name="connsiteX7" fmla="*/ 341597 w 683568"/>
              <a:gd name="connsiteY7" fmla="*/ 864094 h 864094"/>
              <a:gd name="connsiteX8" fmla="*/ 105111 w 683568"/>
              <a:gd name="connsiteY8" fmla="*/ 587591 h 864094"/>
              <a:gd name="connsiteX9" fmla="*/ 59857 w 683568"/>
              <a:gd name="connsiteY9" fmla="*/ 534679 h 864094"/>
              <a:gd name="connsiteX10" fmla="*/ 59306 w 683568"/>
              <a:gd name="connsiteY10" fmla="*/ 534035 h 864094"/>
              <a:gd name="connsiteX11" fmla="*/ 59325 w 683568"/>
              <a:gd name="connsiteY11" fmla="*/ 534035 h 864094"/>
              <a:gd name="connsiteX12" fmla="*/ 0 w 683568"/>
              <a:gd name="connsiteY12" fmla="*/ 341784 h 864094"/>
              <a:gd name="connsiteX13" fmla="*/ 341784 w 683568"/>
              <a:gd name="connsiteY13" fmla="*/ 0 h 864094"/>
              <a:gd name="connsiteX0" fmla="*/ 341785 w 683568"/>
              <a:gd name="connsiteY0" fmla="*/ 523601 h 864094"/>
              <a:gd name="connsiteX1" fmla="*/ 117720 w 683568"/>
              <a:gd name="connsiteY1" fmla="*/ 299536 h 864094"/>
              <a:gd name="connsiteX2" fmla="*/ 341785 w 683568"/>
              <a:gd name="connsiteY2" fmla="*/ 523601 h 864094"/>
              <a:gd name="connsiteX3" fmla="*/ 341784 w 683568"/>
              <a:gd name="connsiteY3" fmla="*/ 0 h 864094"/>
              <a:gd name="connsiteX4" fmla="*/ 683568 w 683568"/>
              <a:gd name="connsiteY4" fmla="*/ 341784 h 864094"/>
              <a:gd name="connsiteX5" fmla="*/ 577183 w 683568"/>
              <a:gd name="connsiteY5" fmla="*/ 588642 h 864094"/>
              <a:gd name="connsiteX6" fmla="*/ 341597 w 683568"/>
              <a:gd name="connsiteY6" fmla="*/ 864094 h 864094"/>
              <a:gd name="connsiteX7" fmla="*/ 105111 w 683568"/>
              <a:gd name="connsiteY7" fmla="*/ 587591 h 864094"/>
              <a:gd name="connsiteX8" fmla="*/ 59857 w 683568"/>
              <a:gd name="connsiteY8" fmla="*/ 534679 h 864094"/>
              <a:gd name="connsiteX9" fmla="*/ 59306 w 683568"/>
              <a:gd name="connsiteY9" fmla="*/ 534035 h 864094"/>
              <a:gd name="connsiteX10" fmla="*/ 59325 w 683568"/>
              <a:gd name="connsiteY10" fmla="*/ 534035 h 864094"/>
              <a:gd name="connsiteX11" fmla="*/ 0 w 683568"/>
              <a:gd name="connsiteY11" fmla="*/ 341784 h 864094"/>
              <a:gd name="connsiteX12" fmla="*/ 341784 w 683568"/>
              <a:gd name="connsiteY12" fmla="*/ 0 h 864094"/>
              <a:gd name="connsiteX0" fmla="*/ 341784 w 683568"/>
              <a:gd name="connsiteY0" fmla="*/ 0 h 864094"/>
              <a:gd name="connsiteX1" fmla="*/ 683568 w 683568"/>
              <a:gd name="connsiteY1" fmla="*/ 341784 h 864094"/>
              <a:gd name="connsiteX2" fmla="*/ 577183 w 683568"/>
              <a:gd name="connsiteY2" fmla="*/ 588642 h 864094"/>
              <a:gd name="connsiteX3" fmla="*/ 341597 w 683568"/>
              <a:gd name="connsiteY3" fmla="*/ 864094 h 864094"/>
              <a:gd name="connsiteX4" fmla="*/ 105111 w 683568"/>
              <a:gd name="connsiteY4" fmla="*/ 587591 h 864094"/>
              <a:gd name="connsiteX5" fmla="*/ 59857 w 683568"/>
              <a:gd name="connsiteY5" fmla="*/ 534679 h 864094"/>
              <a:gd name="connsiteX6" fmla="*/ 59306 w 683568"/>
              <a:gd name="connsiteY6" fmla="*/ 534035 h 864094"/>
              <a:gd name="connsiteX7" fmla="*/ 59325 w 683568"/>
              <a:gd name="connsiteY7" fmla="*/ 534035 h 864094"/>
              <a:gd name="connsiteX8" fmla="*/ 0 w 683568"/>
              <a:gd name="connsiteY8" fmla="*/ 341784 h 864094"/>
              <a:gd name="connsiteX9" fmla="*/ 341784 w 683568"/>
              <a:gd name="connsiteY9" fmla="*/ 0 h 86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3568" h="864094">
                <a:moveTo>
                  <a:pt x="341784" y="0"/>
                </a:moveTo>
                <a:cubicBezTo>
                  <a:pt x="530546" y="0"/>
                  <a:pt x="683568" y="153022"/>
                  <a:pt x="683568" y="341784"/>
                </a:cubicBezTo>
                <a:cubicBezTo>
                  <a:pt x="683568" y="439085"/>
                  <a:pt x="642909" y="526890"/>
                  <a:pt x="577183" y="588642"/>
                </a:cubicBezTo>
                <a:lnTo>
                  <a:pt x="341597" y="864094"/>
                </a:lnTo>
                <a:lnTo>
                  <a:pt x="105111" y="587591"/>
                </a:lnTo>
                <a:cubicBezTo>
                  <a:pt x="87976" y="571864"/>
                  <a:pt x="72869" y="554041"/>
                  <a:pt x="59857" y="534679"/>
                </a:cubicBezTo>
                <a:lnTo>
                  <a:pt x="59306" y="534035"/>
                </a:lnTo>
                <a:lnTo>
                  <a:pt x="59325" y="534035"/>
                </a:lnTo>
                <a:cubicBezTo>
                  <a:pt x="21845" y="479324"/>
                  <a:pt x="0" y="413105"/>
                  <a:pt x="0" y="341784"/>
                </a:cubicBezTo>
                <a:cubicBezTo>
                  <a:pt x="0" y="153022"/>
                  <a:pt x="153022" y="0"/>
                  <a:pt x="341784" y="0"/>
                </a:cubicBezTo>
                <a:close/>
              </a:path>
            </a:pathLst>
          </a:custGeom>
          <a:solidFill>
            <a:srgbClr val="CD1F06"/>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矩形 16"/>
          <p:cNvSpPr>
            <a:spLocks noChangeArrowheads="1"/>
          </p:cNvSpPr>
          <p:nvPr userDrawn="1"/>
        </p:nvSpPr>
        <p:spPr bwMode="auto">
          <a:xfrm>
            <a:off x="410949" y="279400"/>
            <a:ext cx="79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r>
              <a:rPr lang="zh-CN" altLang="en-US">
                <a:solidFill>
                  <a:srgbClr val="404040"/>
                </a:solidFill>
                <a:latin typeface="Arial Unicode MS" pitchFamily="34" charset="-122"/>
                <a:ea typeface="Arial Unicode MS" pitchFamily="34" charset="-122"/>
                <a:cs typeface="Arial Unicode MS" pitchFamily="34" charset="-122"/>
              </a:rPr>
              <a:t> </a:t>
            </a:r>
            <a:fld id="{63AFC471-4E47-4E59-A6DC-AA98E2A25560}" type="slidenum">
              <a:rPr lang="zh-CN" altLang="en-US">
                <a:solidFill>
                  <a:schemeClr val="bg1"/>
                </a:solidFill>
                <a:latin typeface="Arial Unicode MS" pitchFamily="34" charset="-122"/>
                <a:ea typeface="Arial Unicode MS" pitchFamily="34" charset="-122"/>
                <a:cs typeface="Arial Unicode MS" pitchFamily="34" charset="-122"/>
              </a:rPr>
              <a:pPr algn="ctr" eaLnBrk="1" hangingPunct="1"/>
              <a:t>‹#›</a:t>
            </a:fld>
            <a:r>
              <a:rPr lang="zh-CN" altLang="en-US">
                <a:solidFill>
                  <a:srgbClr val="404040"/>
                </a:solidFill>
                <a:latin typeface="Arial Unicode MS" pitchFamily="34" charset="-122"/>
                <a:ea typeface="Arial Unicode MS" pitchFamily="34" charset="-122"/>
                <a:cs typeface="Arial Unicode MS" pitchFamily="34" charset="-122"/>
              </a:rPr>
              <a:t>  </a:t>
            </a:r>
          </a:p>
        </p:txBody>
      </p:sp>
    </p:spTree>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pic>
        <p:nvPicPr>
          <p:cNvPr id="2" name="Picture 3" descr="C:\Documents and Settings\t11318\桌面\揭开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52642" y="0"/>
            <a:ext cx="883935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3"/>
          <p:cNvSpPr txBox="1"/>
          <p:nvPr userDrawn="1"/>
        </p:nvSpPr>
        <p:spPr>
          <a:xfrm>
            <a:off x="530345" y="3378852"/>
            <a:ext cx="8869149" cy="826765"/>
          </a:xfrm>
          <a:prstGeom prst="rect">
            <a:avLst/>
          </a:prstGeom>
          <a:noFill/>
        </p:spPr>
        <p:txBody>
          <a:bodyPr wrap="square" anchor="ct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defRPr sz="7200" spc="50">
                <a:ln w="11430"/>
                <a:solidFill>
                  <a:schemeClr val="tx1">
                    <a:lumMod val="65000"/>
                    <a:lumOff val="35000"/>
                  </a:schemeClr>
                </a:solidFill>
                <a:effectLst>
                  <a:outerShdw blurRad="38100" dist="38100" dir="2700000" algn="tl">
                    <a:srgbClr val="000000">
                      <a:alpha val="43137"/>
                    </a:srgbClr>
                  </a:outerShdw>
                </a:effectLst>
                <a:latin typeface="华康俪金黑W8(P)" pitchFamily="34" charset="-122"/>
                <a:ea typeface="华康俪金黑W8(P)" pitchFamily="34" charset="-122"/>
                <a:cs typeface="经典繁仿黑" pitchFamily="49" charset="-122"/>
              </a:defRPr>
            </a:lvl1pPr>
          </a:lstStyle>
          <a:p>
            <a:pPr algn="ctr" eaLnBrk="1" hangingPunct="1">
              <a:lnSpc>
                <a:spcPct val="120000"/>
              </a:lnSpc>
            </a:pPr>
            <a:r>
              <a:rPr lang="zh-CN" altLang="en-US" sz="4400" b="1" kern="1200" spc="50" dirty="0" smtClean="0">
                <a:ln w="11430"/>
                <a:solidFill>
                  <a:srgbClr val="E24C4D"/>
                </a:solidFill>
                <a:effectLst>
                  <a:outerShdw blurRad="38100" dist="38100" dir="2700000" algn="tl">
                    <a:srgbClr val="000000">
                      <a:alpha val="43137"/>
                    </a:srgbClr>
                  </a:outerShdw>
                </a:effectLst>
                <a:latin typeface="+mj-ea"/>
                <a:ea typeface="华康俪金黑W8(P)" pitchFamily="34" charset="-122"/>
                <a:cs typeface="经典繁仿黑" pitchFamily="49" charset="-122"/>
                <a:sym typeface="DFLiJinHeiW8-GB" charset="0"/>
              </a:rPr>
              <a:t>人社省级集中产品设计交流</a:t>
            </a:r>
            <a:endParaRPr lang="zh-CN" altLang="en-US" sz="4400" b="1" kern="1200" spc="50" dirty="0">
              <a:ln w="11430"/>
              <a:solidFill>
                <a:srgbClr val="E24C4D"/>
              </a:solidFill>
              <a:effectLst>
                <a:outerShdw blurRad="38100" dist="38100" dir="2700000" algn="tl">
                  <a:srgbClr val="000000">
                    <a:alpha val="43137"/>
                  </a:srgbClr>
                </a:outerShdw>
              </a:effectLst>
              <a:latin typeface="+mj-ea"/>
              <a:ea typeface="华康俪金黑W8(P)" pitchFamily="34" charset="-122"/>
              <a:cs typeface="经典繁仿黑" pitchFamily="49" charset="-122"/>
              <a:sym typeface="DFLiJinHeiW8-GB" charset="0"/>
            </a:endParaRPr>
          </a:p>
        </p:txBody>
      </p:sp>
    </p:spTree>
    <p:extLst>
      <p:ext uri="{BB962C8B-B14F-4D97-AF65-F5344CB8AC3E}">
        <p14:creationId xmlns:p14="http://schemas.microsoft.com/office/powerpoint/2010/main" val="37624077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iterate type="lt">
                                    <p:tmPct val="18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6*min(max(#ppt_w*#ppt_h,.3),1)-7.4)/-.7*#ppt_w"/>
                                          </p:val>
                                        </p:tav>
                                        <p:tav tm="100000">
                                          <p:val>
                                            <p:strVal val="#ppt_w"/>
                                          </p:val>
                                        </p:tav>
                                      </p:tavLst>
                                    </p:anim>
                                    <p:anim calcmode="lin" valueType="num">
                                      <p:cBhvr>
                                        <p:cTn id="8" dur="500" fill="hold"/>
                                        <p:tgtEl>
                                          <p:spTgt spid="3"/>
                                        </p:tgtEl>
                                        <p:attrNameLst>
                                          <p:attrName>ppt_h</p:attrName>
                                        </p:attrNameLst>
                                      </p:cBhvr>
                                      <p:tavLst>
                                        <p:tav tm="0">
                                          <p:val>
                                            <p:strVal val="(6*min(max(#ppt_w*#ppt_h,.3),1)-7.4)/-.7*#ppt_h"/>
                                          </p:val>
                                        </p:tav>
                                        <p:tav tm="100000">
                                          <p:val>
                                            <p:strVal val="#ppt_h"/>
                                          </p:val>
                                        </p:tav>
                                      </p:tavLst>
                                    </p:anim>
                                    <p:anim calcmode="lin" valueType="num">
                                      <p:cBhvr>
                                        <p:cTn id="9" dur="500" fill="hold"/>
                                        <p:tgtEl>
                                          <p:spTgt spid="3"/>
                                        </p:tgtEl>
                                        <p:attrNameLst>
                                          <p:attrName>ppt_x</p:attrName>
                                        </p:attrNameLst>
                                      </p:cBhvr>
                                      <p:tavLst>
                                        <p:tav tm="0">
                                          <p:val>
                                            <p:fltVal val="0.5"/>
                                          </p:val>
                                        </p:tav>
                                        <p:tav tm="100000">
                                          <p:val>
                                            <p:strVal val="#ppt_x"/>
                                          </p:val>
                                        </p:tav>
                                      </p:tavLst>
                                    </p:anim>
                                    <p:anim calcmode="lin" valueType="num">
                                      <p:cBhvr>
                                        <p:cTn id="10" dur="500" fill="hold"/>
                                        <p:tgtEl>
                                          <p:spTgt spid="3"/>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D86FF3D-A3AE-4219-92DE-0A3CAE14C03C}"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3708836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8EB86C9-65AD-4720-9575-D9D97EA3FAC1}"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273156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1660826-7D59-4AD8-9842-A355EC5ABD6D}"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1050669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4AC4E1-9AE6-4410-8B30-BC893D17E2D4}"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3232368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A84E296-99C0-4466-BB33-5A3D4C3CF0DD}"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303959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A41C5-9779-484E-8749-1890CE9D4469}"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195855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D2CED92-9AA0-42D4-B83C-A2DB2D60F3D9}"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259097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DAF6706-93C5-4398-8F5D-2F41E461086A}" type="slidenum">
              <a:rPr lang="zh-CN" altLang="en-US" smtClean="0">
                <a:solidFill>
                  <a:srgbClr val="4A66AC"/>
                </a:solidFill>
              </a:rPr>
              <a:pPr/>
              <a:t>‹#›</a:t>
            </a:fld>
            <a:endParaRPr lang="zh-CN" altLang="en-US">
              <a:solidFill>
                <a:srgbClr val="4A66AC"/>
              </a:solidFill>
            </a:endParaRPr>
          </a:p>
        </p:txBody>
      </p:sp>
      <p:sp>
        <p:nvSpPr>
          <p:cNvPr id="5" name="Date Placeholder 4"/>
          <p:cNvSpPr>
            <a:spLocks noGrp="1"/>
          </p:cNvSpPr>
          <p:nvPr>
            <p:ph type="dt" sz="half" idx="10"/>
          </p:nvPr>
        </p:nvSpPr>
        <p:spPr/>
        <p:txBody>
          <a:bodyPr/>
          <a:lstStyle/>
          <a:p>
            <a:fld id="{470C5965-B1A8-4D51-96DC-E9EE9DBA83B5}" type="datetime1">
              <a:rPr lang="zh-CN" altLang="en-US" smtClean="0">
                <a:solidFill>
                  <a:prstClr val="black">
                    <a:tint val="75000"/>
                  </a:prstClr>
                </a:solidFill>
              </a:rPr>
              <a:pPr/>
              <a:t>2016/3/28</a:t>
            </a:fld>
            <a:endParaRPr lang="zh-CN" altLang="en-US">
              <a:solidFill>
                <a:prstClr val="black">
                  <a:tint val="75000"/>
                </a:prstClr>
              </a:solidFill>
            </a:endParaRPr>
          </a:p>
        </p:txBody>
      </p:sp>
    </p:spTree>
    <p:extLst>
      <p:ext uri="{BB962C8B-B14F-4D97-AF65-F5344CB8AC3E}">
        <p14:creationId xmlns:p14="http://schemas.microsoft.com/office/powerpoint/2010/main" val="430279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BA374A4-DF55-4245-8EBB-96A03E5017EF}" type="datetime1">
              <a:rPr lang="zh-CN" altLang="en-US" smtClean="0">
                <a:solidFill>
                  <a:prstClr val="black">
                    <a:tint val="75000"/>
                  </a:prstClr>
                </a:solidFill>
              </a:rPr>
              <a:pPr/>
              <a:t>2016/3/28</a:t>
            </a:fld>
            <a:endParaRPr lang="zh-CN" altLang="en-US">
              <a:solidFill>
                <a:prstClr val="black">
                  <a:tint val="75000"/>
                </a:prstClr>
              </a:solidFill>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DAF6706-93C5-4398-8F5D-2F41E461086A}" type="slidenum">
              <a:rPr lang="zh-CN" altLang="en-US" smtClean="0">
                <a:solidFill>
                  <a:srgbClr val="4A66AC"/>
                </a:solidFill>
              </a:rPr>
              <a:pPr/>
              <a:t>‹#›</a:t>
            </a:fld>
            <a:endParaRPr lang="zh-CN" altLang="en-US">
              <a:solidFill>
                <a:srgbClr val="4A66AC"/>
              </a:solidFill>
            </a:endParaRPr>
          </a:p>
        </p:txBody>
      </p:sp>
    </p:spTree>
    <p:extLst>
      <p:ext uri="{BB962C8B-B14F-4D97-AF65-F5344CB8AC3E}">
        <p14:creationId xmlns:p14="http://schemas.microsoft.com/office/powerpoint/2010/main" val="3192549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7.xml"/><Relationship Id="rId5" Type="http://schemas.openxmlformats.org/officeDocument/2006/relationships/image" Target="../media/image34.emf"/><Relationship Id="rId4" Type="http://schemas.openxmlformats.org/officeDocument/2006/relationships/image" Target="../media/image3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12"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40.emf"/><Relationship Id="rId11" Type="http://schemas.openxmlformats.org/officeDocument/2006/relationships/image" Target="../media/image31.emf"/><Relationship Id="rId5" Type="http://schemas.openxmlformats.org/officeDocument/2006/relationships/image" Target="../media/image39.emf"/><Relationship Id="rId10" Type="http://schemas.openxmlformats.org/officeDocument/2006/relationships/image" Target="../media/image34.emf"/><Relationship Id="rId4" Type="http://schemas.openxmlformats.org/officeDocument/2006/relationships/image" Target="../media/image38.emf"/><Relationship Id="rId9" Type="http://schemas.openxmlformats.org/officeDocument/2006/relationships/image" Target="../media/image32.emf"/></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 Id="rId5" Type="http://schemas.openxmlformats.org/officeDocument/2006/relationships/image" Target="../media/image55.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12" Type="http://schemas.openxmlformats.org/officeDocument/2006/relationships/image" Target="../media/image33.emf"/><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40.emf"/><Relationship Id="rId11" Type="http://schemas.openxmlformats.org/officeDocument/2006/relationships/image" Target="../media/image31.emf"/><Relationship Id="rId5" Type="http://schemas.openxmlformats.org/officeDocument/2006/relationships/image" Target="../media/image39.emf"/><Relationship Id="rId10" Type="http://schemas.openxmlformats.org/officeDocument/2006/relationships/image" Target="../media/image34.emf"/><Relationship Id="rId4" Type="http://schemas.openxmlformats.org/officeDocument/2006/relationships/image" Target="../media/image38.emf"/><Relationship Id="rId9" Type="http://schemas.openxmlformats.org/officeDocument/2006/relationships/image" Target="../media/image3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w2015/sicp3/&#31038;&#20445;&#19994;&#21153;&#31649;&#29702;&#31995;&#32479;20160202.mmap" TargetMode="External"/><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1"/>
          <p:cNvSpPr txBox="1">
            <a:spLocks noChangeArrowheads="1"/>
          </p:cNvSpPr>
          <p:nvPr/>
        </p:nvSpPr>
        <p:spPr bwMode="auto">
          <a:xfrm>
            <a:off x="4931025" y="6274543"/>
            <a:ext cx="4493538" cy="46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399" dirty="0" smtClean="0">
                <a:solidFill>
                  <a:srgbClr val="C00000"/>
                </a:solidFill>
                <a:latin typeface="微软雅黑" panose="020B0503020204020204" pitchFamily="34" charset="-122"/>
                <a:ea typeface="微软雅黑" panose="020B0503020204020204" pitchFamily="34" charset="-122"/>
              </a:rPr>
              <a:t>四川久远银海软件股份有限公司</a:t>
            </a:r>
            <a:endParaRPr lang="zh-CN" altLang="en-US" sz="2399"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0238444"/>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2" y="1071563"/>
            <a:ext cx="10830877" cy="4079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1" y="5151120"/>
            <a:ext cx="10830877" cy="185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2"/>
          <p:cNvSpPr txBox="1">
            <a:spLocks/>
          </p:cNvSpPr>
          <p:nvPr/>
        </p:nvSpPr>
        <p:spPr bwMode="auto">
          <a:xfrm>
            <a:off x="243203" y="259398"/>
            <a:ext cx="10973435" cy="554037"/>
          </a:xfrm>
          <a:prstGeom prst="rect">
            <a:avLst/>
          </a:prstGeom>
          <a:noFill/>
          <a:ln w="9525">
            <a:noFill/>
            <a:miter lim="800000"/>
            <a:headEnd/>
            <a:tailEnd/>
          </a:ln>
        </p:spPr>
        <p:txBody>
          <a:bodyPr/>
          <a:lstStyle/>
          <a:p>
            <a:pPr algn="ctr"/>
            <a:r>
              <a:rPr lang="zh-CN" altLang="en-US" sz="2800" dirty="0">
                <a:solidFill>
                  <a:srgbClr val="FF0000"/>
                </a:solidFill>
              </a:rPr>
              <a:t>单位基本</a:t>
            </a:r>
            <a:r>
              <a:rPr lang="zh-CN" altLang="en-US" sz="2800" dirty="0" smtClean="0">
                <a:solidFill>
                  <a:srgbClr val="FF0000"/>
                </a:solidFill>
              </a:rPr>
              <a:t>信息登记</a:t>
            </a:r>
            <a:r>
              <a:rPr lang="zh-CN" altLang="en-US" sz="2800" dirty="0">
                <a:solidFill>
                  <a:srgbClr val="FF0000"/>
                </a:solidFill>
              </a:rPr>
              <a:t>（单位基本信息和分支机构信息）</a:t>
            </a:r>
          </a:p>
        </p:txBody>
      </p:sp>
    </p:spTree>
    <p:extLst>
      <p:ext uri="{BB962C8B-B14F-4D97-AF65-F5344CB8AC3E}">
        <p14:creationId xmlns:p14="http://schemas.microsoft.com/office/powerpoint/2010/main" val="42414780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 y="1086803"/>
            <a:ext cx="11429999" cy="414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txBox="1">
            <a:spLocks/>
          </p:cNvSpPr>
          <p:nvPr/>
        </p:nvSpPr>
        <p:spPr bwMode="auto">
          <a:xfrm>
            <a:off x="243203" y="259398"/>
            <a:ext cx="10973435" cy="554037"/>
          </a:xfrm>
          <a:prstGeom prst="rect">
            <a:avLst/>
          </a:prstGeom>
          <a:noFill/>
          <a:ln w="9525">
            <a:noFill/>
            <a:miter lim="800000"/>
            <a:headEnd/>
            <a:tailEnd/>
          </a:ln>
        </p:spPr>
        <p:txBody>
          <a:bodyPr/>
          <a:lstStyle/>
          <a:p>
            <a:pPr algn="ctr"/>
            <a:r>
              <a:rPr lang="zh-CN" altLang="en-US" sz="2800" dirty="0" smtClean="0">
                <a:solidFill>
                  <a:srgbClr val="FF0000"/>
                </a:solidFill>
              </a:rPr>
              <a:t>单位</a:t>
            </a:r>
            <a:r>
              <a:rPr lang="zh-CN" altLang="en-US" sz="2800" dirty="0">
                <a:solidFill>
                  <a:srgbClr val="FF0000"/>
                </a:solidFill>
              </a:rPr>
              <a:t>参保</a:t>
            </a:r>
            <a:r>
              <a:rPr lang="zh-CN" altLang="en-US" sz="2800" dirty="0" smtClean="0">
                <a:solidFill>
                  <a:srgbClr val="FF0000"/>
                </a:solidFill>
              </a:rPr>
              <a:t>信息登记</a:t>
            </a:r>
            <a:endParaRPr lang="zh-CN" altLang="en-US" sz="2800" dirty="0">
              <a:solidFill>
                <a:srgbClr val="FF0000"/>
              </a:solidFill>
            </a:endParaRPr>
          </a:p>
        </p:txBody>
      </p:sp>
      <p:sp>
        <p:nvSpPr>
          <p:cNvPr id="2" name="文本框 1"/>
          <p:cNvSpPr txBox="1"/>
          <p:nvPr/>
        </p:nvSpPr>
        <p:spPr>
          <a:xfrm>
            <a:off x="335280" y="5969198"/>
            <a:ext cx="11674991" cy="584775"/>
          </a:xfrm>
          <a:prstGeom prst="rect">
            <a:avLst/>
          </a:prstGeom>
          <a:noFill/>
        </p:spPr>
        <p:txBody>
          <a:bodyPr wrap="none" rtlCol="0">
            <a:spAutoFit/>
          </a:bodyPr>
          <a:lstStyle/>
          <a:p>
            <a:r>
              <a:rPr lang="zh-CN" altLang="en-US" sz="3200" dirty="0" smtClean="0">
                <a:solidFill>
                  <a:srgbClr val="FF0000"/>
                </a:solidFill>
              </a:rPr>
              <a:t>那么我们在界面操作时会先录入银行信息，在险种选择收支账号</a:t>
            </a:r>
            <a:endParaRPr lang="zh-CN" altLang="en-US" sz="3200" dirty="0">
              <a:solidFill>
                <a:srgbClr val="FF0000"/>
              </a:solidFill>
            </a:endParaRPr>
          </a:p>
        </p:txBody>
      </p:sp>
      <p:sp>
        <p:nvSpPr>
          <p:cNvPr id="5" name="文本框 4"/>
          <p:cNvSpPr txBox="1"/>
          <p:nvPr/>
        </p:nvSpPr>
        <p:spPr>
          <a:xfrm>
            <a:off x="335280" y="5295424"/>
            <a:ext cx="10033516" cy="584775"/>
          </a:xfrm>
          <a:prstGeom prst="rect">
            <a:avLst/>
          </a:prstGeom>
          <a:noFill/>
        </p:spPr>
        <p:txBody>
          <a:bodyPr wrap="none" rtlCol="0">
            <a:spAutoFit/>
          </a:bodyPr>
          <a:lstStyle/>
          <a:p>
            <a:r>
              <a:rPr lang="zh-CN" altLang="en-US" sz="3200" dirty="0" smtClean="0">
                <a:solidFill>
                  <a:srgbClr val="FF0000"/>
                </a:solidFill>
              </a:rPr>
              <a:t>需要抽取一个单位银行信息和单位银行账户的用途信息</a:t>
            </a:r>
            <a:endParaRPr lang="zh-CN" altLang="en-US" sz="3200" dirty="0">
              <a:solidFill>
                <a:srgbClr val="FF0000"/>
              </a:solidFill>
            </a:endParaRPr>
          </a:p>
        </p:txBody>
      </p:sp>
    </p:spTree>
    <p:extLst>
      <p:ext uri="{BB962C8B-B14F-4D97-AF65-F5344CB8AC3E}">
        <p14:creationId xmlns:p14="http://schemas.microsoft.com/office/powerpoint/2010/main" val="33379596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人社省级集中产品研发</a:t>
            </a:r>
            <a:r>
              <a:rPr lang="zh-CN" altLang="en-US" sz="3200" dirty="0">
                <a:solidFill>
                  <a:srgbClr val="C00000"/>
                </a:solidFill>
                <a:latin typeface="微软雅黑" pitchFamily="34" charset="-122"/>
                <a:ea typeface="微软雅黑" pitchFamily="34" charset="-122"/>
              </a:rPr>
              <a:t>方向</a:t>
            </a:r>
          </a:p>
        </p:txBody>
      </p:sp>
      <p:sp>
        <p:nvSpPr>
          <p:cNvPr id="3" name="圆角矩形 2"/>
          <p:cNvSpPr/>
          <p:nvPr/>
        </p:nvSpPr>
        <p:spPr>
          <a:xfrm>
            <a:off x="419100" y="2529856"/>
            <a:ext cx="8178248" cy="5214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基于</a:t>
            </a:r>
            <a:r>
              <a:rPr lang="en-US" altLang="zh-CN" dirty="0" err="1">
                <a:latin typeface="微软雅黑" panose="020B0503020204020204" pitchFamily="34" charset="-122"/>
                <a:ea typeface="微软雅黑" panose="020B0503020204020204" pitchFamily="34" charset="-122"/>
              </a:rPr>
              <a:t>X86</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国产数据的人社省级集中</a:t>
            </a:r>
            <a:r>
              <a:rPr lang="zh-CN" altLang="en-US" dirty="0" smtClean="0">
                <a:latin typeface="微软雅黑" panose="020B0503020204020204" pitchFamily="34" charset="-122"/>
                <a:ea typeface="微软雅黑" panose="020B0503020204020204" pitchFamily="34" charset="-122"/>
              </a:rPr>
              <a:t>产品（</a:t>
            </a:r>
            <a:r>
              <a:rPr lang="zh-CN" altLang="en-US" dirty="0">
                <a:latin typeface="微软雅黑" panose="020B0503020204020204" pitchFamily="34" charset="-122"/>
                <a:ea typeface="微软雅黑" panose="020B0503020204020204" pitchFamily="34" charset="-122"/>
              </a:rPr>
              <a:t>人社上云）</a:t>
            </a:r>
          </a:p>
        </p:txBody>
      </p:sp>
      <p:sp>
        <p:nvSpPr>
          <p:cNvPr id="4" name="圆角矩形 3"/>
          <p:cNvSpPr/>
          <p:nvPr/>
        </p:nvSpPr>
        <p:spPr>
          <a:xfrm>
            <a:off x="419100" y="1466850"/>
            <a:ext cx="8178248" cy="540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基于小机</a:t>
            </a:r>
            <a:r>
              <a:rPr lang="en-US" altLang="zh-CN" dirty="0" smtClean="0">
                <a:latin typeface="微软雅黑" panose="020B0503020204020204" pitchFamily="34" charset="-122"/>
                <a:ea typeface="微软雅黑" panose="020B0503020204020204" pitchFamily="34" charset="-122"/>
              </a:rPr>
              <a:t>+</a:t>
            </a:r>
            <a:r>
              <a:rPr lang="en-US" altLang="zh-CN" dirty="0" err="1" smtClean="0">
                <a:latin typeface="微软雅黑" panose="020B0503020204020204" pitchFamily="34" charset="-122"/>
                <a:ea typeface="微软雅黑" panose="020B0503020204020204" pitchFamily="34" charset="-122"/>
              </a:rPr>
              <a:t>oralce</a:t>
            </a:r>
            <a:r>
              <a:rPr lang="zh-CN" altLang="en-US" dirty="0" smtClean="0">
                <a:latin typeface="微软雅黑" panose="020B0503020204020204" pitchFamily="34" charset="-122"/>
                <a:ea typeface="微软雅黑" panose="020B0503020204020204" pitchFamily="34" charset="-122"/>
              </a:rPr>
              <a:t>的人社省级集中产品研发和实施（传统模式）</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6594776"/>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4"/>
          <p:cNvSpPr/>
          <p:nvPr/>
        </p:nvSpPr>
        <p:spPr bwMode="auto">
          <a:xfrm>
            <a:off x="7615793" y="1026648"/>
            <a:ext cx="2240366" cy="542717"/>
          </a:xfrm>
          <a:prstGeom prst="rect">
            <a:avLst/>
          </a:prstGeom>
          <a:solidFill>
            <a:srgbClr val="C0C0C0"/>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effectLst/>
              <a:latin typeface="Microsoft YaHei" charset="0"/>
              <a:ea typeface="Microsoft YaHei" charset="0"/>
              <a:cs typeface="Microsoft YaHei" charset="0"/>
            </a:endParaRPr>
          </a:p>
        </p:txBody>
      </p:sp>
      <p:sp>
        <p:nvSpPr>
          <p:cNvPr id="3" name="Rectangle 3"/>
          <p:cNvSpPr/>
          <p:nvPr/>
        </p:nvSpPr>
        <p:spPr bwMode="auto">
          <a:xfrm>
            <a:off x="2203711" y="5450341"/>
            <a:ext cx="6790869" cy="1248835"/>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基</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础</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设</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施</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层</a:t>
            </a:r>
          </a:p>
        </p:txBody>
      </p:sp>
      <p:sp>
        <p:nvSpPr>
          <p:cNvPr id="4" name="Rectangle 4"/>
          <p:cNvSpPr/>
          <p:nvPr/>
        </p:nvSpPr>
        <p:spPr bwMode="auto">
          <a:xfrm>
            <a:off x="3678684" y="5532288"/>
            <a:ext cx="5131630" cy="373850"/>
          </a:xfrm>
          <a:prstGeom prst="rect">
            <a:avLst/>
          </a:prstGeom>
          <a:solidFill>
            <a:srgbClr val="C0C0C0"/>
          </a:solidFill>
          <a:ln w="9525" cap="flat" cmpd="sng" algn="ctr">
            <a:solidFill>
              <a:schemeClr val="bg1">
                <a:lumMod val="50000"/>
              </a:schemeClr>
            </a:solidFill>
            <a:prstDash val="dash"/>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云： </a:t>
            </a:r>
            <a:r>
              <a:rPr kumimoji="0" lang="en-US" altLang="zh-CN" sz="1400" b="0" i="0" u="none" strike="noStrike" cap="none" normalizeH="0" baseline="0" dirty="0" err="1" smtClean="0">
                <a:ln>
                  <a:noFill/>
                </a:ln>
                <a:effectLst/>
                <a:latin typeface="Microsoft YaHei" charset="0"/>
                <a:ea typeface="Microsoft YaHei" charset="0"/>
                <a:cs typeface="Microsoft YaHei" charset="0"/>
              </a:rPr>
              <a:t>Weblogic</a:t>
            </a:r>
            <a:r>
              <a:rPr kumimoji="0" lang="zh-CN" altLang="en-US" sz="1400" b="0" i="0" u="none" strike="noStrike" cap="none" normalizeH="0" baseline="0" dirty="0" smtClean="0">
                <a:ln>
                  <a:noFill/>
                </a:ln>
                <a:effectLst/>
                <a:latin typeface="Microsoft YaHei" charset="0"/>
                <a:ea typeface="Microsoft YaHei" charset="0"/>
                <a:cs typeface="Microsoft YaHei" charset="0"/>
              </a:rPr>
              <a:t>、</a:t>
            </a:r>
            <a:r>
              <a:rPr kumimoji="0" lang="en-US" altLang="zh-CN" sz="1400" b="0" i="0" u="none" strike="noStrike" cap="none" normalizeH="0" baseline="0" dirty="0" smtClean="0">
                <a:ln>
                  <a:noFill/>
                </a:ln>
                <a:effectLst/>
                <a:latin typeface="Microsoft YaHei" charset="0"/>
                <a:ea typeface="Microsoft YaHei" charset="0"/>
                <a:cs typeface="Microsoft YaHei" charset="0"/>
              </a:rPr>
              <a:t>Oracle</a:t>
            </a:r>
            <a:r>
              <a:rPr kumimoji="0" lang="zh-CN" altLang="en-US" sz="1400" b="0" i="0" u="none" strike="noStrike" cap="none" normalizeH="0" baseline="0" dirty="0" smtClean="0">
                <a:ln>
                  <a:noFill/>
                </a:ln>
                <a:effectLst/>
                <a:latin typeface="Microsoft YaHei" charset="0"/>
                <a:ea typeface="Microsoft YaHei" charset="0"/>
                <a:cs typeface="Microsoft YaHei" charset="0"/>
              </a:rPr>
              <a:t>、消息中间件、内存数据库、缓存 </a:t>
            </a:r>
            <a:r>
              <a:rPr kumimoji="0" lang="en-US" altLang="zh-CN" sz="1400" b="0" i="0" u="none" strike="noStrike" cap="none" normalizeH="0" baseline="0" dirty="0" smtClean="0">
                <a:ln>
                  <a:noFill/>
                </a:ln>
                <a:effectLst/>
                <a:latin typeface="Microsoft YaHei" charset="0"/>
                <a:ea typeface="Microsoft YaHei" charset="0"/>
                <a:cs typeface="Microsoft YaHei" charset="0"/>
              </a:rPr>
              <a:t>on</a:t>
            </a:r>
            <a:r>
              <a:rPr kumimoji="0" lang="zh-CN" altLang="en-US" sz="1400" b="0" i="0" u="none" strike="noStrike" cap="none" normalizeH="0" baseline="0" dirty="0" smtClean="0">
                <a:ln>
                  <a:noFill/>
                </a:ln>
                <a:effectLst/>
                <a:latin typeface="Microsoft YaHei" charset="0"/>
                <a:ea typeface="Microsoft YaHei" charset="0"/>
                <a:cs typeface="Microsoft YaHei" charset="0"/>
              </a:rPr>
              <a:t> </a:t>
            </a:r>
            <a:br>
              <a:rPr kumimoji="0" lang="zh-CN" altLang="en-US" sz="1400" b="0" i="0" u="none" strike="noStrike" cap="none" normalizeH="0" baseline="0" dirty="0" smtClean="0">
                <a:ln>
                  <a:noFill/>
                </a:ln>
                <a:effectLst/>
                <a:latin typeface="Microsoft YaHei" charset="0"/>
                <a:ea typeface="Microsoft YaHei" charset="0"/>
                <a:cs typeface="Microsoft YaHei" charset="0"/>
              </a:rPr>
            </a:br>
            <a:r>
              <a:rPr kumimoji="0" lang="zh-CN" altLang="en-US" sz="1400" b="0" i="0" u="none" strike="noStrike" cap="none" normalizeH="0" baseline="0" dirty="0" smtClean="0">
                <a:ln>
                  <a:noFill/>
                </a:ln>
                <a:effectLst/>
                <a:latin typeface="Microsoft YaHei" charset="0"/>
                <a:ea typeface="Microsoft YaHei" charset="0"/>
                <a:cs typeface="Microsoft YaHei" charset="0"/>
              </a:rPr>
              <a:t>        </a:t>
            </a:r>
            <a:r>
              <a:rPr kumimoji="0" lang="en-US" altLang="zh-CN" sz="1400" b="0" i="0" u="none" strike="noStrike" cap="none" normalizeH="0" baseline="0" dirty="0" smtClean="0">
                <a:ln>
                  <a:noFill/>
                </a:ln>
                <a:effectLst/>
                <a:latin typeface="Microsoft YaHei" charset="0"/>
                <a:ea typeface="Microsoft YaHei" charset="0"/>
                <a:cs typeface="Microsoft YaHei" charset="0"/>
              </a:rPr>
              <a:t>X86</a:t>
            </a:r>
            <a:r>
              <a:rPr kumimoji="0" lang="zh-CN" altLang="en-US" sz="1400" b="0" i="0" u="none" strike="noStrike" cap="none" normalizeH="0" baseline="0" dirty="0" smtClean="0">
                <a:ln>
                  <a:noFill/>
                </a:ln>
                <a:effectLst/>
                <a:latin typeface="Microsoft YaHei" charset="0"/>
                <a:ea typeface="Microsoft YaHei" charset="0"/>
                <a:cs typeface="Microsoft YaHei" charset="0"/>
              </a:rPr>
              <a:t>服务器</a:t>
            </a:r>
            <a:r>
              <a:rPr kumimoji="0" lang="en-US" altLang="zh-CN" sz="1400" b="0" i="0" u="none" strike="noStrike" cap="none" normalizeH="0" baseline="0" dirty="0" smtClean="0">
                <a:ln>
                  <a:noFill/>
                </a:ln>
                <a:effectLst/>
                <a:latin typeface="Microsoft YaHei" charset="0"/>
                <a:ea typeface="Microsoft YaHei" charset="0"/>
                <a:cs typeface="Microsoft YaHei" charset="0"/>
              </a:rPr>
              <a:t>+</a:t>
            </a:r>
            <a:r>
              <a:rPr kumimoji="0" lang="en-US" altLang="zh-CN" sz="1400" b="0" i="0" u="none" strike="noStrike" cap="none" normalizeH="0" baseline="0" dirty="0" err="1" smtClean="0">
                <a:ln>
                  <a:noFill/>
                </a:ln>
                <a:effectLst/>
                <a:latin typeface="Microsoft YaHei" charset="0"/>
                <a:ea typeface="Microsoft YaHei" charset="0"/>
                <a:cs typeface="Microsoft YaHei" charset="0"/>
              </a:rPr>
              <a:t>Vmware</a:t>
            </a:r>
            <a:endParaRPr kumimoji="0" lang="zh-CN" altLang="en-US" sz="1400" b="0" i="0" u="none" strike="noStrike" cap="none" normalizeH="0" baseline="0" dirty="0" smtClean="0">
              <a:ln>
                <a:noFill/>
              </a:ln>
              <a:effectLst/>
              <a:latin typeface="Microsoft YaHei" charset="0"/>
              <a:ea typeface="Microsoft YaHei" charset="0"/>
              <a:cs typeface="Microsoft YaHei" charset="0"/>
            </a:endParaRPr>
          </a:p>
        </p:txBody>
      </p:sp>
      <p:sp>
        <p:nvSpPr>
          <p:cNvPr id="5" name="Rectangle 5"/>
          <p:cNvSpPr/>
          <p:nvPr/>
        </p:nvSpPr>
        <p:spPr bwMode="auto">
          <a:xfrm>
            <a:off x="3678684" y="5917028"/>
            <a:ext cx="5131630" cy="373850"/>
          </a:xfrm>
          <a:prstGeom prst="rect">
            <a:avLst/>
          </a:prstGeom>
          <a:solidFill>
            <a:srgbClr val="C0C0C0"/>
          </a:solidFill>
          <a:ln w="9525" cap="flat" cmpd="sng" algn="ctr">
            <a:solidFill>
              <a:schemeClr val="bg1">
                <a:lumMod val="50000"/>
              </a:schemeClr>
            </a:solidFill>
            <a:prstDash val="dash"/>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网：金保工程专网、电子政务网、互联网、移动互联网</a:t>
            </a:r>
          </a:p>
        </p:txBody>
      </p:sp>
      <p:sp>
        <p:nvSpPr>
          <p:cNvPr id="6" name="Rectangle 6"/>
          <p:cNvSpPr/>
          <p:nvPr/>
        </p:nvSpPr>
        <p:spPr bwMode="auto">
          <a:xfrm>
            <a:off x="3678684" y="6301767"/>
            <a:ext cx="5131630" cy="373850"/>
          </a:xfrm>
          <a:prstGeom prst="rect">
            <a:avLst/>
          </a:prstGeom>
          <a:solidFill>
            <a:srgbClr val="C0C0C0"/>
          </a:solidFill>
          <a:ln w="9525" cap="flat" cmpd="sng" algn="ctr">
            <a:solidFill>
              <a:schemeClr val="bg1">
                <a:lumMod val="50000"/>
              </a:schemeClr>
            </a:solidFill>
            <a:prstDash val="dash"/>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端：业务终端、一体机终端、手机终端、接口终端等</a:t>
            </a:r>
          </a:p>
        </p:txBody>
      </p:sp>
      <p:sp>
        <p:nvSpPr>
          <p:cNvPr id="7" name="Rectangle 7"/>
          <p:cNvSpPr/>
          <p:nvPr/>
        </p:nvSpPr>
        <p:spPr bwMode="auto">
          <a:xfrm>
            <a:off x="2203710" y="4073616"/>
            <a:ext cx="5951495" cy="1248835"/>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数</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据</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资</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源</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层</a:t>
            </a:r>
          </a:p>
        </p:txBody>
      </p:sp>
      <p:sp>
        <p:nvSpPr>
          <p:cNvPr id="8" name="Can 8"/>
          <p:cNvSpPr/>
          <p:nvPr/>
        </p:nvSpPr>
        <p:spPr bwMode="auto">
          <a:xfrm>
            <a:off x="8215188" y="4206327"/>
            <a:ext cx="878092" cy="469696"/>
          </a:xfrm>
          <a:prstGeom prst="can">
            <a:avLst/>
          </a:prstGeom>
          <a:solidFill>
            <a:schemeClr val="bg1">
              <a:lumMod val="50000"/>
            </a:schemeClr>
          </a:solidFill>
          <a:ln w="9525" cap="flat" cmpd="sng" algn="ctr">
            <a:solidFill>
              <a:schemeClr val="tx1"/>
            </a:solidFill>
            <a:prstDash val="dash"/>
            <a:round/>
            <a:headEnd type="none" w="med" len="med"/>
            <a:tailEnd type="none" w="med" len="med"/>
          </a:ln>
          <a:effectLst/>
        </p:spPr>
        <p:txBody>
          <a:bodyPr vert="horz" wrap="non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effectLst/>
                <a:latin typeface="Microsoft YaHei" charset="0"/>
                <a:ea typeface="Microsoft YaHei" charset="0"/>
                <a:cs typeface="Microsoft YaHei" charset="0"/>
              </a:rPr>
              <a:t>持卡人库</a:t>
            </a:r>
            <a:endParaRPr kumimoji="0" lang="zh-CN" altLang="en-US" sz="1400" b="0" i="0" u="none" strike="noStrike" cap="none" normalizeH="0" baseline="0" dirty="0" smtClean="0">
              <a:ln>
                <a:noFill/>
              </a:ln>
              <a:effectLst/>
              <a:latin typeface="Microsoft YaHei" charset="0"/>
              <a:ea typeface="Microsoft YaHei" charset="0"/>
              <a:cs typeface="Microsoft YaHei" charset="0"/>
            </a:endParaRPr>
          </a:p>
        </p:txBody>
      </p:sp>
      <p:sp>
        <p:nvSpPr>
          <p:cNvPr id="9" name="Can 9"/>
          <p:cNvSpPr/>
          <p:nvPr/>
        </p:nvSpPr>
        <p:spPr bwMode="auto">
          <a:xfrm>
            <a:off x="3404941" y="4197144"/>
            <a:ext cx="1237165" cy="469696"/>
          </a:xfrm>
          <a:prstGeom prst="can">
            <a:avLst/>
          </a:prstGeom>
          <a:solidFill>
            <a:schemeClr val="accent2">
              <a:lumMod val="75000"/>
            </a:schemeClr>
          </a:solidFill>
          <a:ln w="9525" cap="flat" cmpd="sng" algn="ctr">
            <a:noFill/>
            <a:prstDash val="solid"/>
            <a:round/>
            <a:headEnd type="none" w="med" len="med"/>
            <a:tailEnd type="none" w="med" len="med"/>
          </a:ln>
          <a:effectLst/>
        </p:spPr>
        <p:txBody>
          <a:bodyPr vert="horz" wrap="non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业务经办数据</a:t>
            </a:r>
          </a:p>
        </p:txBody>
      </p:sp>
      <p:sp>
        <p:nvSpPr>
          <p:cNvPr id="10" name="Can 11"/>
          <p:cNvSpPr/>
          <p:nvPr/>
        </p:nvSpPr>
        <p:spPr bwMode="auto">
          <a:xfrm>
            <a:off x="4747006" y="4197144"/>
            <a:ext cx="1237165" cy="469696"/>
          </a:xfrm>
          <a:prstGeom prst="can">
            <a:avLst/>
          </a:prstGeom>
          <a:solidFill>
            <a:schemeClr val="accent2">
              <a:lumMod val="75000"/>
            </a:schemeClr>
          </a:solidFill>
          <a:ln w="9525" cap="flat" cmpd="sng" algn="ctr">
            <a:noFill/>
            <a:prstDash val="solid"/>
            <a:round/>
            <a:headEnd type="none" w="med" len="med"/>
            <a:tailEnd type="none" w="med" len="med"/>
          </a:ln>
          <a:effectLst/>
        </p:spPr>
        <p:txBody>
          <a:bodyPr vert="horz" wrap="non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业务管理数据</a:t>
            </a:r>
          </a:p>
        </p:txBody>
      </p:sp>
      <p:sp>
        <p:nvSpPr>
          <p:cNvPr id="11" name="Can 12"/>
          <p:cNvSpPr/>
          <p:nvPr/>
        </p:nvSpPr>
        <p:spPr bwMode="auto">
          <a:xfrm>
            <a:off x="6110979" y="4206327"/>
            <a:ext cx="1237165" cy="469696"/>
          </a:xfrm>
          <a:prstGeom prst="can">
            <a:avLst/>
          </a:prstGeom>
          <a:solidFill>
            <a:schemeClr val="accent2">
              <a:lumMod val="75000"/>
            </a:schemeClr>
          </a:solidFill>
          <a:ln w="9525" cap="flat" cmpd="sng" algn="ctr">
            <a:noFill/>
            <a:prstDash val="solid"/>
            <a:round/>
            <a:headEnd type="none" w="med" len="med"/>
            <a:tailEnd type="none" w="med" len="med"/>
          </a:ln>
          <a:effectLst/>
        </p:spPr>
        <p:txBody>
          <a:bodyPr vert="horz" wrap="non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系统管理数据</a:t>
            </a:r>
          </a:p>
        </p:txBody>
      </p:sp>
      <p:sp>
        <p:nvSpPr>
          <p:cNvPr id="12" name="Can 13"/>
          <p:cNvSpPr/>
          <p:nvPr/>
        </p:nvSpPr>
        <p:spPr bwMode="auto">
          <a:xfrm>
            <a:off x="4735062" y="4729342"/>
            <a:ext cx="1237165" cy="469696"/>
          </a:xfrm>
          <a:prstGeom prst="can">
            <a:avLst/>
          </a:prstGeom>
          <a:solidFill>
            <a:schemeClr val="accent2">
              <a:lumMod val="75000"/>
            </a:schemeClr>
          </a:solidFill>
          <a:ln w="9525" cap="flat" cmpd="sng" algn="ctr">
            <a:noFill/>
            <a:prstDash val="solid"/>
            <a:round/>
            <a:headEnd type="none" w="med" len="med"/>
            <a:tailEnd type="none" w="med" len="med"/>
          </a:ln>
          <a:effectLst/>
        </p:spPr>
        <p:txBody>
          <a:bodyPr vert="horz" wrap="non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电子影像数据</a:t>
            </a:r>
          </a:p>
        </p:txBody>
      </p:sp>
      <p:sp>
        <p:nvSpPr>
          <p:cNvPr id="13" name="Can 14"/>
          <p:cNvSpPr/>
          <p:nvPr/>
        </p:nvSpPr>
        <p:spPr bwMode="auto">
          <a:xfrm>
            <a:off x="6054276" y="4748031"/>
            <a:ext cx="907179" cy="469696"/>
          </a:xfrm>
          <a:prstGeom prst="can">
            <a:avLst/>
          </a:prstGeom>
          <a:solidFill>
            <a:schemeClr val="accent2">
              <a:lumMod val="75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日志数据</a:t>
            </a:r>
          </a:p>
        </p:txBody>
      </p:sp>
      <p:sp>
        <p:nvSpPr>
          <p:cNvPr id="14" name="Can 15"/>
          <p:cNvSpPr/>
          <p:nvPr/>
        </p:nvSpPr>
        <p:spPr bwMode="auto">
          <a:xfrm>
            <a:off x="7072519" y="4748031"/>
            <a:ext cx="891832" cy="469696"/>
          </a:xfrm>
          <a:prstGeom prst="can">
            <a:avLst/>
          </a:prstGeom>
          <a:solidFill>
            <a:schemeClr val="accent2">
              <a:lumMod val="75000"/>
            </a:schemeClr>
          </a:solidFill>
          <a:ln w="9525" cap="flat" cmpd="sng" algn="ctr">
            <a:no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历史数据</a:t>
            </a:r>
          </a:p>
        </p:txBody>
      </p:sp>
      <p:sp>
        <p:nvSpPr>
          <p:cNvPr id="15" name="Rectangle 16"/>
          <p:cNvSpPr/>
          <p:nvPr/>
        </p:nvSpPr>
        <p:spPr bwMode="auto">
          <a:xfrm>
            <a:off x="2203710" y="3347053"/>
            <a:ext cx="6790870" cy="602407"/>
          </a:xfrm>
          <a:prstGeom prst="rect">
            <a:avLst/>
          </a:prstGeom>
          <a:solidFill>
            <a:schemeClr val="accent6">
              <a:lumMod val="40000"/>
              <a:lumOff val="60000"/>
            </a:schemeClr>
          </a:solidFill>
          <a:ln w="9525" cap="flat" cmpd="sng" algn="ctr">
            <a:solidFill>
              <a:schemeClr val="accent6">
                <a:lumMod val="40000"/>
                <a:lumOff val="6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应用</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平台</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层</a:t>
            </a:r>
          </a:p>
        </p:txBody>
      </p:sp>
      <p:sp>
        <p:nvSpPr>
          <p:cNvPr id="16" name="Rectangle 17"/>
          <p:cNvSpPr/>
          <p:nvPr/>
        </p:nvSpPr>
        <p:spPr bwMode="auto">
          <a:xfrm>
            <a:off x="2898398" y="3464304"/>
            <a:ext cx="1558934" cy="373850"/>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业务协同平台</a:t>
            </a:r>
            <a:r>
              <a:rPr kumimoji="0" lang="en-US" altLang="zh-CN" sz="1400" b="0" i="0" u="none" strike="noStrike" cap="none" normalizeH="0" baseline="0" dirty="0" smtClean="0">
                <a:ln>
                  <a:noFill/>
                </a:ln>
                <a:effectLst/>
                <a:latin typeface="Microsoft YaHei" charset="0"/>
                <a:ea typeface="Microsoft YaHei" charset="0"/>
                <a:cs typeface="Microsoft YaHei" charset="0"/>
              </a:rPr>
              <a:t>ESB</a:t>
            </a:r>
            <a:endParaRPr kumimoji="0" lang="zh-CN" altLang="en-US" sz="1400" b="0" i="0" u="none" strike="noStrike" cap="none" normalizeH="0" baseline="0" dirty="0" smtClean="0">
              <a:ln>
                <a:noFill/>
              </a:ln>
              <a:effectLst/>
              <a:latin typeface="Microsoft YaHei" charset="0"/>
              <a:ea typeface="Microsoft YaHei" charset="0"/>
              <a:cs typeface="Microsoft YaHei" charset="0"/>
            </a:endParaRPr>
          </a:p>
        </p:txBody>
      </p:sp>
      <p:sp>
        <p:nvSpPr>
          <p:cNvPr id="17" name="Rectangle 19"/>
          <p:cNvSpPr/>
          <p:nvPr/>
        </p:nvSpPr>
        <p:spPr bwMode="auto">
          <a:xfrm>
            <a:off x="5918411" y="3472651"/>
            <a:ext cx="1214034" cy="373850"/>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数据交换平台</a:t>
            </a:r>
          </a:p>
        </p:txBody>
      </p:sp>
      <p:sp>
        <p:nvSpPr>
          <p:cNvPr id="18" name="Rectangle 20"/>
          <p:cNvSpPr/>
          <p:nvPr/>
        </p:nvSpPr>
        <p:spPr bwMode="auto">
          <a:xfrm>
            <a:off x="908400" y="1026650"/>
            <a:ext cx="381160" cy="5722020"/>
          </a:xfrm>
          <a:prstGeom prst="rect">
            <a:avLst/>
          </a:prstGeom>
          <a:solidFill>
            <a:srgbClr val="4CBBC0"/>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项</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目</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管</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理</a:t>
            </a:r>
          </a:p>
        </p:txBody>
      </p:sp>
      <p:sp>
        <p:nvSpPr>
          <p:cNvPr id="19" name="Rectangle 21"/>
          <p:cNvSpPr/>
          <p:nvPr/>
        </p:nvSpPr>
        <p:spPr bwMode="auto">
          <a:xfrm>
            <a:off x="1734468" y="1026649"/>
            <a:ext cx="381160" cy="5722021"/>
          </a:xfrm>
          <a:prstGeom prst="rect">
            <a:avLst/>
          </a:prstGeom>
          <a:solidFill>
            <a:srgbClr val="4CBBC0"/>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系</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统</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运</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维</a:t>
            </a:r>
          </a:p>
        </p:txBody>
      </p:sp>
      <p:sp>
        <p:nvSpPr>
          <p:cNvPr id="20" name="Rectangle 22"/>
          <p:cNvSpPr/>
          <p:nvPr/>
        </p:nvSpPr>
        <p:spPr bwMode="auto">
          <a:xfrm>
            <a:off x="1319423" y="1026648"/>
            <a:ext cx="381160" cy="5722022"/>
          </a:xfrm>
          <a:prstGeom prst="rect">
            <a:avLst/>
          </a:prstGeom>
          <a:solidFill>
            <a:srgbClr val="4CBBC0"/>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系</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统</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安</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全</a:t>
            </a:r>
          </a:p>
        </p:txBody>
      </p:sp>
      <p:sp>
        <p:nvSpPr>
          <p:cNvPr id="21" name="Rectangle 23"/>
          <p:cNvSpPr/>
          <p:nvPr/>
        </p:nvSpPr>
        <p:spPr bwMode="auto">
          <a:xfrm>
            <a:off x="4182740" y="1748985"/>
            <a:ext cx="4378816" cy="1489559"/>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dirty="0" smtClean="0">
              <a:ln>
                <a:noFill/>
              </a:ln>
              <a:effectLst/>
              <a:latin typeface="Microsoft YaHei" charset="0"/>
              <a:ea typeface="Microsoft YaHei" charset="0"/>
              <a:cs typeface="Microsoft YaHei" charset="0"/>
            </a:endParaRPr>
          </a:p>
        </p:txBody>
      </p:sp>
      <p:sp>
        <p:nvSpPr>
          <p:cNvPr id="22" name="Rectangle 24"/>
          <p:cNvSpPr/>
          <p:nvPr/>
        </p:nvSpPr>
        <p:spPr bwMode="auto">
          <a:xfrm>
            <a:off x="2203710" y="1748986"/>
            <a:ext cx="1958808" cy="1486546"/>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业</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务</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应</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用</a:t>
            </a:r>
          </a:p>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层</a:t>
            </a:r>
          </a:p>
        </p:txBody>
      </p:sp>
      <p:sp>
        <p:nvSpPr>
          <p:cNvPr id="23" name="Rectangle 25"/>
          <p:cNvSpPr/>
          <p:nvPr/>
        </p:nvSpPr>
        <p:spPr bwMode="auto">
          <a:xfrm>
            <a:off x="2203711" y="1026648"/>
            <a:ext cx="4650906" cy="542717"/>
          </a:xfrm>
          <a:prstGeom prst="rect">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effectLst/>
                <a:latin typeface="Microsoft YaHei" charset="0"/>
                <a:ea typeface="Microsoft YaHei" charset="0"/>
                <a:cs typeface="Microsoft YaHei" charset="0"/>
              </a:rPr>
              <a:t>门户层</a:t>
            </a:r>
            <a:endParaRPr kumimoji="0" lang="zh-CN" altLang="en-US" sz="1400" b="0" i="0" u="none" strike="noStrike" cap="none" normalizeH="0" baseline="0" dirty="0" smtClean="0">
              <a:ln>
                <a:noFill/>
              </a:ln>
              <a:effectLst/>
              <a:latin typeface="Microsoft YaHei" charset="0"/>
              <a:ea typeface="Microsoft YaHei" charset="0"/>
              <a:cs typeface="Microsoft YaHei" charset="0"/>
            </a:endParaRPr>
          </a:p>
        </p:txBody>
      </p:sp>
      <p:sp>
        <p:nvSpPr>
          <p:cNvPr id="24" name="Rectangle 26"/>
          <p:cNvSpPr/>
          <p:nvPr/>
        </p:nvSpPr>
        <p:spPr bwMode="auto">
          <a:xfrm>
            <a:off x="7232318" y="3460735"/>
            <a:ext cx="1558934" cy="373850"/>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统一认证平台</a:t>
            </a:r>
          </a:p>
        </p:txBody>
      </p:sp>
      <p:sp>
        <p:nvSpPr>
          <p:cNvPr id="25" name="Rectangle 27"/>
          <p:cNvSpPr/>
          <p:nvPr/>
        </p:nvSpPr>
        <p:spPr bwMode="auto">
          <a:xfrm>
            <a:off x="2742580" y="2783408"/>
            <a:ext cx="1287114" cy="373850"/>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社银交易平台</a:t>
            </a:r>
          </a:p>
        </p:txBody>
      </p:sp>
      <p:sp>
        <p:nvSpPr>
          <p:cNvPr id="26" name="Rectangle 28"/>
          <p:cNvSpPr/>
          <p:nvPr/>
        </p:nvSpPr>
        <p:spPr bwMode="auto">
          <a:xfrm>
            <a:off x="2742580" y="2372761"/>
            <a:ext cx="1287114" cy="373850"/>
          </a:xfrm>
          <a:prstGeom prst="rect">
            <a:avLst/>
          </a:prstGeom>
          <a:solidFill>
            <a:srgbClr val="C0C0C0"/>
          </a:solidFill>
          <a:ln w="12700" cap="flat" cmpd="sng" algn="ctr">
            <a:solidFill>
              <a:schemeClr val="bg1">
                <a:lumMod val="50000"/>
              </a:schemeClr>
            </a:solidFill>
            <a:prstDash val="dash"/>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持卡人系统</a:t>
            </a:r>
          </a:p>
        </p:txBody>
      </p:sp>
      <p:sp>
        <p:nvSpPr>
          <p:cNvPr id="27" name="Rectangle 29"/>
          <p:cNvSpPr/>
          <p:nvPr/>
        </p:nvSpPr>
        <p:spPr bwMode="auto">
          <a:xfrm>
            <a:off x="2742580" y="1942993"/>
            <a:ext cx="1287114" cy="373850"/>
          </a:xfrm>
          <a:prstGeom prst="rect">
            <a:avLst/>
          </a:prstGeom>
          <a:solidFill>
            <a:srgbClr val="C0C0C0"/>
          </a:solidFill>
          <a:ln w="12700" cap="flat" cmpd="sng" algn="ctr">
            <a:solidFill>
              <a:schemeClr val="bg1">
                <a:lumMod val="50000"/>
              </a:schemeClr>
            </a:solidFill>
            <a:prstDash val="dash"/>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社保卡系统</a:t>
            </a:r>
          </a:p>
        </p:txBody>
      </p:sp>
      <p:sp>
        <p:nvSpPr>
          <p:cNvPr id="28" name="Rectangle 51"/>
          <p:cNvSpPr/>
          <p:nvPr/>
        </p:nvSpPr>
        <p:spPr bwMode="auto">
          <a:xfrm>
            <a:off x="7687801" y="1057412"/>
            <a:ext cx="1122513" cy="477815"/>
          </a:xfrm>
          <a:prstGeom prst="rect">
            <a:avLst/>
          </a:prstGeom>
          <a:solidFill>
            <a:srgbClr val="C0C0C0"/>
          </a:solidFill>
          <a:ln w="19050" cap="flat" cmpd="sng" algn="ctr">
            <a:solidFill>
              <a:schemeClr val="tx1"/>
            </a:solidFill>
            <a:prstDash val="dash"/>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网上经办大厅</a:t>
            </a:r>
          </a:p>
        </p:txBody>
      </p:sp>
      <p:sp>
        <p:nvSpPr>
          <p:cNvPr id="29" name="Rectangle 52"/>
          <p:cNvSpPr/>
          <p:nvPr/>
        </p:nvSpPr>
        <p:spPr bwMode="auto">
          <a:xfrm>
            <a:off x="8911937" y="1038085"/>
            <a:ext cx="842796" cy="477824"/>
          </a:xfrm>
          <a:prstGeom prst="rect">
            <a:avLst/>
          </a:prstGeom>
          <a:solidFill>
            <a:srgbClr val="C0C0C0"/>
          </a:solidFill>
          <a:ln w="19050" cap="flat" cmpd="sng" algn="ctr">
            <a:solidFill>
              <a:schemeClr val="tx1"/>
            </a:solidFill>
            <a:prstDash val="dash"/>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移动应用</a:t>
            </a:r>
          </a:p>
        </p:txBody>
      </p:sp>
      <p:sp>
        <p:nvSpPr>
          <p:cNvPr id="30" name="Rectangle 53"/>
          <p:cNvSpPr/>
          <p:nvPr/>
        </p:nvSpPr>
        <p:spPr bwMode="auto">
          <a:xfrm>
            <a:off x="4557206" y="3468459"/>
            <a:ext cx="1261331" cy="373850"/>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电子影像平台</a:t>
            </a:r>
          </a:p>
        </p:txBody>
      </p:sp>
      <p:sp>
        <p:nvSpPr>
          <p:cNvPr id="31" name="Rectangle 54"/>
          <p:cNvSpPr/>
          <p:nvPr/>
        </p:nvSpPr>
        <p:spPr bwMode="auto">
          <a:xfrm>
            <a:off x="8627563" y="1818841"/>
            <a:ext cx="379713" cy="1410420"/>
          </a:xfrm>
          <a:prstGeom prst="rect">
            <a:avLst/>
          </a:prstGeom>
          <a:solidFill>
            <a:srgbClr val="C0C0C0"/>
          </a:solidFill>
          <a:ln w="19050" cap="flat" cmpd="sng" algn="ctr">
            <a:solidFill>
              <a:schemeClr val="tx1"/>
            </a:solidFill>
            <a:prstDash val="dash"/>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集</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中</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财</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务</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软</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件</a:t>
            </a:r>
          </a:p>
        </p:txBody>
      </p:sp>
      <p:sp>
        <p:nvSpPr>
          <p:cNvPr id="32" name="Rectangle 55"/>
          <p:cNvSpPr/>
          <p:nvPr/>
        </p:nvSpPr>
        <p:spPr bwMode="auto">
          <a:xfrm>
            <a:off x="2987918" y="1058767"/>
            <a:ext cx="1750572" cy="470293"/>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统一综合受理系统</a:t>
            </a:r>
          </a:p>
        </p:txBody>
      </p:sp>
      <p:sp>
        <p:nvSpPr>
          <p:cNvPr id="33" name="Rectangle 56"/>
          <p:cNvSpPr/>
          <p:nvPr/>
        </p:nvSpPr>
        <p:spPr bwMode="auto">
          <a:xfrm>
            <a:off x="5545753"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档</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案</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管</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理</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系</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统</a:t>
            </a:r>
          </a:p>
        </p:txBody>
      </p:sp>
      <p:sp>
        <p:nvSpPr>
          <p:cNvPr id="34" name="Rectangle 57"/>
          <p:cNvSpPr/>
          <p:nvPr/>
        </p:nvSpPr>
        <p:spPr bwMode="auto">
          <a:xfrm>
            <a:off x="5964772"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目</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标</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管</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理</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系</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统</a:t>
            </a:r>
          </a:p>
        </p:txBody>
      </p:sp>
      <p:sp>
        <p:nvSpPr>
          <p:cNvPr id="35" name="Rectangle 59"/>
          <p:cNvSpPr/>
          <p:nvPr/>
        </p:nvSpPr>
        <p:spPr bwMode="auto">
          <a:xfrm>
            <a:off x="6402269"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稽</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核</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内</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控</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系</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统</a:t>
            </a:r>
          </a:p>
        </p:txBody>
      </p:sp>
      <p:sp>
        <p:nvSpPr>
          <p:cNvPr id="36" name="Rectangle 60"/>
          <p:cNvSpPr/>
          <p:nvPr/>
        </p:nvSpPr>
        <p:spPr bwMode="auto">
          <a:xfrm>
            <a:off x="6839766"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绩</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效</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管</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理</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系</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统</a:t>
            </a:r>
          </a:p>
        </p:txBody>
      </p:sp>
      <p:sp>
        <p:nvSpPr>
          <p:cNvPr id="37" name="Rectangle 61"/>
          <p:cNvSpPr/>
          <p:nvPr/>
        </p:nvSpPr>
        <p:spPr bwMode="auto">
          <a:xfrm>
            <a:off x="7253960"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报</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表</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查</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询</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系</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统</a:t>
            </a:r>
          </a:p>
        </p:txBody>
      </p:sp>
      <p:sp>
        <p:nvSpPr>
          <p:cNvPr id="38" name="Rectangle 64"/>
          <p:cNvSpPr/>
          <p:nvPr/>
        </p:nvSpPr>
        <p:spPr bwMode="auto">
          <a:xfrm>
            <a:off x="9362164" y="1937826"/>
            <a:ext cx="493995" cy="2223271"/>
          </a:xfrm>
          <a:prstGeom prst="rect">
            <a:avLst/>
          </a:prstGeom>
          <a:solidFill>
            <a:srgbClr val="4CBBC0"/>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外</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部</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部</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门</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接</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口</a:t>
            </a:r>
          </a:p>
        </p:txBody>
      </p:sp>
      <p:sp>
        <p:nvSpPr>
          <p:cNvPr id="39" name="Rectangle 65"/>
          <p:cNvSpPr/>
          <p:nvPr/>
        </p:nvSpPr>
        <p:spPr bwMode="auto">
          <a:xfrm>
            <a:off x="9365467" y="5380768"/>
            <a:ext cx="493995" cy="1248834"/>
          </a:xfrm>
          <a:prstGeom prst="rect">
            <a:avLst/>
          </a:prstGeom>
          <a:solidFill>
            <a:srgbClr val="4CBBC0"/>
          </a:solidFill>
          <a:ln w="9525" cap="flat" cmpd="sng" algn="ctr">
            <a:no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纵</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向</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部</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门</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接</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口</a:t>
            </a:r>
          </a:p>
        </p:txBody>
      </p:sp>
      <p:sp>
        <p:nvSpPr>
          <p:cNvPr id="40" name="Rectangle 66"/>
          <p:cNvSpPr/>
          <p:nvPr/>
        </p:nvSpPr>
        <p:spPr bwMode="auto">
          <a:xfrm>
            <a:off x="7694160"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运</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维</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工</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单</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系</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统</a:t>
            </a:r>
          </a:p>
        </p:txBody>
      </p:sp>
      <p:sp>
        <p:nvSpPr>
          <p:cNvPr id="41" name="Can 71"/>
          <p:cNvSpPr/>
          <p:nvPr/>
        </p:nvSpPr>
        <p:spPr bwMode="auto">
          <a:xfrm>
            <a:off x="9245470" y="4206327"/>
            <a:ext cx="698556" cy="469696"/>
          </a:xfrm>
          <a:prstGeom prst="can">
            <a:avLst/>
          </a:prstGeom>
          <a:solidFill>
            <a:schemeClr val="bg1">
              <a:lumMod val="50000"/>
            </a:schemeClr>
          </a:solidFill>
          <a:ln w="9525" cap="flat" cmpd="sng" algn="ctr">
            <a:solidFill>
              <a:schemeClr val="tx1"/>
            </a:solidFill>
            <a:prstDash val="dash"/>
            <a:round/>
            <a:headEnd type="none" w="med" len="med"/>
            <a:tailEnd type="none" w="med" len="med"/>
          </a:ln>
          <a:effectLst/>
        </p:spPr>
        <p:txBody>
          <a:bodyPr vert="horz" wrap="non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汇总库</a:t>
            </a:r>
          </a:p>
        </p:txBody>
      </p:sp>
      <p:sp>
        <p:nvSpPr>
          <p:cNvPr id="42" name="Rectangle 72"/>
          <p:cNvSpPr/>
          <p:nvPr/>
        </p:nvSpPr>
        <p:spPr bwMode="auto">
          <a:xfrm>
            <a:off x="4795999" y="1058767"/>
            <a:ext cx="1011555" cy="470293"/>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管理门户</a:t>
            </a:r>
          </a:p>
        </p:txBody>
      </p:sp>
      <p:sp>
        <p:nvSpPr>
          <p:cNvPr id="43" name="Rectangle 73"/>
          <p:cNvSpPr/>
          <p:nvPr/>
        </p:nvSpPr>
        <p:spPr bwMode="auto">
          <a:xfrm>
            <a:off x="5876119" y="1058766"/>
            <a:ext cx="926179" cy="470293"/>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bg1"/>
                </a:solidFill>
                <a:effectLst/>
                <a:latin typeface="Microsoft YaHei" charset="0"/>
                <a:ea typeface="Microsoft YaHei" charset="0"/>
                <a:cs typeface="Microsoft YaHei" charset="0"/>
              </a:rPr>
              <a:t>运维门户</a:t>
            </a:r>
          </a:p>
        </p:txBody>
      </p:sp>
      <p:cxnSp>
        <p:nvCxnSpPr>
          <p:cNvPr id="44" name="Elbow Connector 76"/>
          <p:cNvCxnSpPr/>
          <p:nvPr/>
        </p:nvCxnSpPr>
        <p:spPr bwMode="auto">
          <a:xfrm rot="16200000" flipH="1">
            <a:off x="5278433" y="2948021"/>
            <a:ext cx="5794232" cy="1951486"/>
          </a:xfrm>
          <a:prstGeom prst="bentConnector3">
            <a:avLst>
              <a:gd name="adj1" fmla="val 11233"/>
            </a:avLst>
          </a:prstGeom>
          <a:solidFill>
            <a:srgbClr val="C0C0C0"/>
          </a:solidFill>
          <a:ln w="28575" cap="flat" cmpd="sng" algn="ctr">
            <a:solidFill>
              <a:schemeClr val="bg1">
                <a:lumMod val="75000"/>
              </a:schemeClr>
            </a:solidFill>
            <a:prstDash val="dashDot"/>
            <a:round/>
            <a:headEnd type="none" w="med" len="med"/>
            <a:tailEnd type="none" w="med" len="med"/>
          </a:ln>
          <a:effectLst/>
        </p:spPr>
      </p:cxnSp>
      <p:sp>
        <p:nvSpPr>
          <p:cNvPr id="45" name="Rectangle 82"/>
          <p:cNvSpPr/>
          <p:nvPr/>
        </p:nvSpPr>
        <p:spPr bwMode="auto">
          <a:xfrm>
            <a:off x="4237776"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基</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础</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信</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息</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管</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理</a:t>
            </a:r>
          </a:p>
        </p:txBody>
      </p:sp>
      <p:sp>
        <p:nvSpPr>
          <p:cNvPr id="46" name="Rectangle 83"/>
          <p:cNvSpPr/>
          <p:nvPr/>
        </p:nvSpPr>
        <p:spPr bwMode="auto">
          <a:xfrm>
            <a:off x="4679474"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社</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保</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管</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理</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系</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统</a:t>
            </a:r>
          </a:p>
        </p:txBody>
      </p:sp>
      <p:sp>
        <p:nvSpPr>
          <p:cNvPr id="47" name="Rectangle 84"/>
          <p:cNvSpPr/>
          <p:nvPr/>
        </p:nvSpPr>
        <p:spPr bwMode="auto">
          <a:xfrm>
            <a:off x="5101872"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医</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疗</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服</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务</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监</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控</a:t>
            </a:r>
          </a:p>
        </p:txBody>
      </p:sp>
      <p:sp>
        <p:nvSpPr>
          <p:cNvPr id="48" name="Rectangle 86"/>
          <p:cNvSpPr/>
          <p:nvPr/>
        </p:nvSpPr>
        <p:spPr bwMode="auto">
          <a:xfrm>
            <a:off x="8126208" y="1830973"/>
            <a:ext cx="360040" cy="1386157"/>
          </a:xfrm>
          <a:prstGeom prst="rect">
            <a:avLst/>
          </a:prstGeom>
          <a:solidFill>
            <a:srgbClr val="4CBBC0"/>
          </a:solidFill>
          <a:ln w="9525" cap="flat" cmpd="sng" algn="ctr">
            <a:solidFill>
              <a:schemeClr val="bg1">
                <a:lumMod val="50000"/>
              </a:schemeClr>
            </a:solidFill>
            <a:prstDash val="solid"/>
            <a:round/>
            <a:headEnd type="none" w="med" len="med"/>
            <a:tailEnd type="none" w="med" len="med"/>
          </a:ln>
          <a:effectLst/>
        </p:spPr>
        <p:txBody>
          <a:bodyPr vert="horz" wrap="none" lIns="79200" tIns="39600" rIns="79200" bIns="39600" numCol="1" rtlCol="0" anchor="ctr" anchorCtr="0" compatLnSpc="1">
            <a:prstTxWarp prst="textNoShape">
              <a:avLst/>
            </a:prstTxWarp>
            <a:noAutofit/>
          </a:bodyPr>
          <a:lstStyle/>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应</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用</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服</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务</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监</a:t>
            </a:r>
          </a:p>
          <a:p>
            <a:pPr marL="0" marR="0" indent="0" algn="ctr"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控</a:t>
            </a:r>
          </a:p>
        </p:txBody>
      </p:sp>
      <p:sp>
        <p:nvSpPr>
          <p:cNvPr id="49" name="Can 49"/>
          <p:cNvSpPr/>
          <p:nvPr/>
        </p:nvSpPr>
        <p:spPr bwMode="auto">
          <a:xfrm>
            <a:off x="3404941" y="4704899"/>
            <a:ext cx="1237165" cy="469696"/>
          </a:xfrm>
          <a:prstGeom prst="can">
            <a:avLst/>
          </a:prstGeom>
          <a:solidFill>
            <a:schemeClr val="accent2">
              <a:lumMod val="75000"/>
            </a:schemeClr>
          </a:solidFill>
          <a:ln w="9525" cap="flat" cmpd="sng" algn="ctr">
            <a:noFill/>
            <a:prstDash val="solid"/>
            <a:round/>
            <a:headEnd type="none" w="med" len="med"/>
            <a:tailEnd type="none" w="med" len="med"/>
          </a:ln>
          <a:effectLst/>
        </p:spPr>
        <p:txBody>
          <a:bodyPr vert="horz" wrap="non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effectLst/>
                <a:latin typeface="Microsoft YaHei" charset="0"/>
                <a:ea typeface="Microsoft YaHei" charset="0"/>
                <a:cs typeface="Microsoft YaHei" charset="0"/>
              </a:rPr>
              <a:t>基础信息数据</a:t>
            </a:r>
          </a:p>
        </p:txBody>
      </p:sp>
      <p:sp>
        <p:nvSpPr>
          <p:cNvPr id="50" name="Title 1"/>
          <p:cNvSpPr txBox="1">
            <a:spLocks/>
          </p:cNvSpPr>
          <p:nvPr/>
        </p:nvSpPr>
        <p:spPr>
          <a:xfrm>
            <a:off x="908400" y="305888"/>
            <a:ext cx="7951496" cy="504222"/>
          </a:xfrm>
          <a:prstGeom prst="rect">
            <a:avLst/>
          </a:prstGeom>
        </p:spPr>
        <p:txBody>
          <a:bodyPr/>
          <a:lstStyle>
            <a:lvl1pPr algn="ctr" defTabSz="799024" rtl="0" eaLnBrk="1" fontAlgn="base" hangingPunct="1">
              <a:spcBef>
                <a:spcPct val="0"/>
              </a:spcBef>
              <a:spcAft>
                <a:spcPct val="0"/>
              </a:spcAft>
              <a:defRPr sz="4400">
                <a:solidFill>
                  <a:srgbClr val="990000"/>
                </a:solidFill>
                <a:latin typeface="DFLiJinHeiW8-GB"/>
                <a:ea typeface="DFLiJinHeiW8-GB"/>
                <a:cs typeface="DFLiJinHeiW8-GB"/>
              </a:defRPr>
            </a:lvl1pPr>
            <a:lvl2pPr algn="l" defTabSz="799024" rtl="0" eaLnBrk="1" fontAlgn="base" hangingPunct="1">
              <a:spcBef>
                <a:spcPct val="0"/>
              </a:spcBef>
              <a:spcAft>
                <a:spcPct val="0"/>
              </a:spcAft>
              <a:defRPr sz="3400">
                <a:solidFill>
                  <a:srgbClr val="990000"/>
                </a:solidFill>
                <a:latin typeface="FrutigerNext LT Medium" pitchFamily="34" charset="0"/>
                <a:ea typeface="黑体" pitchFamily="2" charset="-122"/>
              </a:defRPr>
            </a:lvl2pPr>
            <a:lvl3pPr algn="l" defTabSz="799024" rtl="0" eaLnBrk="1" fontAlgn="base" hangingPunct="1">
              <a:spcBef>
                <a:spcPct val="0"/>
              </a:spcBef>
              <a:spcAft>
                <a:spcPct val="0"/>
              </a:spcAft>
              <a:defRPr sz="3400">
                <a:solidFill>
                  <a:srgbClr val="990000"/>
                </a:solidFill>
                <a:latin typeface="FrutigerNext LT Medium" pitchFamily="34" charset="0"/>
                <a:ea typeface="黑体" pitchFamily="2" charset="-122"/>
              </a:defRPr>
            </a:lvl3pPr>
            <a:lvl4pPr algn="l" defTabSz="799024" rtl="0" eaLnBrk="1" fontAlgn="base" hangingPunct="1">
              <a:spcBef>
                <a:spcPct val="0"/>
              </a:spcBef>
              <a:spcAft>
                <a:spcPct val="0"/>
              </a:spcAft>
              <a:defRPr sz="3400">
                <a:solidFill>
                  <a:srgbClr val="990000"/>
                </a:solidFill>
                <a:latin typeface="FrutigerNext LT Medium" pitchFamily="34" charset="0"/>
                <a:ea typeface="黑体" pitchFamily="2" charset="-122"/>
              </a:defRPr>
            </a:lvl4pPr>
            <a:lvl5pPr algn="l" defTabSz="799024" rtl="0" eaLnBrk="1" fontAlgn="base" hangingPunct="1">
              <a:spcBef>
                <a:spcPct val="0"/>
              </a:spcBef>
              <a:spcAft>
                <a:spcPct val="0"/>
              </a:spcAft>
              <a:defRPr sz="3400">
                <a:solidFill>
                  <a:srgbClr val="990000"/>
                </a:solidFill>
                <a:latin typeface="FrutigerNext LT Medium" pitchFamily="34" charset="0"/>
                <a:ea typeface="黑体" pitchFamily="2" charset="-122"/>
              </a:defRPr>
            </a:lvl5pPr>
            <a:lvl6pPr marL="385940" algn="l" defTabSz="676736" rtl="0" eaLnBrk="1" fontAlgn="base" hangingPunct="1">
              <a:spcBef>
                <a:spcPct val="0"/>
              </a:spcBef>
              <a:spcAft>
                <a:spcPct val="0"/>
              </a:spcAft>
              <a:defRPr sz="2800">
                <a:solidFill>
                  <a:srgbClr val="990000"/>
                </a:solidFill>
                <a:latin typeface="FrutigerNext LT Medium" pitchFamily="34" charset="0"/>
                <a:ea typeface="黑体" pitchFamily="2" charset="-122"/>
              </a:defRPr>
            </a:lvl6pPr>
            <a:lvl7pPr marL="771881" algn="l" defTabSz="676736" rtl="0" eaLnBrk="1" fontAlgn="base" hangingPunct="1">
              <a:spcBef>
                <a:spcPct val="0"/>
              </a:spcBef>
              <a:spcAft>
                <a:spcPct val="0"/>
              </a:spcAft>
              <a:defRPr sz="2800">
                <a:solidFill>
                  <a:srgbClr val="990000"/>
                </a:solidFill>
                <a:latin typeface="FrutigerNext LT Medium" pitchFamily="34" charset="0"/>
                <a:ea typeface="黑体" pitchFamily="2" charset="-122"/>
              </a:defRPr>
            </a:lvl7pPr>
            <a:lvl8pPr marL="1157820" algn="l" defTabSz="676736" rtl="0" eaLnBrk="1" fontAlgn="base" hangingPunct="1">
              <a:spcBef>
                <a:spcPct val="0"/>
              </a:spcBef>
              <a:spcAft>
                <a:spcPct val="0"/>
              </a:spcAft>
              <a:defRPr sz="2800">
                <a:solidFill>
                  <a:srgbClr val="990000"/>
                </a:solidFill>
                <a:latin typeface="FrutigerNext LT Medium" pitchFamily="34" charset="0"/>
                <a:ea typeface="黑体" pitchFamily="2" charset="-122"/>
              </a:defRPr>
            </a:lvl8pPr>
            <a:lvl9pPr marL="1543761" algn="l" defTabSz="676736" rtl="0" eaLnBrk="1" fontAlgn="base" hangingPunct="1">
              <a:spcBef>
                <a:spcPct val="0"/>
              </a:spcBef>
              <a:spcAft>
                <a:spcPct val="0"/>
              </a:spcAft>
              <a:defRPr sz="2800">
                <a:solidFill>
                  <a:srgbClr val="990000"/>
                </a:solidFill>
                <a:latin typeface="FrutigerNext LT Medium" pitchFamily="34" charset="0"/>
                <a:ea typeface="黑体" pitchFamily="2" charset="-122"/>
              </a:defRPr>
            </a:lvl9pPr>
          </a:lstStyle>
          <a:p>
            <a:r>
              <a:rPr kumimoji="1" lang="zh-CN" altLang="en-US" sz="2800" kern="0" dirty="0" smtClean="0"/>
              <a:t>系统总体架构</a:t>
            </a:r>
            <a:endParaRPr kumimoji="1" lang="zh-CN" altLang="en-US" sz="2800" kern="0" dirty="0"/>
          </a:p>
        </p:txBody>
      </p:sp>
    </p:spTree>
    <p:extLst>
      <p:ext uri="{BB962C8B-B14F-4D97-AF65-F5344CB8AC3E}">
        <p14:creationId xmlns:p14="http://schemas.microsoft.com/office/powerpoint/2010/main" val="1816202457"/>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下箭头 2"/>
          <p:cNvSpPr/>
          <p:nvPr/>
        </p:nvSpPr>
        <p:spPr>
          <a:xfrm>
            <a:off x="9250680" y="3429000"/>
            <a:ext cx="182880" cy="51816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pic>
        <p:nvPicPr>
          <p:cNvPr id="4" name="图片 3"/>
          <p:cNvPicPr>
            <a:picLocks noChangeAspect="1"/>
          </p:cNvPicPr>
          <p:nvPr/>
        </p:nvPicPr>
        <p:blipFill>
          <a:blip r:embed="rId2"/>
          <a:stretch>
            <a:fillRect/>
          </a:stretch>
        </p:blipFill>
        <p:spPr>
          <a:xfrm>
            <a:off x="225398" y="350520"/>
            <a:ext cx="11539882" cy="6477000"/>
          </a:xfrm>
          <a:prstGeom prst="rect">
            <a:avLst/>
          </a:prstGeom>
        </p:spPr>
      </p:pic>
    </p:spTree>
    <p:extLst>
      <p:ext uri="{BB962C8B-B14F-4D97-AF65-F5344CB8AC3E}">
        <p14:creationId xmlns:p14="http://schemas.microsoft.com/office/powerpoint/2010/main" val="21089624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txBox="1">
            <a:spLocks/>
          </p:cNvSpPr>
          <p:nvPr/>
        </p:nvSpPr>
        <p:spPr bwMode="auto">
          <a:xfrm>
            <a:off x="609283" y="274638"/>
            <a:ext cx="10973435" cy="570188"/>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人社</a:t>
            </a:r>
            <a:r>
              <a:rPr lang="zh-CN" altLang="en-US" sz="3200" dirty="0" smtClean="0">
                <a:solidFill>
                  <a:srgbClr val="C00000"/>
                </a:solidFill>
                <a:latin typeface="微软雅黑" pitchFamily="34" charset="-122"/>
                <a:ea typeface="微软雅黑" pitchFamily="34" charset="-122"/>
              </a:rPr>
              <a:t>省级产品</a:t>
            </a:r>
            <a:r>
              <a:rPr lang="zh-CN" altLang="en-US" sz="3200" dirty="0">
                <a:solidFill>
                  <a:srgbClr val="C00000"/>
                </a:solidFill>
                <a:latin typeface="微软雅黑" pitchFamily="34" charset="-122"/>
                <a:ea typeface="微软雅黑" pitchFamily="34" charset="-122"/>
              </a:rPr>
              <a:t>业务</a:t>
            </a:r>
            <a:r>
              <a:rPr lang="zh-CN" altLang="en-US" sz="3200" dirty="0" smtClean="0">
                <a:solidFill>
                  <a:srgbClr val="C00000"/>
                </a:solidFill>
                <a:latin typeface="微软雅黑" pitchFamily="34" charset="-122"/>
                <a:ea typeface="微软雅黑" pitchFamily="34" charset="-122"/>
              </a:rPr>
              <a:t>需求</a:t>
            </a:r>
            <a:endParaRPr lang="zh-CN" altLang="en-US" sz="3200" dirty="0">
              <a:solidFill>
                <a:srgbClr val="C00000"/>
              </a:solidFill>
              <a:latin typeface="微软雅黑" pitchFamily="34" charset="-122"/>
              <a:ea typeface="微软雅黑" pitchFamily="34" charset="-122"/>
            </a:endParaRPr>
          </a:p>
        </p:txBody>
      </p:sp>
      <p:sp>
        <p:nvSpPr>
          <p:cNvPr id="12291" name="文本框 3"/>
          <p:cNvSpPr txBox="1">
            <a:spLocks noChangeArrowheads="1"/>
          </p:cNvSpPr>
          <p:nvPr/>
        </p:nvSpPr>
        <p:spPr bwMode="auto">
          <a:xfrm>
            <a:off x="769537" y="5934075"/>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sp>
        <p:nvSpPr>
          <p:cNvPr id="12300" name="TextBox 6"/>
          <p:cNvSpPr txBox="1">
            <a:spLocks noChangeArrowheads="1"/>
          </p:cNvSpPr>
          <p:nvPr/>
        </p:nvSpPr>
        <p:spPr bwMode="auto">
          <a:xfrm>
            <a:off x="770580" y="3012239"/>
            <a:ext cx="5208061" cy="417358"/>
          </a:xfrm>
          <a:prstGeom prst="rect">
            <a:avLst/>
          </a:prstGeom>
          <a:noFill/>
          <a:ln w="9525">
            <a:noFill/>
            <a:miter lim="800000"/>
            <a:headEnd/>
            <a:tailEnd/>
          </a:ln>
        </p:spPr>
        <p:txBody>
          <a:bodyPr>
            <a:spAutoFit/>
          </a:bodyPr>
          <a:lstStyle/>
          <a:p>
            <a:pPr eaLnBrk="1" hangingPunct="1">
              <a:lnSpc>
                <a:spcPct val="130000"/>
              </a:lnSpc>
            </a:pPr>
            <a:r>
              <a:rPr lang="zh-CN" altLang="en-US" b="1" dirty="0">
                <a:solidFill>
                  <a:schemeClr val="bg1"/>
                </a:solidFill>
                <a:latin typeface="微软雅黑" pitchFamily="34" charset="-122"/>
                <a:ea typeface="微软雅黑" pitchFamily="34" charset="-122"/>
              </a:rPr>
              <a:t>第二阶段：</a:t>
            </a:r>
            <a:r>
              <a:rPr lang="zh-CN" altLang="en-US" b="1" dirty="0" smtClean="0">
                <a:solidFill>
                  <a:schemeClr val="bg1"/>
                </a:solidFill>
                <a:latin typeface="微软雅黑" pitchFamily="34" charset="-122"/>
                <a:ea typeface="微软雅黑" pitchFamily="34" charset="-122"/>
              </a:rPr>
              <a:t>学和</a:t>
            </a:r>
            <a:r>
              <a:rPr lang="zh-CN" altLang="en-US" b="1" dirty="0">
                <a:solidFill>
                  <a:schemeClr val="bg1"/>
                </a:solidFill>
                <a:latin typeface="微软雅黑" pitchFamily="34" charset="-122"/>
                <a:ea typeface="微软雅黑" pitchFamily="34" charset="-122"/>
              </a:rPr>
              <a:t>验证开源项目</a:t>
            </a:r>
            <a:r>
              <a:rPr lang="en-US" altLang="zh-CN" b="1" dirty="0">
                <a:solidFill>
                  <a:schemeClr val="bg1"/>
                </a:solidFill>
                <a:latin typeface="微软雅黑" pitchFamily="34" charset="-122"/>
                <a:ea typeface="微软雅黑" pitchFamily="34" charset="-122"/>
              </a:rPr>
              <a:t>switchyard</a:t>
            </a:r>
          </a:p>
        </p:txBody>
      </p:sp>
      <p:sp>
        <p:nvSpPr>
          <p:cNvPr id="12298" name="TextBox 6"/>
          <p:cNvSpPr txBox="1">
            <a:spLocks noChangeArrowheads="1"/>
          </p:cNvSpPr>
          <p:nvPr/>
        </p:nvSpPr>
        <p:spPr bwMode="auto">
          <a:xfrm>
            <a:off x="817332" y="5301928"/>
            <a:ext cx="5208061" cy="452432"/>
          </a:xfrm>
          <a:prstGeom prst="rect">
            <a:avLst/>
          </a:prstGeom>
          <a:noFill/>
          <a:ln w="9525">
            <a:noFill/>
            <a:miter lim="800000"/>
            <a:headEnd/>
            <a:tailEnd/>
          </a:ln>
        </p:spPr>
        <p:txBody>
          <a:bodyPr>
            <a:spAutoFit/>
          </a:bodyPr>
          <a:lstStyle/>
          <a:p>
            <a:pPr eaLnBrk="1" hangingPunct="1">
              <a:lnSpc>
                <a:spcPct val="130000"/>
              </a:lnSpc>
            </a:pPr>
            <a:r>
              <a:rPr lang="zh-CN" altLang="en-US" b="1">
                <a:solidFill>
                  <a:schemeClr val="bg1"/>
                </a:solidFill>
                <a:latin typeface="微软雅黑" pitchFamily="34" charset="-122"/>
                <a:ea typeface="微软雅黑" pitchFamily="34" charset="-122"/>
              </a:rPr>
              <a:t>第三阶段：学习和验证</a:t>
            </a:r>
            <a:r>
              <a:rPr lang="en-US" altLang="zh-CN" b="1">
                <a:solidFill>
                  <a:schemeClr val="bg1"/>
                </a:solidFill>
                <a:latin typeface="微软雅黑" pitchFamily="34" charset="-122"/>
                <a:ea typeface="微软雅黑" pitchFamily="34" charset="-122"/>
              </a:rPr>
              <a:t>weblogic sca</a:t>
            </a:r>
            <a:r>
              <a:rPr lang="zh-CN" altLang="en-US" b="1">
                <a:solidFill>
                  <a:schemeClr val="bg1"/>
                </a:solidFill>
                <a:latin typeface="微软雅黑" pitchFamily="34" charset="-122"/>
                <a:ea typeface="微软雅黑" pitchFamily="34" charset="-122"/>
              </a:rPr>
              <a:t>开发与发布</a:t>
            </a:r>
            <a:endParaRPr lang="en-US" altLang="zh-CN" b="1">
              <a:solidFill>
                <a:schemeClr val="bg1"/>
              </a:solidFill>
              <a:latin typeface="微软雅黑" pitchFamily="34" charset="-122"/>
              <a:ea typeface="微软雅黑" pitchFamily="34" charset="-122"/>
            </a:endParaRPr>
          </a:p>
        </p:txBody>
      </p:sp>
      <p:graphicFrame>
        <p:nvGraphicFramePr>
          <p:cNvPr id="7" name="图示 6"/>
          <p:cNvGraphicFramePr/>
          <p:nvPr>
            <p:extLst>
              <p:ext uri="{D42A27DB-BD31-4B8C-83A1-F6EECF244321}">
                <p14:modId xmlns:p14="http://schemas.microsoft.com/office/powerpoint/2010/main" val="1440764979"/>
              </p:ext>
            </p:extLst>
          </p:nvPr>
        </p:nvGraphicFramePr>
        <p:xfrm>
          <a:off x="1028378" y="1136650"/>
          <a:ext cx="8280722" cy="5301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989375" y="1419940"/>
            <a:ext cx="2814838" cy="2950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995" tIns="51497" rIns="102995" bIns="51497" rtlCol="0" anchor="ctr"/>
          <a:lstStyle/>
          <a:p>
            <a:pPr algn="ctr"/>
            <a:endParaRPr lang="zh-CN" altLang="en-US">
              <a:latin typeface="隶书" panose="02010509060101010101" pitchFamily="49" charset="-122"/>
              <a:ea typeface="隶书" panose="02010509060101010101" pitchFamily="49" charset="-122"/>
            </a:endParaRPr>
          </a:p>
        </p:txBody>
      </p:sp>
      <p:sp>
        <p:nvSpPr>
          <p:cNvPr id="3" name="矩形 2"/>
          <p:cNvSpPr/>
          <p:nvPr/>
        </p:nvSpPr>
        <p:spPr>
          <a:xfrm flipH="1">
            <a:off x="989375" y="1975003"/>
            <a:ext cx="2814838" cy="18622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995" tIns="51497" rIns="102995" bIns="51497" rtlCol="0" anchor="ctr"/>
          <a:lstStyle/>
          <a:p>
            <a:pPr algn="ctr"/>
            <a:endParaRPr lang="zh-CN" altLang="en-US">
              <a:latin typeface="隶书" panose="02010509060101010101" pitchFamily="49" charset="-122"/>
              <a:ea typeface="隶书" panose="02010509060101010101" pitchFamily="49" charset="-122"/>
            </a:endParaRPr>
          </a:p>
        </p:txBody>
      </p:sp>
      <p:sp>
        <p:nvSpPr>
          <p:cNvPr id="4" name="矩形 3"/>
          <p:cNvSpPr/>
          <p:nvPr/>
        </p:nvSpPr>
        <p:spPr>
          <a:xfrm flipH="1">
            <a:off x="989375" y="1419938"/>
            <a:ext cx="2814838" cy="3323779"/>
          </a:xfrm>
          <a:prstGeom prst="rect">
            <a:avLst/>
          </a:prstGeom>
          <a:solidFill>
            <a:srgbClr val="41445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2995" tIns="51497" rIns="102995" bIns="51497" anchor="ctr"/>
          <a:lstStyle/>
          <a:p>
            <a:pPr algn="ctr"/>
            <a:endParaRPr lang="zh-CN" altLang="en-US" sz="1800">
              <a:solidFill>
                <a:schemeClr val="accent6">
                  <a:lumMod val="75000"/>
                </a:schemeClr>
              </a:solidFill>
              <a:latin typeface="隶书" panose="02010509060101010101" pitchFamily="49" charset="-122"/>
              <a:ea typeface="隶书" panose="02010509060101010101" pitchFamily="49" charset="-122"/>
            </a:endParaRPr>
          </a:p>
        </p:txBody>
      </p:sp>
      <p:grpSp>
        <p:nvGrpSpPr>
          <p:cNvPr id="5" name="组合 4"/>
          <p:cNvGrpSpPr/>
          <p:nvPr/>
        </p:nvGrpSpPr>
        <p:grpSpPr>
          <a:xfrm>
            <a:off x="989376" y="1705861"/>
            <a:ext cx="2814838" cy="820916"/>
            <a:chOff x="0" y="1635646"/>
            <a:chExt cx="2339752" cy="1370046"/>
          </a:xfrm>
        </p:grpSpPr>
        <p:sp>
          <p:nvSpPr>
            <p:cNvPr id="6" name="TextBox 8"/>
            <p:cNvSpPr txBox="1"/>
            <p:nvPr/>
          </p:nvSpPr>
          <p:spPr>
            <a:xfrm>
              <a:off x="0" y="2609763"/>
              <a:ext cx="2339752" cy="395929"/>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lang="zh-CN" altLang="en-US" sz="2300" b="1" dirty="0" smtClean="0">
                  <a:solidFill>
                    <a:schemeClr val="bg1"/>
                  </a:solidFill>
                  <a:latin typeface="隶书" panose="02010509060101010101" pitchFamily="49" charset="-122"/>
                  <a:ea typeface="隶书" panose="02010509060101010101" pitchFamily="49" charset="-122"/>
                  <a:cs typeface="宋体" pitchFamily="2" charset="-122"/>
                </a:rPr>
                <a:t>综合柜员制</a:t>
              </a:r>
              <a:endParaRPr lang="zh-CN" altLang="en-US" sz="2300" b="1" dirty="0">
                <a:solidFill>
                  <a:schemeClr val="bg1"/>
                </a:solidFill>
                <a:latin typeface="隶书" panose="02010509060101010101" pitchFamily="49" charset="-122"/>
                <a:ea typeface="隶书" panose="02010509060101010101" pitchFamily="49" charset="-122"/>
                <a:cs typeface="宋体" pitchFamily="2" charset="-122"/>
              </a:endParaRPr>
            </a:p>
          </p:txBody>
        </p:sp>
        <p:pic>
          <p:nvPicPr>
            <p:cNvPr id="7" name="Picture 2" descr="F:\Y原创素材\4_ks02\PPT\PPT-5\PPT-056-2015工作总结\img\工作总结\image 14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66" y="1635646"/>
              <a:ext cx="919820" cy="864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3822500" y="3103882"/>
            <a:ext cx="2213388" cy="1639831"/>
            <a:chOff x="2481508" y="2554055"/>
            <a:chExt cx="1839814" cy="1728197"/>
          </a:xfrm>
        </p:grpSpPr>
        <p:sp>
          <p:nvSpPr>
            <p:cNvPr id="9" name="矩形 8"/>
            <p:cNvSpPr/>
            <p:nvPr/>
          </p:nvSpPr>
          <p:spPr>
            <a:xfrm flipV="1">
              <a:off x="2481508" y="2554055"/>
              <a:ext cx="1839814" cy="172819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隶书" panose="02010509060101010101" pitchFamily="49" charset="-122"/>
                <a:ea typeface="隶书" panose="02010509060101010101" pitchFamily="49" charset="-122"/>
              </a:endParaRPr>
            </a:p>
          </p:txBody>
        </p:sp>
        <p:sp>
          <p:nvSpPr>
            <p:cNvPr id="10" name="TextBox 12"/>
            <p:cNvSpPr txBox="1"/>
            <p:nvPr/>
          </p:nvSpPr>
          <p:spPr>
            <a:xfrm>
              <a:off x="2650644" y="3435893"/>
              <a:ext cx="1512168" cy="464193"/>
            </a:xfrm>
            <a:prstGeom prst="rect">
              <a:avLst/>
            </a:prstGeom>
            <a:noFill/>
          </p:spPr>
          <p:txBody>
            <a:bodyPr wrap="square" rtlCol="0">
              <a:spAutoFit/>
            </a:bodyPr>
            <a:lstStyle/>
            <a:p>
              <a:pPr algn="ctr"/>
              <a:r>
                <a:rPr lang="zh-CN" altLang="en-US" sz="1400" dirty="0">
                  <a:latin typeface="隶书" panose="02010509060101010101" pitchFamily="49" charset="-122"/>
                  <a:ea typeface="隶书" panose="02010509060101010101" pitchFamily="49" charset="-122"/>
                </a:rPr>
                <a:t>多渠道受理，后台统一办理</a:t>
              </a:r>
              <a:endParaRPr lang="zh-CN" altLang="en-US" sz="1400" dirty="0">
                <a:solidFill>
                  <a:schemeClr val="bg1"/>
                </a:solidFill>
                <a:latin typeface="隶书" panose="02010509060101010101" pitchFamily="49" charset="-122"/>
                <a:ea typeface="隶书" panose="02010509060101010101" pitchFamily="49" charset="-122"/>
              </a:endParaRPr>
            </a:p>
          </p:txBody>
        </p:sp>
        <p:sp>
          <p:nvSpPr>
            <p:cNvPr id="11" name="TextBox 13"/>
            <p:cNvSpPr txBox="1"/>
            <p:nvPr/>
          </p:nvSpPr>
          <p:spPr>
            <a:xfrm>
              <a:off x="2794660" y="2859782"/>
              <a:ext cx="1224136" cy="573415"/>
            </a:xfrm>
            <a:prstGeom prst="rect">
              <a:avLst/>
            </a:prstGeom>
            <a:noFill/>
          </p:spPr>
          <p:txBody>
            <a:bodyPr wrap="square" rtlCol="0">
              <a:spAutoFit/>
            </a:bodyPr>
            <a:lstStyle/>
            <a:p>
              <a:pPr algn="ctr"/>
              <a:r>
                <a:rPr lang="zh-CN" altLang="en-US" b="1" dirty="0" smtClean="0">
                  <a:solidFill>
                    <a:schemeClr val="bg1"/>
                  </a:solidFill>
                  <a:latin typeface="隶书" panose="02010509060101010101" pitchFamily="49" charset="-122"/>
                  <a:ea typeface="隶书" panose="02010509060101010101" pitchFamily="49" charset="-122"/>
                </a:rPr>
                <a:t>公共服务</a:t>
              </a:r>
              <a:endParaRPr lang="en-US" altLang="zh-CN" b="1" dirty="0" smtClean="0">
                <a:solidFill>
                  <a:schemeClr val="bg1"/>
                </a:solidFill>
                <a:latin typeface="隶书" panose="02010509060101010101" pitchFamily="49" charset="-122"/>
                <a:ea typeface="隶书" panose="02010509060101010101" pitchFamily="49" charset="-122"/>
              </a:endParaRPr>
            </a:p>
            <a:p>
              <a:pPr algn="ctr"/>
              <a:r>
                <a:rPr lang="zh-CN" altLang="en-US" b="1" dirty="0" smtClean="0">
                  <a:solidFill>
                    <a:schemeClr val="bg1"/>
                  </a:solidFill>
                  <a:latin typeface="隶书" panose="02010509060101010101" pitchFamily="49" charset="-122"/>
                  <a:ea typeface="隶书" panose="02010509060101010101" pitchFamily="49" charset="-122"/>
                </a:rPr>
                <a:t>一体化</a:t>
              </a:r>
              <a:endParaRPr lang="en-US" altLang="zh-CN" b="1" dirty="0">
                <a:solidFill>
                  <a:schemeClr val="bg1"/>
                </a:solidFill>
                <a:latin typeface="隶书" panose="02010509060101010101" pitchFamily="49" charset="-122"/>
                <a:ea typeface="隶书" panose="02010509060101010101" pitchFamily="49" charset="-122"/>
              </a:endParaRPr>
            </a:p>
          </p:txBody>
        </p:sp>
      </p:grpSp>
      <p:grpSp>
        <p:nvGrpSpPr>
          <p:cNvPr id="12" name="组合 11"/>
          <p:cNvGrpSpPr/>
          <p:nvPr/>
        </p:nvGrpSpPr>
        <p:grpSpPr>
          <a:xfrm>
            <a:off x="6044288" y="1419933"/>
            <a:ext cx="2213388" cy="1676695"/>
            <a:chOff x="4454299" y="699537"/>
            <a:chExt cx="1839814" cy="1728197"/>
          </a:xfrm>
        </p:grpSpPr>
        <p:sp>
          <p:nvSpPr>
            <p:cNvPr id="13" name="矩形 12"/>
            <p:cNvSpPr/>
            <p:nvPr/>
          </p:nvSpPr>
          <p:spPr>
            <a:xfrm flipV="1">
              <a:off x="4454299" y="699537"/>
              <a:ext cx="1839814" cy="172819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隶书" panose="02010509060101010101" pitchFamily="49" charset="-122"/>
                <a:ea typeface="隶书" panose="02010509060101010101" pitchFamily="49" charset="-122"/>
              </a:endParaRPr>
            </a:p>
          </p:txBody>
        </p:sp>
        <p:sp>
          <p:nvSpPr>
            <p:cNvPr id="14" name="TextBox 16"/>
            <p:cNvSpPr txBox="1"/>
            <p:nvPr/>
          </p:nvSpPr>
          <p:spPr>
            <a:xfrm>
              <a:off x="4618122" y="1574875"/>
              <a:ext cx="1512168" cy="655332"/>
            </a:xfrm>
            <a:prstGeom prst="rect">
              <a:avLst/>
            </a:prstGeom>
            <a:noFill/>
          </p:spPr>
          <p:txBody>
            <a:bodyPr wrap="square" rtlCol="0">
              <a:spAutoFit/>
            </a:bodyPr>
            <a:lstStyle/>
            <a:p>
              <a:pPr algn="ctr"/>
              <a:r>
                <a:rPr lang="zh-CN" altLang="en-US" sz="1400" dirty="0" smtClean="0">
                  <a:latin typeface="隶书" panose="02010509060101010101" pitchFamily="49" charset="-122"/>
                  <a:ea typeface="隶书" panose="02010509060101010101" pitchFamily="49" charset="-122"/>
                </a:rPr>
                <a:t>通过</a:t>
              </a:r>
              <a:r>
                <a:rPr lang="en-US" altLang="zh-CN" sz="1400" dirty="0" smtClean="0">
                  <a:latin typeface="隶书" panose="02010509060101010101" pitchFamily="49" charset="-122"/>
                  <a:ea typeface="隶书" panose="02010509060101010101" pitchFamily="49" charset="-122"/>
                </a:rPr>
                <a:t>FES</a:t>
              </a:r>
              <a:r>
                <a:rPr lang="zh-CN" altLang="en-US" sz="1400" dirty="0" smtClean="0">
                  <a:latin typeface="隶书" panose="02010509060101010101" pitchFamily="49" charset="-122"/>
                  <a:ea typeface="隶书" panose="02010509060101010101" pitchFamily="49" charset="-122"/>
                </a:rPr>
                <a:t>确保实现业务、财务、银行账户三帐一致</a:t>
              </a:r>
              <a:endParaRPr lang="zh-CN" altLang="en-US" sz="1400" dirty="0">
                <a:solidFill>
                  <a:schemeClr val="bg1"/>
                </a:solidFill>
                <a:latin typeface="隶书" panose="02010509060101010101" pitchFamily="49" charset="-122"/>
                <a:ea typeface="隶书" panose="02010509060101010101" pitchFamily="49" charset="-122"/>
              </a:endParaRPr>
            </a:p>
          </p:txBody>
        </p:sp>
        <p:sp>
          <p:nvSpPr>
            <p:cNvPr id="15" name="TextBox 17"/>
            <p:cNvSpPr txBox="1"/>
            <p:nvPr/>
          </p:nvSpPr>
          <p:spPr>
            <a:xfrm>
              <a:off x="4762138" y="1007319"/>
              <a:ext cx="1224136" cy="573415"/>
            </a:xfrm>
            <a:prstGeom prst="rect">
              <a:avLst/>
            </a:prstGeom>
            <a:noFill/>
          </p:spPr>
          <p:txBody>
            <a:bodyPr wrap="square" rtlCol="0">
              <a:spAutoFit/>
            </a:bodyPr>
            <a:lstStyle/>
            <a:p>
              <a:pPr algn="ctr"/>
              <a:r>
                <a:rPr lang="zh-CN" altLang="en-US" b="1" dirty="0" smtClean="0">
                  <a:solidFill>
                    <a:schemeClr val="bg1"/>
                  </a:solidFill>
                  <a:latin typeface="隶书" panose="02010509060101010101" pitchFamily="49" charset="-122"/>
                  <a:ea typeface="隶书" panose="02010509060101010101" pitchFamily="49" charset="-122"/>
                </a:rPr>
                <a:t>业务财务</a:t>
              </a:r>
              <a:endParaRPr lang="en-US" altLang="zh-CN" b="1" dirty="0" smtClean="0">
                <a:solidFill>
                  <a:schemeClr val="bg1"/>
                </a:solidFill>
                <a:latin typeface="隶书" panose="02010509060101010101" pitchFamily="49" charset="-122"/>
                <a:ea typeface="隶书" panose="02010509060101010101" pitchFamily="49" charset="-122"/>
              </a:endParaRPr>
            </a:p>
            <a:p>
              <a:pPr algn="ctr"/>
              <a:r>
                <a:rPr lang="zh-CN" altLang="en-US" b="1" dirty="0" smtClean="0">
                  <a:solidFill>
                    <a:schemeClr val="bg1"/>
                  </a:solidFill>
                  <a:latin typeface="隶书" panose="02010509060101010101" pitchFamily="49" charset="-122"/>
                  <a:ea typeface="隶书" panose="02010509060101010101" pitchFamily="49" charset="-122"/>
                </a:rPr>
                <a:t>一体化</a:t>
              </a:r>
              <a:endParaRPr lang="en-US" altLang="zh-CN" b="1" dirty="0">
                <a:solidFill>
                  <a:schemeClr val="bg1"/>
                </a:solidFill>
                <a:latin typeface="隶书" panose="02010509060101010101" pitchFamily="49" charset="-122"/>
                <a:ea typeface="隶书" panose="02010509060101010101" pitchFamily="49" charset="-122"/>
              </a:endParaRPr>
            </a:p>
          </p:txBody>
        </p:sp>
      </p:grpSp>
      <p:grpSp>
        <p:nvGrpSpPr>
          <p:cNvPr id="16" name="组合 15"/>
          <p:cNvGrpSpPr/>
          <p:nvPr/>
        </p:nvGrpSpPr>
        <p:grpSpPr>
          <a:xfrm>
            <a:off x="8272921" y="1419941"/>
            <a:ext cx="2213388" cy="3323778"/>
            <a:chOff x="6433169" y="2554060"/>
            <a:chExt cx="1839814" cy="1728197"/>
          </a:xfrm>
        </p:grpSpPr>
        <p:sp>
          <p:nvSpPr>
            <p:cNvPr id="17" name="矩形 16"/>
            <p:cNvSpPr/>
            <p:nvPr/>
          </p:nvSpPr>
          <p:spPr>
            <a:xfrm flipV="1">
              <a:off x="6433169" y="2554060"/>
              <a:ext cx="1839814" cy="1728197"/>
            </a:xfrm>
            <a:prstGeom prst="rect">
              <a:avLst/>
            </a:prstGeom>
            <a:solidFill>
              <a:srgbClr val="0F97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隶书" panose="02010509060101010101" pitchFamily="49" charset="-122"/>
                <a:ea typeface="隶书" panose="02010509060101010101" pitchFamily="49" charset="-122"/>
              </a:endParaRPr>
            </a:p>
          </p:txBody>
        </p:sp>
        <p:sp>
          <p:nvSpPr>
            <p:cNvPr id="18" name="TextBox 20"/>
            <p:cNvSpPr txBox="1"/>
            <p:nvPr/>
          </p:nvSpPr>
          <p:spPr>
            <a:xfrm>
              <a:off x="6608212" y="3463224"/>
              <a:ext cx="1512168" cy="655332"/>
            </a:xfrm>
            <a:prstGeom prst="rect">
              <a:avLst/>
            </a:prstGeom>
            <a:noFill/>
          </p:spPr>
          <p:txBody>
            <a:bodyPr wrap="square" rtlCol="0">
              <a:spAutoFit/>
            </a:bodyPr>
            <a:lstStyle/>
            <a:p>
              <a:pPr algn="ctr"/>
              <a:r>
                <a:rPr lang="zh-CN" altLang="en-US" sz="1400" dirty="0">
                  <a:latin typeface="隶书" panose="02010509060101010101" pitchFamily="49" charset="-122"/>
                  <a:ea typeface="隶书" panose="02010509060101010101" pitchFamily="49" charset="-122"/>
                </a:rPr>
                <a:t>全省范围内的系统、数据运维，需求管理</a:t>
              </a:r>
              <a:endParaRPr lang="zh-CN" altLang="en-US" sz="1400" dirty="0">
                <a:solidFill>
                  <a:schemeClr val="bg1"/>
                </a:solidFill>
                <a:latin typeface="隶书" panose="02010509060101010101" pitchFamily="49" charset="-122"/>
                <a:ea typeface="隶书" panose="02010509060101010101" pitchFamily="49" charset="-122"/>
              </a:endParaRPr>
            </a:p>
          </p:txBody>
        </p:sp>
        <p:sp>
          <p:nvSpPr>
            <p:cNvPr id="19" name="TextBox 21"/>
            <p:cNvSpPr txBox="1"/>
            <p:nvPr/>
          </p:nvSpPr>
          <p:spPr>
            <a:xfrm>
              <a:off x="6741008" y="2859782"/>
              <a:ext cx="1224136" cy="573415"/>
            </a:xfrm>
            <a:prstGeom prst="rect">
              <a:avLst/>
            </a:prstGeom>
            <a:noFill/>
          </p:spPr>
          <p:txBody>
            <a:bodyPr wrap="square" rtlCol="0">
              <a:spAutoFit/>
            </a:bodyPr>
            <a:lstStyle/>
            <a:p>
              <a:pPr algn="ctr"/>
              <a:r>
                <a:rPr lang="zh-CN" altLang="en-US" b="1" dirty="0" smtClean="0">
                  <a:solidFill>
                    <a:schemeClr val="bg1"/>
                  </a:solidFill>
                  <a:latin typeface="隶书" panose="02010509060101010101" pitchFamily="49" charset="-122"/>
                  <a:ea typeface="隶书" panose="02010509060101010101" pitchFamily="49" charset="-122"/>
                </a:rPr>
                <a:t>运行维护</a:t>
              </a:r>
              <a:endParaRPr lang="en-US" altLang="zh-CN" b="1" dirty="0" smtClean="0">
                <a:solidFill>
                  <a:schemeClr val="bg1"/>
                </a:solidFill>
                <a:latin typeface="隶书" panose="02010509060101010101" pitchFamily="49" charset="-122"/>
                <a:ea typeface="隶书" panose="02010509060101010101" pitchFamily="49" charset="-122"/>
              </a:endParaRPr>
            </a:p>
            <a:p>
              <a:pPr algn="ctr"/>
              <a:r>
                <a:rPr lang="zh-CN" altLang="en-US" b="1" dirty="0" smtClean="0">
                  <a:solidFill>
                    <a:schemeClr val="bg1"/>
                  </a:solidFill>
                  <a:latin typeface="隶书" panose="02010509060101010101" pitchFamily="49" charset="-122"/>
                  <a:ea typeface="隶书" panose="02010509060101010101" pitchFamily="49" charset="-122"/>
                </a:rPr>
                <a:t>一体化</a:t>
              </a:r>
              <a:endParaRPr lang="en-US" altLang="zh-CN" b="1" dirty="0">
                <a:solidFill>
                  <a:schemeClr val="bg1"/>
                </a:solidFill>
                <a:latin typeface="隶书" panose="02010509060101010101" pitchFamily="49" charset="-122"/>
                <a:ea typeface="隶书" panose="02010509060101010101" pitchFamily="49" charset="-122"/>
              </a:endParaRPr>
            </a:p>
          </p:txBody>
        </p:sp>
      </p:grpSp>
      <p:grpSp>
        <p:nvGrpSpPr>
          <p:cNvPr id="20" name="组合 19"/>
          <p:cNvGrpSpPr/>
          <p:nvPr/>
        </p:nvGrpSpPr>
        <p:grpSpPr>
          <a:xfrm>
            <a:off x="3822500" y="1419932"/>
            <a:ext cx="2213388" cy="1676695"/>
            <a:chOff x="6433169" y="2554060"/>
            <a:chExt cx="1839814" cy="1728197"/>
          </a:xfrm>
        </p:grpSpPr>
        <p:sp>
          <p:nvSpPr>
            <p:cNvPr id="21" name="矩形 20"/>
            <p:cNvSpPr/>
            <p:nvPr/>
          </p:nvSpPr>
          <p:spPr>
            <a:xfrm flipV="1">
              <a:off x="6433169" y="2554060"/>
              <a:ext cx="1839814" cy="172819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隶书" panose="02010509060101010101" pitchFamily="49" charset="-122"/>
                <a:ea typeface="隶书" panose="02010509060101010101" pitchFamily="49" charset="-122"/>
              </a:endParaRPr>
            </a:p>
          </p:txBody>
        </p:sp>
        <p:sp>
          <p:nvSpPr>
            <p:cNvPr id="22" name="TextBox 24"/>
            <p:cNvSpPr txBox="1"/>
            <p:nvPr/>
          </p:nvSpPr>
          <p:spPr>
            <a:xfrm>
              <a:off x="6596992" y="3476852"/>
              <a:ext cx="1512168" cy="464193"/>
            </a:xfrm>
            <a:prstGeom prst="rect">
              <a:avLst/>
            </a:prstGeom>
            <a:noFill/>
          </p:spPr>
          <p:txBody>
            <a:bodyPr wrap="square" rtlCol="0">
              <a:spAutoFit/>
            </a:bodyPr>
            <a:lstStyle/>
            <a:p>
              <a:pPr algn="ctr"/>
              <a:r>
                <a:rPr lang="zh-CN" altLang="en-US" sz="1400" dirty="0">
                  <a:latin typeface="隶书" panose="02010509060101010101" pitchFamily="49" charset="-122"/>
                  <a:ea typeface="隶书" panose="02010509060101010101" pitchFamily="49" charset="-122"/>
                </a:rPr>
                <a:t>事前、事中、事后的档案处理</a:t>
              </a:r>
              <a:endParaRPr lang="zh-CN" altLang="en-US" sz="1400" dirty="0">
                <a:solidFill>
                  <a:schemeClr val="bg1"/>
                </a:solidFill>
                <a:latin typeface="隶书" panose="02010509060101010101" pitchFamily="49" charset="-122"/>
                <a:ea typeface="隶书" panose="02010509060101010101" pitchFamily="49" charset="-122"/>
              </a:endParaRPr>
            </a:p>
          </p:txBody>
        </p:sp>
        <p:sp>
          <p:nvSpPr>
            <p:cNvPr id="23" name="TextBox 25"/>
            <p:cNvSpPr txBox="1"/>
            <p:nvPr/>
          </p:nvSpPr>
          <p:spPr>
            <a:xfrm>
              <a:off x="6741008" y="2859782"/>
              <a:ext cx="1224136" cy="573415"/>
            </a:xfrm>
            <a:prstGeom prst="rect">
              <a:avLst/>
            </a:prstGeom>
            <a:noFill/>
          </p:spPr>
          <p:txBody>
            <a:bodyPr wrap="square" rtlCol="0">
              <a:spAutoFit/>
            </a:bodyPr>
            <a:lstStyle/>
            <a:p>
              <a:pPr algn="ctr"/>
              <a:r>
                <a:rPr lang="zh-CN" altLang="en-US" b="1" dirty="0">
                  <a:solidFill>
                    <a:schemeClr val="bg1"/>
                  </a:solidFill>
                  <a:latin typeface="隶书" panose="02010509060101010101" pitchFamily="49" charset="-122"/>
                  <a:ea typeface="隶书" panose="02010509060101010101" pitchFamily="49" charset="-122"/>
                </a:rPr>
                <a:t>业务</a:t>
              </a:r>
              <a:r>
                <a:rPr lang="zh-CN" altLang="en-US" b="1" dirty="0" smtClean="0">
                  <a:solidFill>
                    <a:schemeClr val="bg1"/>
                  </a:solidFill>
                  <a:latin typeface="隶书" panose="02010509060101010101" pitchFamily="49" charset="-122"/>
                  <a:ea typeface="隶书" panose="02010509060101010101" pitchFamily="49" charset="-122"/>
                </a:rPr>
                <a:t>档案</a:t>
              </a:r>
              <a:endParaRPr lang="en-US" altLang="zh-CN" b="1" dirty="0" smtClean="0">
                <a:solidFill>
                  <a:schemeClr val="bg1"/>
                </a:solidFill>
                <a:latin typeface="隶书" panose="02010509060101010101" pitchFamily="49" charset="-122"/>
                <a:ea typeface="隶书" panose="02010509060101010101" pitchFamily="49" charset="-122"/>
              </a:endParaRPr>
            </a:p>
            <a:p>
              <a:pPr algn="ctr"/>
              <a:r>
                <a:rPr lang="zh-CN" altLang="en-US" b="1" dirty="0" smtClean="0">
                  <a:solidFill>
                    <a:schemeClr val="bg1"/>
                  </a:solidFill>
                  <a:latin typeface="隶书" panose="02010509060101010101" pitchFamily="49" charset="-122"/>
                  <a:ea typeface="隶书" panose="02010509060101010101" pitchFamily="49" charset="-122"/>
                </a:rPr>
                <a:t>一体化</a:t>
              </a:r>
              <a:endParaRPr lang="en-US" altLang="zh-CN" b="1" dirty="0">
                <a:solidFill>
                  <a:schemeClr val="bg1"/>
                </a:solidFill>
                <a:latin typeface="隶书" panose="02010509060101010101" pitchFamily="49" charset="-122"/>
                <a:ea typeface="隶书" panose="02010509060101010101" pitchFamily="49" charset="-122"/>
              </a:endParaRPr>
            </a:p>
          </p:txBody>
        </p:sp>
      </p:grpSp>
      <p:grpSp>
        <p:nvGrpSpPr>
          <p:cNvPr id="24" name="组合 23"/>
          <p:cNvGrpSpPr/>
          <p:nvPr/>
        </p:nvGrpSpPr>
        <p:grpSpPr>
          <a:xfrm>
            <a:off x="6035888" y="3125656"/>
            <a:ext cx="2213388" cy="1639831"/>
            <a:chOff x="2481508" y="2554055"/>
            <a:chExt cx="1839814" cy="1728197"/>
          </a:xfrm>
        </p:grpSpPr>
        <p:sp>
          <p:nvSpPr>
            <p:cNvPr id="25" name="矩形 24"/>
            <p:cNvSpPr/>
            <p:nvPr/>
          </p:nvSpPr>
          <p:spPr>
            <a:xfrm flipV="1">
              <a:off x="2481508" y="2554055"/>
              <a:ext cx="1839814" cy="172819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隶书" panose="02010509060101010101" pitchFamily="49" charset="-122"/>
                <a:ea typeface="隶书" panose="02010509060101010101" pitchFamily="49" charset="-122"/>
              </a:endParaRPr>
            </a:p>
          </p:txBody>
        </p:sp>
        <p:sp>
          <p:nvSpPr>
            <p:cNvPr id="26" name="TextBox 36"/>
            <p:cNvSpPr txBox="1"/>
            <p:nvPr/>
          </p:nvSpPr>
          <p:spPr>
            <a:xfrm>
              <a:off x="2650644" y="3476853"/>
              <a:ext cx="1512168" cy="551415"/>
            </a:xfrm>
            <a:prstGeom prst="rect">
              <a:avLst/>
            </a:prstGeom>
            <a:noFill/>
          </p:spPr>
          <p:txBody>
            <a:bodyPr wrap="square" rtlCol="0">
              <a:spAutoFit/>
            </a:bodyPr>
            <a:lstStyle/>
            <a:p>
              <a:pPr algn="ctr"/>
              <a:r>
                <a:rPr lang="zh-CN" altLang="en-US" sz="1400" dirty="0">
                  <a:latin typeface="隶书" panose="02010509060101010101" pitchFamily="49" charset="-122"/>
                  <a:ea typeface="隶书" panose="02010509060101010101" pitchFamily="49" charset="-122"/>
                </a:rPr>
                <a:t>业务经办</a:t>
              </a:r>
              <a:r>
                <a:rPr lang="zh-CN" altLang="en-US" sz="1400" dirty="0" smtClean="0">
                  <a:latin typeface="隶书" panose="02010509060101010101" pitchFamily="49" charset="-122"/>
                  <a:ea typeface="隶书" panose="02010509060101010101" pitchFamily="49" charset="-122"/>
                </a:rPr>
                <a:t>与稽核内控的有机结合</a:t>
              </a:r>
              <a:endParaRPr lang="zh-CN" altLang="en-US" sz="1400" dirty="0">
                <a:solidFill>
                  <a:schemeClr val="bg1"/>
                </a:solidFill>
                <a:latin typeface="隶书" panose="02010509060101010101" pitchFamily="49" charset="-122"/>
                <a:ea typeface="隶书" panose="02010509060101010101" pitchFamily="49" charset="-122"/>
              </a:endParaRPr>
            </a:p>
          </p:txBody>
        </p:sp>
        <p:sp>
          <p:nvSpPr>
            <p:cNvPr id="27" name="TextBox 37"/>
            <p:cNvSpPr txBox="1"/>
            <p:nvPr/>
          </p:nvSpPr>
          <p:spPr>
            <a:xfrm>
              <a:off x="2794660" y="2859782"/>
              <a:ext cx="1224136" cy="681160"/>
            </a:xfrm>
            <a:prstGeom prst="rect">
              <a:avLst/>
            </a:prstGeom>
            <a:noFill/>
          </p:spPr>
          <p:txBody>
            <a:bodyPr wrap="square" rtlCol="0">
              <a:spAutoFit/>
            </a:bodyPr>
            <a:lstStyle/>
            <a:p>
              <a:pPr algn="ctr"/>
              <a:r>
                <a:rPr lang="zh-CN" altLang="en-US" b="1" dirty="0" smtClean="0">
                  <a:solidFill>
                    <a:schemeClr val="bg1"/>
                  </a:solidFill>
                  <a:latin typeface="隶书" panose="02010509060101010101" pitchFamily="49" charset="-122"/>
                  <a:ea typeface="隶书" panose="02010509060101010101" pitchFamily="49" charset="-122"/>
                </a:rPr>
                <a:t>业务监管</a:t>
              </a:r>
              <a:endParaRPr lang="en-US" altLang="zh-CN" b="1" dirty="0" smtClean="0">
                <a:solidFill>
                  <a:schemeClr val="bg1"/>
                </a:solidFill>
                <a:latin typeface="隶书" panose="02010509060101010101" pitchFamily="49" charset="-122"/>
                <a:ea typeface="隶书" panose="02010509060101010101" pitchFamily="49" charset="-122"/>
              </a:endParaRPr>
            </a:p>
            <a:p>
              <a:pPr algn="ctr"/>
              <a:r>
                <a:rPr lang="zh-CN" altLang="en-US" b="1" dirty="0" smtClean="0">
                  <a:solidFill>
                    <a:schemeClr val="bg1"/>
                  </a:solidFill>
                  <a:latin typeface="隶书" panose="02010509060101010101" pitchFamily="49" charset="-122"/>
                  <a:ea typeface="隶书" panose="02010509060101010101" pitchFamily="49" charset="-122"/>
                </a:rPr>
                <a:t>一体化</a:t>
              </a:r>
              <a:endParaRPr lang="en-US" altLang="zh-CN" b="1" dirty="0">
                <a:solidFill>
                  <a:schemeClr val="bg1"/>
                </a:solidFill>
                <a:latin typeface="隶书" panose="02010509060101010101" pitchFamily="49" charset="-122"/>
                <a:ea typeface="隶书" panose="02010509060101010101" pitchFamily="49" charset="-122"/>
              </a:endParaRPr>
            </a:p>
          </p:txBody>
        </p:sp>
      </p:grpSp>
      <p:sp>
        <p:nvSpPr>
          <p:cNvPr id="28" name="TextBox 39"/>
          <p:cNvSpPr txBox="1"/>
          <p:nvPr/>
        </p:nvSpPr>
        <p:spPr>
          <a:xfrm>
            <a:off x="1518981" y="3371797"/>
            <a:ext cx="1819214" cy="738664"/>
          </a:xfrm>
          <a:prstGeom prst="rect">
            <a:avLst/>
          </a:prstGeom>
          <a:noFill/>
        </p:spPr>
        <p:txBody>
          <a:bodyPr wrap="square" rtlCol="0">
            <a:spAutoFit/>
          </a:bodyPr>
          <a:lstStyle/>
          <a:p>
            <a:pPr algn="ctr"/>
            <a:r>
              <a:rPr lang="zh-CN" altLang="en-US" sz="1400" dirty="0" smtClean="0">
                <a:solidFill>
                  <a:schemeClr val="bg1"/>
                </a:solidFill>
                <a:latin typeface="隶书" panose="02010509060101010101" pitchFamily="49" charset="-122"/>
                <a:ea typeface="隶书" panose="02010509060101010101" pitchFamily="49" charset="-122"/>
              </a:rPr>
              <a:t>统一受理，流程引擎推送，业务流与审批流相结合</a:t>
            </a:r>
            <a:endParaRPr lang="zh-CN" altLang="en-US" sz="1400" dirty="0">
              <a:solidFill>
                <a:schemeClr val="bg1"/>
              </a:solidFill>
              <a:latin typeface="隶书" panose="02010509060101010101" pitchFamily="49" charset="-122"/>
              <a:ea typeface="隶书" panose="02010509060101010101" pitchFamily="49" charset="-122"/>
            </a:endParaRPr>
          </a:p>
        </p:txBody>
      </p:sp>
      <p:sp>
        <p:nvSpPr>
          <p:cNvPr id="29" name="矩形 28"/>
          <p:cNvSpPr/>
          <p:nvPr/>
        </p:nvSpPr>
        <p:spPr>
          <a:xfrm flipH="1">
            <a:off x="977186" y="4780001"/>
            <a:ext cx="6438775" cy="2950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995" tIns="51497" rIns="102995" bIns="51497" rtlCol="0" anchor="ctr"/>
          <a:lstStyle/>
          <a:p>
            <a:pPr algn="ctr"/>
            <a:endParaRPr lang="zh-CN" altLang="en-US">
              <a:latin typeface="隶书" panose="02010509060101010101" pitchFamily="49" charset="-122"/>
              <a:ea typeface="隶书" panose="02010509060101010101" pitchFamily="49" charset="-122"/>
            </a:endParaRPr>
          </a:p>
        </p:txBody>
      </p:sp>
      <p:sp>
        <p:nvSpPr>
          <p:cNvPr id="30" name="矩形 29"/>
          <p:cNvSpPr/>
          <p:nvPr/>
        </p:nvSpPr>
        <p:spPr>
          <a:xfrm flipH="1">
            <a:off x="977185" y="4927534"/>
            <a:ext cx="6438775" cy="40022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995" tIns="51497" rIns="102995" bIns="51497" rtlCol="0" anchor="ctr"/>
          <a:lstStyle/>
          <a:p>
            <a:pPr algn="ctr"/>
            <a:endParaRPr lang="zh-CN" altLang="en-US">
              <a:latin typeface="隶书" panose="02010509060101010101" pitchFamily="49" charset="-122"/>
              <a:ea typeface="隶书" panose="02010509060101010101" pitchFamily="49" charset="-122"/>
            </a:endParaRPr>
          </a:p>
        </p:txBody>
      </p:sp>
      <p:sp>
        <p:nvSpPr>
          <p:cNvPr id="31" name="矩形 30"/>
          <p:cNvSpPr/>
          <p:nvPr/>
        </p:nvSpPr>
        <p:spPr>
          <a:xfrm flipH="1">
            <a:off x="977184" y="4780001"/>
            <a:ext cx="9509124" cy="547754"/>
          </a:xfrm>
          <a:prstGeom prst="rect">
            <a:avLst/>
          </a:prstGeom>
          <a:solidFill>
            <a:schemeClr val="accent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2995" tIns="51497" rIns="102995" bIns="51497" anchor="ctr"/>
          <a:lstStyle/>
          <a:p>
            <a:pPr algn="ctr"/>
            <a:endParaRPr lang="zh-CN" altLang="en-US" sz="1800">
              <a:solidFill>
                <a:schemeClr val="accent6">
                  <a:lumMod val="75000"/>
                </a:schemeClr>
              </a:solidFill>
              <a:latin typeface="隶书" panose="02010509060101010101" pitchFamily="49" charset="-122"/>
              <a:ea typeface="隶书" panose="02010509060101010101" pitchFamily="49" charset="-122"/>
            </a:endParaRPr>
          </a:p>
        </p:txBody>
      </p:sp>
      <p:sp>
        <p:nvSpPr>
          <p:cNvPr id="32" name="TextBox 44"/>
          <p:cNvSpPr txBox="1"/>
          <p:nvPr/>
        </p:nvSpPr>
        <p:spPr>
          <a:xfrm>
            <a:off x="1046048" y="4849382"/>
            <a:ext cx="9440261" cy="446276"/>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lang="zh-CN" altLang="en-US" sz="2300" b="1" dirty="0" smtClean="0">
                <a:solidFill>
                  <a:schemeClr val="bg1"/>
                </a:solidFill>
                <a:latin typeface="隶书" panose="02010509060101010101" pitchFamily="49" charset="-122"/>
                <a:ea typeface="隶书" panose="02010509060101010101" pitchFamily="49" charset="-122"/>
                <a:cs typeface="宋体" pitchFamily="2" charset="-122"/>
              </a:rPr>
              <a:t>全省统一的服务规范和业务规程</a:t>
            </a:r>
            <a:endParaRPr lang="zh-CN" altLang="en-US" sz="2300" b="1" dirty="0">
              <a:solidFill>
                <a:schemeClr val="bg1"/>
              </a:solidFill>
              <a:latin typeface="隶书" panose="02010509060101010101" pitchFamily="49" charset="-122"/>
              <a:ea typeface="隶书" panose="02010509060101010101" pitchFamily="49" charset="-122"/>
              <a:cs typeface="宋体" pitchFamily="2" charset="-122"/>
            </a:endParaRPr>
          </a:p>
        </p:txBody>
      </p:sp>
      <p:sp>
        <p:nvSpPr>
          <p:cNvPr id="34" name="标题 2"/>
          <p:cNvSpPr txBox="1">
            <a:spLocks/>
          </p:cNvSpPr>
          <p:nvPr/>
        </p:nvSpPr>
        <p:spPr bwMode="auto">
          <a:xfrm>
            <a:off x="609283" y="274638"/>
            <a:ext cx="10973435" cy="570188"/>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人社</a:t>
            </a:r>
            <a:r>
              <a:rPr lang="zh-CN" altLang="en-US" sz="3200" dirty="0" smtClean="0">
                <a:solidFill>
                  <a:srgbClr val="C00000"/>
                </a:solidFill>
                <a:latin typeface="微软雅黑" pitchFamily="34" charset="-122"/>
                <a:ea typeface="微软雅黑" pitchFamily="34" charset="-122"/>
              </a:rPr>
              <a:t>省级产品管理经办需求</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04150036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1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8" presetClass="emph" presetSubtype="0" fill="hold" nodeType="withEffect">
                                  <p:stCondLst>
                                    <p:cond delay="1500"/>
                                  </p:stCondLst>
                                  <p:childTnLst>
                                    <p:animRot by="-43200000">
                                      <p:cBhvr>
                                        <p:cTn id="27" dur="500" fill="hold"/>
                                        <p:tgtEl>
                                          <p:spTgt spid="8"/>
                                        </p:tgtEl>
                                        <p:attrNameLst>
                                          <p:attrName>r</p:attrName>
                                        </p:attrNameLst>
                                      </p:cBhvr>
                                    </p:animRot>
                                  </p:childTnLst>
                                </p:cTn>
                              </p:par>
                              <p:par>
                                <p:cTn id="28" presetID="8" presetClass="emph" presetSubtype="0" fill="hold" nodeType="withEffect">
                                  <p:stCondLst>
                                    <p:cond delay="1500"/>
                                  </p:stCondLst>
                                  <p:childTnLst>
                                    <p:animRot by="-43200000">
                                      <p:cBhvr>
                                        <p:cTn id="29" dur="500" fill="hold"/>
                                        <p:tgtEl>
                                          <p:spTgt spid="12"/>
                                        </p:tgtEl>
                                        <p:attrNameLst>
                                          <p:attrName>r</p:attrName>
                                        </p:attrNameLst>
                                      </p:cBhvr>
                                    </p:animRot>
                                  </p:childTnLst>
                                </p:cTn>
                              </p:par>
                              <p:par>
                                <p:cTn id="30" presetID="8" presetClass="emph" presetSubtype="0" fill="hold" nodeType="withEffect">
                                  <p:stCondLst>
                                    <p:cond delay="1500"/>
                                  </p:stCondLst>
                                  <p:childTnLst>
                                    <p:animRot by="-43200000">
                                      <p:cBhvr>
                                        <p:cTn id="31" dur="500" fill="hold"/>
                                        <p:tgtEl>
                                          <p:spTgt spid="16"/>
                                        </p:tgtEl>
                                        <p:attrNameLst>
                                          <p:attrName>r</p:attrName>
                                        </p:attrNameLst>
                                      </p:cBhvr>
                                    </p:animRot>
                                  </p:childTnLst>
                                </p:cTn>
                              </p:par>
                              <p:par>
                                <p:cTn id="32" presetID="2" presetClass="entr" presetSubtype="4" fill="hold" nodeType="withEffect">
                                  <p:stCondLst>
                                    <p:cond delay="150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par>
                                <p:cTn id="36" presetID="2" presetClass="entr" presetSubtype="3" fill="hold" nodeType="withEffect">
                                  <p:stCondLst>
                                    <p:cond delay="150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1+#ppt_w/2"/>
                                          </p:val>
                                        </p:tav>
                                        <p:tav tm="100000">
                                          <p:val>
                                            <p:strVal val="#ppt_x"/>
                                          </p:val>
                                        </p:tav>
                                      </p:tavLst>
                                    </p:anim>
                                    <p:anim calcmode="lin" valueType="num">
                                      <p:cBhvr additive="base">
                                        <p:cTn id="39" dur="500" fill="hold"/>
                                        <p:tgtEl>
                                          <p:spTgt spid="12"/>
                                        </p:tgtEl>
                                        <p:attrNameLst>
                                          <p:attrName>ppt_y</p:attrName>
                                        </p:attrNameLst>
                                      </p:cBhvr>
                                      <p:tavLst>
                                        <p:tav tm="0">
                                          <p:val>
                                            <p:strVal val="0-#ppt_h/2"/>
                                          </p:val>
                                        </p:tav>
                                        <p:tav tm="100000">
                                          <p:val>
                                            <p:strVal val="#ppt_y"/>
                                          </p:val>
                                        </p:tav>
                                      </p:tavLst>
                                    </p:anim>
                                  </p:childTnLst>
                                </p:cTn>
                              </p:par>
                              <p:par>
                                <p:cTn id="40" presetID="2" presetClass="entr" presetSubtype="2" fill="hold" nodeType="withEffect">
                                  <p:stCondLst>
                                    <p:cond delay="150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1+#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par>
                                <p:cTn id="44" presetID="10" presetClass="entr" presetSubtype="0" fill="hold" nodeType="withEffect">
                                  <p:stCondLst>
                                    <p:cond delay="15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8" presetClass="emph" presetSubtype="0" fill="hold" nodeType="withEffect">
                                  <p:stCondLst>
                                    <p:cond delay="1500"/>
                                  </p:stCondLst>
                                  <p:childTnLst>
                                    <p:animRot by="-43200000">
                                      <p:cBhvr>
                                        <p:cTn id="48" dur="500" fill="hold"/>
                                        <p:tgtEl>
                                          <p:spTgt spid="20"/>
                                        </p:tgtEl>
                                        <p:attrNameLst>
                                          <p:attrName>r</p:attrName>
                                        </p:attrNameLst>
                                      </p:cBhvr>
                                    </p:animRot>
                                  </p:childTnLst>
                                </p:cTn>
                              </p:par>
                              <p:par>
                                <p:cTn id="49" presetID="2" presetClass="entr" presetSubtype="2" fill="hold" nodeType="withEffect">
                                  <p:stCondLst>
                                    <p:cond delay="150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1+#ppt_w/2"/>
                                          </p:val>
                                        </p:tav>
                                        <p:tav tm="100000">
                                          <p:val>
                                            <p:strVal val="#ppt_x"/>
                                          </p:val>
                                        </p:tav>
                                      </p:tavLst>
                                    </p:anim>
                                    <p:anim calcmode="lin" valueType="num">
                                      <p:cBhvr additive="base">
                                        <p:cTn id="52" dur="500" fill="hold"/>
                                        <p:tgtEl>
                                          <p:spTgt spid="20"/>
                                        </p:tgtEl>
                                        <p:attrNameLst>
                                          <p:attrName>ppt_y</p:attrName>
                                        </p:attrNameLst>
                                      </p:cBhvr>
                                      <p:tavLst>
                                        <p:tav tm="0">
                                          <p:val>
                                            <p:strVal val="#ppt_y"/>
                                          </p:val>
                                        </p:tav>
                                        <p:tav tm="100000">
                                          <p:val>
                                            <p:strVal val="#ppt_y"/>
                                          </p:val>
                                        </p:tav>
                                      </p:tavLst>
                                    </p:anim>
                                  </p:childTnLst>
                                </p:cTn>
                              </p:par>
                              <p:par>
                                <p:cTn id="53" presetID="10" presetClass="entr" presetSubtype="0" fill="hold" nodeType="withEffect">
                                  <p:stCondLst>
                                    <p:cond delay="15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8" presetClass="emph" presetSubtype="0" fill="hold" nodeType="withEffect">
                                  <p:stCondLst>
                                    <p:cond delay="1500"/>
                                  </p:stCondLst>
                                  <p:childTnLst>
                                    <p:animRot by="-43200000">
                                      <p:cBhvr>
                                        <p:cTn id="57" dur="500" fill="hold"/>
                                        <p:tgtEl>
                                          <p:spTgt spid="24"/>
                                        </p:tgtEl>
                                        <p:attrNameLst>
                                          <p:attrName>r</p:attrName>
                                        </p:attrNameLst>
                                      </p:cBhvr>
                                    </p:animRot>
                                  </p:childTnLst>
                                </p:cTn>
                              </p:par>
                              <p:par>
                                <p:cTn id="58" presetID="2" presetClass="entr" presetSubtype="4" fill="hold" nodeType="withEffect">
                                  <p:stCondLst>
                                    <p:cond delay="150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1+#ppt_h/2"/>
                                          </p:val>
                                        </p:tav>
                                        <p:tav tm="100000">
                                          <p:val>
                                            <p:strVal val="#ppt_y"/>
                                          </p:val>
                                        </p:tav>
                                      </p:tavLst>
                                    </p:anim>
                                  </p:childTnLst>
                                </p:cTn>
                              </p:par>
                              <p:par>
                                <p:cTn id="62" presetID="22" presetClass="entr" presetSubtype="8"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par>
                                <p:cTn id="65" presetID="22" presetClass="entr" presetSubtype="1" fill="hold" grpId="0" nodeType="withEffect">
                                  <p:stCondLst>
                                    <p:cond delay="500"/>
                                  </p:stCondLst>
                                  <p:childTnLst>
                                    <p:set>
                                      <p:cBhvr>
                                        <p:cTn id="66" dur="1" fill="hold">
                                          <p:stCondLst>
                                            <p:cond delay="0"/>
                                          </p:stCondLst>
                                        </p:cTn>
                                        <p:tgtEl>
                                          <p:spTgt spid="30"/>
                                        </p:tgtEl>
                                        <p:attrNameLst>
                                          <p:attrName>style.visibility</p:attrName>
                                        </p:attrNameLst>
                                      </p:cBhvr>
                                      <p:to>
                                        <p:strVal val="visible"/>
                                      </p:to>
                                    </p:set>
                                    <p:animEffect transition="in" filter="wipe(up)">
                                      <p:cBhvr>
                                        <p:cTn id="67" dur="500"/>
                                        <p:tgtEl>
                                          <p:spTgt spid="30"/>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29"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业务适应性设计</a:t>
            </a:r>
            <a:endParaRPr lang="zh-CN" altLang="en-US" sz="3200" dirty="0">
              <a:solidFill>
                <a:srgbClr val="C00000"/>
              </a:solidFill>
              <a:latin typeface="微软雅黑" pitchFamily="34" charset="-122"/>
              <a:ea typeface="微软雅黑" pitchFamily="34" charset="-122"/>
            </a:endParaRPr>
          </a:p>
        </p:txBody>
      </p:sp>
      <p:sp>
        <p:nvSpPr>
          <p:cNvPr id="4" name="内容占位符 2"/>
          <p:cNvSpPr txBox="1">
            <a:spLocks/>
          </p:cNvSpPr>
          <p:nvPr/>
        </p:nvSpPr>
        <p:spPr>
          <a:xfrm>
            <a:off x="467544" y="1052736"/>
            <a:ext cx="10160482" cy="5467985"/>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业务水平扩展</a:t>
            </a:r>
            <a:endParaRPr lang="en-US" altLang="zh-CN" sz="2400" dirty="0" smtClean="0"/>
          </a:p>
          <a:p>
            <a:pPr marL="0" indent="0">
              <a:buFont typeface="Wingdings 3" charset="2"/>
              <a:buNone/>
            </a:pPr>
            <a:r>
              <a:rPr lang="en-US" altLang="zh-CN" sz="2400" dirty="0" smtClean="0"/>
              <a:t>     </a:t>
            </a:r>
            <a:r>
              <a:rPr lang="zh-CN" altLang="en-US" sz="2400" dirty="0" smtClean="0"/>
              <a:t>目前的设计是按险种垂直切分，险种的增收明细和待遇基本信息和待遇明细都是按险种分表设计</a:t>
            </a:r>
            <a:endParaRPr lang="en-US" altLang="zh-CN" sz="2400" dirty="0" smtClean="0"/>
          </a:p>
          <a:p>
            <a:r>
              <a:rPr lang="zh-CN" altLang="en-US" sz="2400" dirty="0" smtClean="0"/>
              <a:t>服务经办模式差异</a:t>
            </a:r>
            <a:endParaRPr lang="en-US" altLang="zh-CN" sz="2400" dirty="0" smtClean="0"/>
          </a:p>
          <a:p>
            <a:pPr marL="0" indent="0">
              <a:buFont typeface="Wingdings 3" charset="2"/>
              <a:buNone/>
            </a:pPr>
            <a:r>
              <a:rPr lang="en-US" altLang="zh-CN" sz="2400" dirty="0" smtClean="0"/>
              <a:t>    </a:t>
            </a:r>
            <a:r>
              <a:rPr lang="zh-CN" altLang="en-US" sz="2400" dirty="0" smtClean="0"/>
              <a:t>支持综合柜员制和分柜制业务办理</a:t>
            </a:r>
            <a:endParaRPr lang="en-US" altLang="zh-CN" sz="2400" dirty="0" smtClean="0"/>
          </a:p>
          <a:p>
            <a:r>
              <a:rPr lang="zh-CN" altLang="en-US" sz="2400" dirty="0" smtClean="0"/>
              <a:t>业务审批流差异</a:t>
            </a:r>
            <a:endParaRPr lang="en-US" altLang="zh-CN" sz="2400" dirty="0" smtClean="0"/>
          </a:p>
          <a:p>
            <a:pPr marL="0" indent="0">
              <a:buFont typeface="Wingdings 3" charset="2"/>
              <a:buNone/>
            </a:pPr>
            <a:r>
              <a:rPr lang="en-US" altLang="zh-CN" sz="2400" dirty="0" smtClean="0"/>
              <a:t>    </a:t>
            </a:r>
            <a:r>
              <a:rPr lang="zh-CN" altLang="en-US" sz="2400" dirty="0" smtClean="0"/>
              <a:t>可以针对不同经办机构定义业务审批流</a:t>
            </a:r>
            <a:endParaRPr lang="en-US" altLang="zh-CN" sz="2400" dirty="0" smtClean="0"/>
          </a:p>
          <a:p>
            <a:r>
              <a:rPr lang="zh-CN" altLang="en-US" sz="2400" dirty="0" smtClean="0"/>
              <a:t>灵活的授权模式</a:t>
            </a:r>
            <a:endParaRPr lang="en-US" altLang="zh-CN" sz="2400" dirty="0" smtClean="0"/>
          </a:p>
          <a:p>
            <a:pPr marL="0" indent="0">
              <a:buFont typeface="Wingdings 3" charset="2"/>
              <a:buNone/>
            </a:pPr>
            <a:r>
              <a:rPr lang="en-US" altLang="zh-CN" sz="2400" dirty="0" smtClean="0"/>
              <a:t>    </a:t>
            </a:r>
            <a:r>
              <a:rPr lang="zh-CN" altLang="en-US" sz="2400" dirty="0" smtClean="0"/>
              <a:t>对功能进行数据区域和险种进行授权管理，支持多险统一办理也支持多险分离办理</a:t>
            </a:r>
            <a:endParaRPr lang="zh-CN" altLang="en-US" sz="2400" dirty="0"/>
          </a:p>
        </p:txBody>
      </p:sp>
    </p:spTree>
    <p:extLst>
      <p:ext uri="{BB962C8B-B14F-4D97-AF65-F5344CB8AC3E}">
        <p14:creationId xmlns:p14="http://schemas.microsoft.com/office/powerpoint/2010/main" val="276540899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综合柜员制（事中扫描）</a:t>
            </a:r>
            <a:endParaRPr lang="zh-CN" altLang="en-US" sz="3200"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2"/>
          <a:stretch>
            <a:fillRect/>
          </a:stretch>
        </p:blipFill>
        <p:spPr>
          <a:xfrm>
            <a:off x="121920" y="960119"/>
            <a:ext cx="11689081" cy="5791201"/>
          </a:xfrm>
          <a:prstGeom prst="rect">
            <a:avLst/>
          </a:prstGeom>
        </p:spPr>
      </p:pic>
    </p:spTree>
    <p:extLst>
      <p:ext uri="{BB962C8B-B14F-4D97-AF65-F5344CB8AC3E}">
        <p14:creationId xmlns:p14="http://schemas.microsoft.com/office/powerpoint/2010/main" val="627785266"/>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041" y="956570"/>
            <a:ext cx="11399520" cy="5901430"/>
          </a:xfrm>
          <a:prstGeom prst="rect">
            <a:avLst/>
          </a:prstGeom>
        </p:spPr>
      </p:pic>
      <p:sp>
        <p:nvSpPr>
          <p:cNvPr id="3" name="标题 2"/>
          <p:cNvSpPr txBox="1">
            <a:spLocks/>
          </p:cNvSpPr>
          <p:nvPr/>
        </p:nvSpPr>
        <p:spPr bwMode="auto">
          <a:xfrm>
            <a:off x="67024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综合柜员制（柜台办结，事后扫描）</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941475419"/>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txBox="1">
            <a:spLocks/>
          </p:cNvSpPr>
          <p:nvPr/>
        </p:nvSpPr>
        <p:spPr bwMode="auto">
          <a:xfrm>
            <a:off x="609283" y="274638"/>
            <a:ext cx="10973435" cy="554037"/>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目录</a:t>
            </a:r>
          </a:p>
        </p:txBody>
      </p:sp>
      <p:sp>
        <p:nvSpPr>
          <p:cNvPr id="12291" name="文本框 3"/>
          <p:cNvSpPr txBox="1">
            <a:spLocks noChangeArrowheads="1"/>
          </p:cNvSpPr>
          <p:nvPr/>
        </p:nvSpPr>
        <p:spPr bwMode="auto">
          <a:xfrm>
            <a:off x="769537" y="5934075"/>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sp>
        <p:nvSpPr>
          <p:cNvPr id="12295" name="文本框 13"/>
          <p:cNvSpPr txBox="1">
            <a:spLocks noChangeArrowheads="1"/>
          </p:cNvSpPr>
          <p:nvPr/>
        </p:nvSpPr>
        <p:spPr bwMode="auto">
          <a:xfrm>
            <a:off x="769538" y="1989138"/>
            <a:ext cx="10602153" cy="456985"/>
          </a:xfrm>
          <a:prstGeom prst="rect">
            <a:avLst/>
          </a:prstGeom>
          <a:noFill/>
          <a:ln w="9525">
            <a:noFill/>
            <a:miter lim="800000"/>
            <a:headEnd/>
            <a:tailEnd/>
          </a:ln>
        </p:spPr>
        <p:txBody>
          <a:bodyPr>
            <a:spAutoFit/>
          </a:bodyPr>
          <a:lstStyle/>
          <a:p>
            <a:pPr>
              <a:lnSpc>
                <a:spcPct val="150000"/>
              </a:lnSpc>
            </a:pPr>
            <a:r>
              <a:rPr lang="en-US" altLang="zh-CN" dirty="0"/>
              <a:t>     </a:t>
            </a:r>
          </a:p>
        </p:txBody>
      </p:sp>
      <p:sp>
        <p:nvSpPr>
          <p:cNvPr id="17" name="内容占位符 2"/>
          <p:cNvSpPr txBox="1">
            <a:spLocks/>
          </p:cNvSpPr>
          <p:nvPr/>
        </p:nvSpPr>
        <p:spPr>
          <a:xfrm>
            <a:off x="313509" y="1390816"/>
            <a:ext cx="9417193" cy="1439469"/>
          </a:xfrm>
          <a:prstGeom prst="rect">
            <a:avLst/>
          </a:prstGeom>
        </p:spPr>
        <p:txBody>
          <a:bodyPr>
            <a:normAutofit/>
          </a:bodyPr>
          <a:lstStyle/>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zh-CN" altLang="en-US" sz="24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         </a:t>
            </a:r>
            <a:endParaRPr kumimoji="0" lang="en-US" altLang="zh-CN" sz="2800" b="0" i="0" u="none" strike="noStrike" kern="1200" cap="none" spc="0" normalizeH="0" baseline="0" noProof="0" dirty="0" smtClean="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zh-CN" altLang="en-US" sz="28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7" name="Picture 2" descr="组-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1721148"/>
            <a:ext cx="5853112" cy="809625"/>
          </a:xfrm>
          <a:prstGeom prst="rect">
            <a:avLst/>
          </a:prstGeom>
          <a:noFill/>
          <a:ln>
            <a:noFill/>
          </a:ln>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555776" y="1916832"/>
            <a:ext cx="360040" cy="400110"/>
          </a:xfrm>
          <a:prstGeom prst="rect">
            <a:avLst/>
          </a:prstGeom>
          <a:noFill/>
        </p:spPr>
        <p:txBody>
          <a:bodyPr wrap="square" rtlCol="0">
            <a:spAutoFit/>
          </a:bodyPr>
          <a:lstStyle/>
          <a:p>
            <a:r>
              <a:rPr lang="en-US" altLang="zh-CN" sz="2000" dirty="0" smtClean="0">
                <a:solidFill>
                  <a:schemeClr val="bg1"/>
                </a:solidFill>
                <a:latin typeface="+mn-lt"/>
              </a:rPr>
              <a:t>1</a:t>
            </a:r>
            <a:endParaRPr lang="zh-CN" altLang="en-US" sz="2000" dirty="0">
              <a:solidFill>
                <a:schemeClr val="bg1"/>
              </a:solidFill>
              <a:latin typeface="+mn-lt"/>
            </a:endParaRPr>
          </a:p>
        </p:txBody>
      </p:sp>
      <p:sp>
        <p:nvSpPr>
          <p:cNvPr id="9" name="文本框 8"/>
          <p:cNvSpPr txBox="1"/>
          <p:nvPr/>
        </p:nvSpPr>
        <p:spPr>
          <a:xfrm>
            <a:off x="3240096" y="1844824"/>
            <a:ext cx="491330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人社</a:t>
            </a:r>
            <a:r>
              <a:rPr lang="zh-CN" altLang="en-US" sz="2800" dirty="0" smtClean="0">
                <a:solidFill>
                  <a:schemeClr val="bg1"/>
                </a:solidFill>
                <a:latin typeface="微软雅黑" panose="020B0503020204020204" pitchFamily="34" charset="-122"/>
                <a:ea typeface="微软雅黑" panose="020B0503020204020204" pitchFamily="34" charset="-122"/>
              </a:rPr>
              <a:t>省级集中产品面临挑战</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10" name="Picture 2" descr="组-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2695525"/>
            <a:ext cx="5853112" cy="809625"/>
          </a:xfrm>
          <a:prstGeom prst="rect">
            <a:avLst/>
          </a:prstGeom>
          <a:solidFill>
            <a:schemeClr val="bg1"/>
          </a:solidFill>
          <a:ln>
            <a:noFill/>
          </a:ln>
          <a:effectLst>
            <a:outerShdw blurRad="50800" dist="50800" dir="5400000" algn="ctr" rotWithShape="0">
              <a:srgbClr val="000000">
                <a:alpha val="10000"/>
              </a:srgbClr>
            </a:outerShdw>
          </a:effectLst>
          <a:extLst/>
        </p:spPr>
      </p:pic>
      <p:sp>
        <p:nvSpPr>
          <p:cNvPr id="11" name="文本框 10"/>
          <p:cNvSpPr txBox="1"/>
          <p:nvPr/>
        </p:nvSpPr>
        <p:spPr>
          <a:xfrm>
            <a:off x="2555776" y="2891209"/>
            <a:ext cx="360040" cy="400110"/>
          </a:xfrm>
          <a:prstGeom prst="rect">
            <a:avLst/>
          </a:prstGeom>
          <a:noFill/>
        </p:spPr>
        <p:txBody>
          <a:bodyPr wrap="square" rtlCol="0">
            <a:spAutoFit/>
          </a:bodyPr>
          <a:lstStyle/>
          <a:p>
            <a:r>
              <a:rPr lang="en-US" altLang="zh-CN" sz="2000" dirty="0" smtClean="0">
                <a:solidFill>
                  <a:schemeClr val="bg1"/>
                </a:solidFill>
                <a:latin typeface="+mn-lt"/>
              </a:rPr>
              <a:t>2</a:t>
            </a:r>
            <a:endParaRPr lang="zh-CN" altLang="en-US" sz="2000" dirty="0">
              <a:solidFill>
                <a:schemeClr val="bg1"/>
              </a:solidFill>
              <a:latin typeface="+mn-lt"/>
            </a:endParaRPr>
          </a:p>
        </p:txBody>
      </p:sp>
      <p:sp>
        <p:nvSpPr>
          <p:cNvPr id="12" name="文本框 11"/>
          <p:cNvSpPr txBox="1"/>
          <p:nvPr/>
        </p:nvSpPr>
        <p:spPr>
          <a:xfrm>
            <a:off x="3240096" y="2819201"/>
            <a:ext cx="491330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人社省级集中产品</a:t>
            </a:r>
            <a:r>
              <a:rPr lang="zh-CN" altLang="en-US" sz="2800" dirty="0" smtClean="0">
                <a:solidFill>
                  <a:schemeClr val="bg1"/>
                </a:solidFill>
                <a:latin typeface="微软雅黑" panose="020B0503020204020204" pitchFamily="34" charset="-122"/>
                <a:ea typeface="微软雅黑" panose="020B0503020204020204" pitchFamily="34" charset="-122"/>
              </a:rPr>
              <a:t>设计思路</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13" name="Picture 2" descr="组-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3653159"/>
            <a:ext cx="58531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2555776" y="3848843"/>
            <a:ext cx="360040" cy="400110"/>
          </a:xfrm>
          <a:prstGeom prst="rect">
            <a:avLst/>
          </a:prstGeom>
          <a:noFill/>
        </p:spPr>
        <p:txBody>
          <a:bodyPr wrap="square" rtlCol="0">
            <a:spAutoFit/>
          </a:bodyPr>
          <a:lstStyle/>
          <a:p>
            <a:r>
              <a:rPr lang="en-US" altLang="zh-CN" sz="2000" dirty="0" smtClean="0">
                <a:solidFill>
                  <a:schemeClr val="bg1"/>
                </a:solidFill>
                <a:latin typeface="+mn-lt"/>
              </a:rPr>
              <a:t>3</a:t>
            </a:r>
            <a:endParaRPr lang="zh-CN" altLang="en-US" sz="2000" dirty="0">
              <a:solidFill>
                <a:schemeClr val="bg1"/>
              </a:solidFill>
              <a:latin typeface="+mn-lt"/>
            </a:endParaRPr>
          </a:p>
        </p:txBody>
      </p:sp>
      <p:sp>
        <p:nvSpPr>
          <p:cNvPr id="15" name="文本框 14"/>
          <p:cNvSpPr txBox="1"/>
          <p:nvPr/>
        </p:nvSpPr>
        <p:spPr>
          <a:xfrm>
            <a:off x="3240096" y="3776835"/>
            <a:ext cx="491330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人社</a:t>
            </a:r>
            <a:r>
              <a:rPr lang="zh-CN" altLang="en-US" sz="2800" dirty="0" smtClean="0">
                <a:solidFill>
                  <a:schemeClr val="bg1"/>
                </a:solidFill>
                <a:latin typeface="微软雅黑" panose="020B0503020204020204" pitchFamily="34" charset="-122"/>
                <a:ea typeface="微软雅黑" panose="020B0503020204020204" pitchFamily="34" charset="-122"/>
              </a:rPr>
              <a:t>省级集中产品人员分工</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555776" y="4901098"/>
            <a:ext cx="360040" cy="400110"/>
          </a:xfrm>
          <a:prstGeom prst="rect">
            <a:avLst/>
          </a:prstGeom>
          <a:noFill/>
        </p:spPr>
        <p:txBody>
          <a:bodyPr wrap="square" rtlCol="0">
            <a:spAutoFit/>
          </a:bodyPr>
          <a:lstStyle/>
          <a:p>
            <a:r>
              <a:rPr lang="en-US" altLang="zh-CN" sz="2000" dirty="0" smtClean="0">
                <a:solidFill>
                  <a:schemeClr val="bg1"/>
                </a:solidFill>
                <a:latin typeface="+mn-lt"/>
              </a:rPr>
              <a:t>4</a:t>
            </a:r>
            <a:endParaRPr lang="zh-CN" altLang="en-US" sz="2000" dirty="0">
              <a:solidFill>
                <a:schemeClr val="bg1"/>
              </a:solidFill>
              <a:latin typeface="+mn-lt"/>
            </a:endParaRPr>
          </a:p>
        </p:txBody>
      </p:sp>
      <p:sp>
        <p:nvSpPr>
          <p:cNvPr id="20" name="文本框 19"/>
          <p:cNvSpPr txBox="1"/>
          <p:nvPr/>
        </p:nvSpPr>
        <p:spPr>
          <a:xfrm>
            <a:off x="3203848" y="4777988"/>
            <a:ext cx="4284232"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人社省级集中产品</a:t>
            </a:r>
            <a:r>
              <a:rPr lang="zh-CN" altLang="en-US" sz="2800" dirty="0" smtClean="0">
                <a:solidFill>
                  <a:schemeClr val="bg1"/>
                </a:solidFill>
                <a:latin typeface="微软雅黑" panose="020B0503020204020204" pitchFamily="34" charset="-122"/>
                <a:ea typeface="微软雅黑" panose="020B0503020204020204" pitchFamily="34" charset="-122"/>
              </a:rPr>
              <a:t>整合</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7024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综合柜员制（非及时办结业务）</a:t>
            </a:r>
            <a:endParaRPr lang="zh-CN" altLang="en-US" sz="3200" dirty="0">
              <a:solidFill>
                <a:srgbClr val="C00000"/>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381000" y="931052"/>
            <a:ext cx="11612880" cy="5926948"/>
          </a:xfrm>
          <a:prstGeom prst="rect">
            <a:avLst/>
          </a:prstGeom>
        </p:spPr>
      </p:pic>
    </p:spTree>
    <p:extLst>
      <p:ext uri="{BB962C8B-B14F-4D97-AF65-F5344CB8AC3E}">
        <p14:creationId xmlns:p14="http://schemas.microsoft.com/office/powerpoint/2010/main" val="2274682786"/>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9561" y="1158240"/>
            <a:ext cx="11597640" cy="5471948"/>
          </a:xfrm>
          <a:prstGeom prst="rect">
            <a:avLst/>
          </a:prstGeom>
        </p:spPr>
      </p:pic>
      <p:sp>
        <p:nvSpPr>
          <p:cNvPr id="3" name="标题 2"/>
          <p:cNvSpPr txBox="1">
            <a:spLocks/>
          </p:cNvSpPr>
          <p:nvPr/>
        </p:nvSpPr>
        <p:spPr bwMode="auto">
          <a:xfrm>
            <a:off x="67024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综合柜员制（</a:t>
            </a:r>
            <a:r>
              <a:rPr lang="zh-CN" altLang="zh-CN" sz="2400" dirty="0">
                <a:solidFill>
                  <a:srgbClr val="FF0000"/>
                </a:solidFill>
              </a:rPr>
              <a:t>业务档案归档——事前及事中档案扫描工作办理流程图</a:t>
            </a:r>
            <a:r>
              <a:rPr lang="zh-CN" altLang="en-US" sz="3200" dirty="0" smtClean="0">
                <a:solidFill>
                  <a:srgbClr val="C00000"/>
                </a:solidFill>
                <a:latin typeface="微软雅黑" pitchFamily="34" charset="-122"/>
                <a:ea typeface="微软雅黑" pitchFamily="34" charset="-122"/>
              </a:rPr>
              <a:t>）</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177775118"/>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RTX截图未命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070" y="1109516"/>
            <a:ext cx="8101028" cy="514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txBox="1">
            <a:spLocks/>
          </p:cNvSpPr>
          <p:nvPr/>
        </p:nvSpPr>
        <p:spPr bwMode="auto">
          <a:xfrm>
            <a:off x="60928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业务档案一体化</a:t>
            </a:r>
            <a:endParaRPr lang="zh-CN" altLang="en-US" sz="3200" dirty="0">
              <a:solidFill>
                <a:srgbClr val="C00000"/>
              </a:solidFill>
              <a:latin typeface="微软雅黑" pitchFamily="34" charset="-122"/>
              <a:ea typeface="微软雅黑" pitchFamily="34" charset="-122"/>
            </a:endParaRPr>
          </a:p>
        </p:txBody>
      </p:sp>
      <p:sp>
        <p:nvSpPr>
          <p:cNvPr id="4" name="文本框 3"/>
          <p:cNvSpPr txBox="1"/>
          <p:nvPr/>
        </p:nvSpPr>
        <p:spPr>
          <a:xfrm>
            <a:off x="5524357" y="6249185"/>
            <a:ext cx="6647974" cy="369332"/>
          </a:xfrm>
          <a:prstGeom prst="rect">
            <a:avLst/>
          </a:prstGeom>
          <a:noFill/>
        </p:spPr>
        <p:txBody>
          <a:bodyPr wrap="none" rtlCol="0">
            <a:spAutoFit/>
          </a:bodyPr>
          <a:lstStyle/>
          <a:p>
            <a:r>
              <a:rPr lang="zh-CN" altLang="en-US" dirty="0" smtClean="0">
                <a:solidFill>
                  <a:srgbClr val="FF0000"/>
                </a:solidFill>
              </a:rPr>
              <a:t>需要关注选择的扫描仪提供的接口功能</a:t>
            </a:r>
            <a:r>
              <a:rPr lang="zh-CN" altLang="en-US" dirty="0" smtClean="0"/>
              <a:t>，</a:t>
            </a:r>
            <a:r>
              <a:rPr lang="zh-CN" altLang="en-US" dirty="0" smtClean="0">
                <a:solidFill>
                  <a:srgbClr val="FF0000"/>
                </a:solidFill>
              </a:rPr>
              <a:t>低端扫描仪不提供接口</a:t>
            </a:r>
            <a:endParaRPr lang="zh-CN" altLang="en-US" dirty="0">
              <a:solidFill>
                <a:srgbClr val="FF0000"/>
              </a:solidFill>
            </a:endParaRPr>
          </a:p>
        </p:txBody>
      </p:sp>
    </p:spTree>
    <p:extLst>
      <p:ext uri="{BB962C8B-B14F-4D97-AF65-F5344CB8AC3E}">
        <p14:creationId xmlns:p14="http://schemas.microsoft.com/office/powerpoint/2010/main" val="403573447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3568" y="858569"/>
            <a:ext cx="8003232" cy="5450510"/>
          </a:xfrm>
          <a:prstGeom prst="rect">
            <a:avLst/>
          </a:prstGeom>
        </p:spPr>
      </p:pic>
    </p:spTree>
    <p:extLst>
      <p:ext uri="{BB962C8B-B14F-4D97-AF65-F5344CB8AC3E}">
        <p14:creationId xmlns:p14="http://schemas.microsoft.com/office/powerpoint/2010/main" val="3941543271"/>
      </p:ext>
    </p:extLst>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业务监管一体化</a:t>
            </a:r>
            <a:endParaRPr lang="zh-CN" altLang="en-US" sz="3200" dirty="0">
              <a:solidFill>
                <a:srgbClr val="C00000"/>
              </a:solidFill>
              <a:latin typeface="微软雅黑" pitchFamily="34" charset="-122"/>
              <a:ea typeface="微软雅黑" pitchFamily="34" charset="-122"/>
            </a:endParaRPr>
          </a:p>
        </p:txBody>
      </p:sp>
      <p:sp>
        <p:nvSpPr>
          <p:cNvPr id="3" name="内容占位符 2"/>
          <p:cNvSpPr txBox="1">
            <a:spLocks/>
          </p:cNvSpPr>
          <p:nvPr/>
        </p:nvSpPr>
        <p:spPr>
          <a:xfrm>
            <a:off x="354456" y="1168579"/>
            <a:ext cx="11562723" cy="5144349"/>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zh-CN" altLang="en-US" sz="2400" dirty="0" smtClean="0"/>
              <a:t>方式一：（没有业务同步数据库）</a:t>
            </a:r>
            <a:endParaRPr lang="en-US" altLang="zh-CN" sz="2400" dirty="0" smtClean="0"/>
          </a:p>
          <a:p>
            <a:r>
              <a:rPr lang="zh-CN" altLang="en-US" sz="2400" dirty="0" smtClean="0"/>
              <a:t>内控为业务系统系统稽核内控接口（记录新增业务）</a:t>
            </a:r>
            <a:endParaRPr lang="en-US" altLang="zh-CN" sz="2400" dirty="0" smtClean="0"/>
          </a:p>
          <a:p>
            <a:r>
              <a:rPr lang="zh-CN" altLang="en-US" sz="2400" dirty="0" smtClean="0"/>
              <a:t>业务系统为内控系统提供业务数据接口（获取业务数据，然后运行内控规则）</a:t>
            </a:r>
            <a:endParaRPr lang="en-US" altLang="zh-CN" sz="2400" dirty="0" smtClean="0"/>
          </a:p>
          <a:p>
            <a:r>
              <a:rPr lang="zh-CN" altLang="en-US" sz="2400" dirty="0" smtClean="0"/>
              <a:t>档案系统为内控提供档案查阅接口</a:t>
            </a:r>
            <a:endParaRPr lang="en-US" altLang="zh-CN" sz="2400" dirty="0" smtClean="0"/>
          </a:p>
          <a:p>
            <a:pPr marL="0" indent="0">
              <a:buFont typeface="Wingdings 3" charset="2"/>
              <a:buNone/>
            </a:pPr>
            <a:r>
              <a:rPr lang="zh-CN" altLang="en-US" sz="2400" dirty="0" smtClean="0"/>
              <a:t>方式二：（</a:t>
            </a:r>
            <a:r>
              <a:rPr lang="zh-CN" altLang="en-US" sz="2400" dirty="0">
                <a:solidFill>
                  <a:srgbClr val="FF0000"/>
                </a:solidFill>
              </a:rPr>
              <a:t>推荐：</a:t>
            </a:r>
            <a:r>
              <a:rPr lang="zh-CN" altLang="en-US" sz="2400" dirty="0" smtClean="0">
                <a:solidFill>
                  <a:srgbClr val="FF0000"/>
                </a:solidFill>
              </a:rPr>
              <a:t>有业务同步数据库</a:t>
            </a:r>
            <a:r>
              <a:rPr lang="zh-CN" altLang="en-US" sz="2400" dirty="0" smtClean="0"/>
              <a:t>）</a:t>
            </a:r>
            <a:endParaRPr lang="en-US" altLang="zh-CN" sz="2400" dirty="0" smtClean="0"/>
          </a:p>
          <a:p>
            <a:r>
              <a:rPr lang="zh-CN" altLang="en-US" sz="2400" dirty="0" smtClean="0"/>
              <a:t>定时对业务同步库中增量数据运行内控规则</a:t>
            </a:r>
            <a:endParaRPr lang="en-US" altLang="zh-CN" sz="2400" dirty="0" smtClean="0"/>
          </a:p>
          <a:p>
            <a:r>
              <a:rPr lang="zh-CN" altLang="en-US" sz="2400" dirty="0" smtClean="0"/>
              <a:t>档案系统为内控提供档案查阅接口</a:t>
            </a:r>
            <a:endParaRPr lang="en-US" altLang="zh-CN" sz="2400" dirty="0" smtClean="0"/>
          </a:p>
          <a:p>
            <a:pPr marL="0" indent="0">
              <a:buFont typeface="Wingdings 3" charset="2"/>
              <a:buNone/>
            </a:pPr>
            <a:endParaRPr lang="en-US" altLang="zh-CN" sz="2400" dirty="0" smtClean="0"/>
          </a:p>
          <a:p>
            <a:pPr marL="0" indent="0">
              <a:buFont typeface="Wingdings 3" charset="2"/>
              <a:buNone/>
            </a:pPr>
            <a:r>
              <a:rPr lang="zh-CN" altLang="en-US" sz="2400" dirty="0" smtClean="0">
                <a:solidFill>
                  <a:srgbClr val="FF0000"/>
                </a:solidFill>
              </a:rPr>
              <a:t>内控系统提供可疑数据查询与业务意见反馈</a:t>
            </a:r>
            <a:endParaRPr lang="zh-CN" altLang="en-US" sz="2400" dirty="0">
              <a:solidFill>
                <a:srgbClr val="FF0000"/>
              </a:solidFill>
            </a:endParaRPr>
          </a:p>
        </p:txBody>
      </p:sp>
    </p:spTree>
    <p:extLst>
      <p:ext uri="{BB962C8B-B14F-4D97-AF65-F5344CB8AC3E}">
        <p14:creationId xmlns:p14="http://schemas.microsoft.com/office/powerpoint/2010/main" val="2272213781"/>
      </p:ext>
    </p:extLst>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20700" y="1491772"/>
            <a:ext cx="11226800" cy="4235927"/>
          </a:xfrm>
          <a:prstGeom prst="rect">
            <a:avLst/>
          </a:prstGeom>
        </p:spPr>
      </p:pic>
      <p:sp>
        <p:nvSpPr>
          <p:cNvPr id="3" name="标题 2"/>
          <p:cNvSpPr txBox="1">
            <a:spLocks/>
          </p:cNvSpPr>
          <p:nvPr/>
        </p:nvSpPr>
        <p:spPr bwMode="auto">
          <a:xfrm>
            <a:off x="609283" y="274638"/>
            <a:ext cx="10973435" cy="570188"/>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人社</a:t>
            </a:r>
            <a:r>
              <a:rPr lang="zh-CN" altLang="en-US" sz="3200" dirty="0" smtClean="0">
                <a:solidFill>
                  <a:srgbClr val="C00000"/>
                </a:solidFill>
                <a:latin typeface="微软雅黑" pitchFamily="34" charset="-122"/>
                <a:ea typeface="微软雅黑" pitchFamily="34" charset="-122"/>
              </a:rPr>
              <a:t>省级产品</a:t>
            </a:r>
            <a:r>
              <a:rPr lang="zh-CN" altLang="en-US" sz="3200" dirty="0">
                <a:solidFill>
                  <a:srgbClr val="C00000"/>
                </a:solidFill>
                <a:latin typeface="微软雅黑" pitchFamily="34" charset="-122"/>
                <a:ea typeface="微软雅黑" pitchFamily="34" charset="-122"/>
              </a:rPr>
              <a:t>管理</a:t>
            </a:r>
            <a:r>
              <a:rPr lang="zh-CN" altLang="en-US" sz="3200" dirty="0" smtClean="0">
                <a:solidFill>
                  <a:srgbClr val="C00000"/>
                </a:solidFill>
                <a:latin typeface="微软雅黑" pitchFamily="34" charset="-122"/>
                <a:ea typeface="微软雅黑" pitchFamily="34" charset="-122"/>
              </a:rPr>
              <a:t>需求（业务监管、指挥大厅）</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550805725"/>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4557" y="1169233"/>
            <a:ext cx="10867869" cy="5441429"/>
          </a:xfrm>
          <a:prstGeom prst="rect">
            <a:avLst/>
          </a:prstGeom>
        </p:spPr>
      </p:pic>
      <p:sp>
        <p:nvSpPr>
          <p:cNvPr id="4" name="标题 2"/>
          <p:cNvSpPr txBox="1">
            <a:spLocks/>
          </p:cNvSpPr>
          <p:nvPr/>
        </p:nvSpPr>
        <p:spPr bwMode="auto">
          <a:xfrm>
            <a:off x="609283" y="274638"/>
            <a:ext cx="10973435" cy="570188"/>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人社</a:t>
            </a:r>
            <a:r>
              <a:rPr lang="zh-CN" altLang="en-US" sz="3200" dirty="0" smtClean="0">
                <a:solidFill>
                  <a:srgbClr val="C00000"/>
                </a:solidFill>
                <a:latin typeface="微软雅黑" pitchFamily="34" charset="-122"/>
                <a:ea typeface="微软雅黑" pitchFamily="34" charset="-122"/>
              </a:rPr>
              <a:t>省级产品</a:t>
            </a:r>
            <a:r>
              <a:rPr lang="zh-CN" altLang="en-US" sz="3200" dirty="0">
                <a:solidFill>
                  <a:srgbClr val="C00000"/>
                </a:solidFill>
                <a:latin typeface="微软雅黑" pitchFamily="34" charset="-122"/>
                <a:ea typeface="微软雅黑" pitchFamily="34" charset="-122"/>
              </a:rPr>
              <a:t>管理</a:t>
            </a:r>
            <a:r>
              <a:rPr lang="zh-CN" altLang="en-US" sz="3200" dirty="0" smtClean="0">
                <a:solidFill>
                  <a:srgbClr val="C00000"/>
                </a:solidFill>
                <a:latin typeface="微软雅黑" pitchFamily="34" charset="-122"/>
                <a:ea typeface="微软雅黑" pitchFamily="34" charset="-122"/>
              </a:rPr>
              <a:t>需求（业务监管、指挥大厅）</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744393519"/>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57018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业务财务一体化（小财务）</a:t>
            </a:r>
            <a:endParaRPr lang="zh-CN" altLang="en-US" sz="3200" dirty="0">
              <a:solidFill>
                <a:srgbClr val="C00000"/>
              </a:solidFill>
              <a:latin typeface="微软雅黑" pitchFamily="34" charset="-122"/>
              <a:ea typeface="微软雅黑" pitchFamily="34" charset="-122"/>
            </a:endParaRPr>
          </a:p>
        </p:txBody>
      </p:sp>
      <p:sp>
        <p:nvSpPr>
          <p:cNvPr id="3" name="内容占位符 2"/>
          <p:cNvSpPr txBox="1">
            <a:spLocks/>
          </p:cNvSpPr>
          <p:nvPr/>
        </p:nvSpPr>
        <p:spPr>
          <a:xfrm>
            <a:off x="639270" y="1138599"/>
            <a:ext cx="7848872" cy="514434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zh-CN" altLang="en-US" sz="2400" dirty="0" smtClean="0"/>
              <a:t>业务系统：将</a:t>
            </a:r>
            <a:r>
              <a:rPr lang="zh-CN" altLang="en-US" sz="2400" dirty="0" smtClean="0">
                <a:solidFill>
                  <a:srgbClr val="FF0000"/>
                </a:solidFill>
              </a:rPr>
              <a:t>实收实付</a:t>
            </a:r>
            <a:r>
              <a:rPr lang="zh-CN" altLang="en-US" sz="2400" dirty="0" smtClean="0"/>
              <a:t>数据，存入接口表</a:t>
            </a:r>
            <a:endParaRPr lang="en-US" altLang="zh-CN" sz="2400" dirty="0" smtClean="0"/>
          </a:p>
          <a:p>
            <a:pPr marL="0" indent="0">
              <a:buFont typeface="Wingdings 3" charset="2"/>
              <a:buNone/>
            </a:pPr>
            <a:r>
              <a:rPr lang="zh-CN" altLang="en-US" sz="2400" dirty="0" smtClean="0"/>
              <a:t>接口软件：将接口表中的业务数据，转换为财务凭证数据</a:t>
            </a:r>
            <a:endParaRPr lang="en-US" altLang="zh-CN" sz="2400" dirty="0" smtClean="0"/>
          </a:p>
          <a:p>
            <a:pPr marL="0" indent="0">
              <a:buFont typeface="Wingdings 3" charset="2"/>
              <a:buNone/>
            </a:pPr>
            <a:r>
              <a:rPr lang="zh-CN" altLang="en-US" sz="2400" dirty="0" smtClean="0"/>
              <a:t>财务系统：审核凭证数据、记账、返回其他凭证信息</a:t>
            </a:r>
            <a:endParaRPr lang="en-US" altLang="zh-CN" sz="2400" dirty="0" smtClean="0"/>
          </a:p>
          <a:p>
            <a:pPr marL="0" indent="0">
              <a:buFont typeface="Wingdings 3" charset="2"/>
              <a:buNone/>
            </a:pPr>
            <a:endParaRPr lang="en-US" altLang="zh-CN" sz="2400" dirty="0" smtClean="0"/>
          </a:p>
          <a:p>
            <a:pPr marL="0" indent="0">
              <a:buFont typeface="Wingdings 3" charset="2"/>
              <a:buNone/>
            </a:pPr>
            <a:endParaRPr lang="zh-CN" altLang="en-US" dirty="0"/>
          </a:p>
        </p:txBody>
      </p:sp>
      <p:pic>
        <p:nvPicPr>
          <p:cNvPr id="4" name="图片 3"/>
          <p:cNvPicPr>
            <a:picLocks noChangeAspect="1"/>
          </p:cNvPicPr>
          <p:nvPr/>
        </p:nvPicPr>
        <p:blipFill>
          <a:blip r:embed="rId2"/>
          <a:stretch>
            <a:fillRect/>
          </a:stretch>
        </p:blipFill>
        <p:spPr>
          <a:xfrm>
            <a:off x="467544" y="3429000"/>
            <a:ext cx="8020598" cy="2476500"/>
          </a:xfrm>
          <a:prstGeom prst="rect">
            <a:avLst/>
          </a:prstGeom>
        </p:spPr>
      </p:pic>
    </p:spTree>
    <p:extLst>
      <p:ext uri="{BB962C8B-B14F-4D97-AF65-F5344CB8AC3E}">
        <p14:creationId xmlns:p14="http://schemas.microsoft.com/office/powerpoint/2010/main" val="2861429535"/>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57018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业务财务一体化（大财务）</a:t>
            </a:r>
            <a:endParaRPr lang="zh-CN" altLang="en-US" sz="3200" dirty="0">
              <a:solidFill>
                <a:srgbClr val="C00000"/>
              </a:solidFill>
              <a:latin typeface="微软雅黑" pitchFamily="34" charset="-122"/>
              <a:ea typeface="微软雅黑" pitchFamily="34" charset="-122"/>
            </a:endParaRPr>
          </a:p>
        </p:txBody>
      </p:sp>
      <p:sp>
        <p:nvSpPr>
          <p:cNvPr id="7" name="Rectangle 4"/>
          <p:cNvSpPr>
            <a:spLocks noChangeArrowheads="1"/>
          </p:cNvSpPr>
          <p:nvPr/>
        </p:nvSpPr>
        <p:spPr bwMode="auto">
          <a:xfrm>
            <a:off x="411479" y="1097279"/>
            <a:ext cx="262685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2"/>
          <a:stretch>
            <a:fillRect/>
          </a:stretch>
        </p:blipFill>
        <p:spPr>
          <a:xfrm>
            <a:off x="411479" y="1142998"/>
            <a:ext cx="11491763" cy="5402181"/>
          </a:xfrm>
          <a:prstGeom prst="rect">
            <a:avLst/>
          </a:prstGeom>
        </p:spPr>
      </p:pic>
    </p:spTree>
    <p:extLst>
      <p:ext uri="{BB962C8B-B14F-4D97-AF65-F5344CB8AC3E}">
        <p14:creationId xmlns:p14="http://schemas.microsoft.com/office/powerpoint/2010/main" val="4080588977"/>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58264" y="133350"/>
            <a:ext cx="10224136" cy="6724650"/>
          </a:xfrm>
          <a:prstGeom prst="rect">
            <a:avLst/>
          </a:prstGeom>
        </p:spPr>
      </p:pic>
    </p:spTree>
    <p:extLst>
      <p:ext uri="{BB962C8B-B14F-4D97-AF65-F5344CB8AC3E}">
        <p14:creationId xmlns:p14="http://schemas.microsoft.com/office/powerpoint/2010/main" val="551856555"/>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txBox="1">
            <a:spLocks/>
          </p:cNvSpPr>
          <p:nvPr/>
        </p:nvSpPr>
        <p:spPr bwMode="auto">
          <a:xfrm>
            <a:off x="609283" y="274638"/>
            <a:ext cx="10973435" cy="554037"/>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目录</a:t>
            </a:r>
          </a:p>
        </p:txBody>
      </p:sp>
      <p:sp>
        <p:nvSpPr>
          <p:cNvPr id="12291" name="文本框 3"/>
          <p:cNvSpPr txBox="1">
            <a:spLocks noChangeArrowheads="1"/>
          </p:cNvSpPr>
          <p:nvPr/>
        </p:nvSpPr>
        <p:spPr bwMode="auto">
          <a:xfrm>
            <a:off x="769537" y="5934075"/>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sp>
        <p:nvSpPr>
          <p:cNvPr id="12295" name="文本框 13"/>
          <p:cNvSpPr txBox="1">
            <a:spLocks noChangeArrowheads="1"/>
          </p:cNvSpPr>
          <p:nvPr/>
        </p:nvSpPr>
        <p:spPr bwMode="auto">
          <a:xfrm>
            <a:off x="769538" y="1989138"/>
            <a:ext cx="10602153" cy="456985"/>
          </a:xfrm>
          <a:prstGeom prst="rect">
            <a:avLst/>
          </a:prstGeom>
          <a:noFill/>
          <a:ln w="9525">
            <a:noFill/>
            <a:miter lim="800000"/>
            <a:headEnd/>
            <a:tailEnd/>
          </a:ln>
        </p:spPr>
        <p:txBody>
          <a:bodyPr>
            <a:spAutoFit/>
          </a:bodyPr>
          <a:lstStyle/>
          <a:p>
            <a:pPr>
              <a:lnSpc>
                <a:spcPct val="150000"/>
              </a:lnSpc>
            </a:pPr>
            <a:r>
              <a:rPr lang="en-US" altLang="zh-CN" dirty="0"/>
              <a:t>     </a:t>
            </a:r>
          </a:p>
        </p:txBody>
      </p:sp>
      <p:pic>
        <p:nvPicPr>
          <p:cNvPr id="7" name="Picture 2" descr="组-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1784648"/>
            <a:ext cx="58531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2555776" y="1916832"/>
            <a:ext cx="360040" cy="400110"/>
          </a:xfrm>
          <a:prstGeom prst="rect">
            <a:avLst/>
          </a:prstGeom>
          <a:noFill/>
        </p:spPr>
        <p:txBody>
          <a:bodyPr wrap="square" rtlCol="0">
            <a:spAutoFit/>
          </a:bodyPr>
          <a:lstStyle/>
          <a:p>
            <a:r>
              <a:rPr lang="en-US" altLang="zh-CN" sz="2000" dirty="0" smtClean="0">
                <a:solidFill>
                  <a:schemeClr val="bg1"/>
                </a:solidFill>
                <a:latin typeface="+mn-lt"/>
              </a:rPr>
              <a:t>1</a:t>
            </a:r>
            <a:endParaRPr lang="zh-CN" altLang="en-US" sz="2000" dirty="0">
              <a:solidFill>
                <a:schemeClr val="bg1"/>
              </a:solidFill>
              <a:latin typeface="+mn-lt"/>
            </a:endParaRPr>
          </a:p>
        </p:txBody>
      </p:sp>
      <p:sp>
        <p:nvSpPr>
          <p:cNvPr id="9" name="文本框 8"/>
          <p:cNvSpPr txBox="1"/>
          <p:nvPr/>
        </p:nvSpPr>
        <p:spPr>
          <a:xfrm>
            <a:off x="3240096" y="1844824"/>
            <a:ext cx="491330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人社</a:t>
            </a:r>
            <a:r>
              <a:rPr lang="zh-CN" altLang="en-US" sz="2800" dirty="0" smtClean="0">
                <a:solidFill>
                  <a:schemeClr val="bg1"/>
                </a:solidFill>
                <a:latin typeface="微软雅黑" panose="020B0503020204020204" pitchFamily="34" charset="-122"/>
                <a:ea typeface="微软雅黑" panose="020B0503020204020204" pitchFamily="34" charset="-122"/>
              </a:rPr>
              <a:t>省级集中产品面临挑战</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555776" y="2891209"/>
            <a:ext cx="360040" cy="400110"/>
          </a:xfrm>
          <a:prstGeom prst="rect">
            <a:avLst/>
          </a:prstGeom>
          <a:noFill/>
        </p:spPr>
        <p:txBody>
          <a:bodyPr wrap="square" rtlCol="0">
            <a:spAutoFit/>
          </a:bodyPr>
          <a:lstStyle/>
          <a:p>
            <a:r>
              <a:rPr lang="en-US" altLang="zh-CN" sz="2000" dirty="0" smtClean="0">
                <a:solidFill>
                  <a:schemeClr val="bg1"/>
                </a:solidFill>
                <a:latin typeface="+mn-lt"/>
              </a:rPr>
              <a:t>2</a:t>
            </a:r>
            <a:endParaRPr lang="zh-CN" altLang="en-US" sz="2000" dirty="0">
              <a:solidFill>
                <a:schemeClr val="bg1"/>
              </a:solidFill>
              <a:latin typeface="+mn-lt"/>
            </a:endParaRPr>
          </a:p>
        </p:txBody>
      </p:sp>
      <p:sp>
        <p:nvSpPr>
          <p:cNvPr id="12" name="文本框 11"/>
          <p:cNvSpPr txBox="1"/>
          <p:nvPr/>
        </p:nvSpPr>
        <p:spPr>
          <a:xfrm>
            <a:off x="3240096" y="2819201"/>
            <a:ext cx="491330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人社省级集中产品</a:t>
            </a:r>
            <a:r>
              <a:rPr lang="zh-CN" altLang="en-US" sz="2800" dirty="0" smtClean="0">
                <a:solidFill>
                  <a:schemeClr val="bg1"/>
                </a:solidFill>
                <a:latin typeface="微软雅黑" panose="020B0503020204020204" pitchFamily="34" charset="-122"/>
                <a:ea typeface="微软雅黑" panose="020B0503020204020204" pitchFamily="34" charset="-122"/>
              </a:rPr>
              <a:t>设计思路</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3741049"/>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57018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业务财务一体化（电子交易平台）</a:t>
            </a:r>
            <a:endParaRPr lang="zh-CN" altLang="en-US" sz="3200" dirty="0">
              <a:solidFill>
                <a:srgbClr val="C00000"/>
              </a:solidFill>
              <a:latin typeface="微软雅黑" pitchFamily="34" charset="-122"/>
              <a:ea typeface="微软雅黑" pitchFamily="34" charset="-122"/>
            </a:endParaRPr>
          </a:p>
        </p:txBody>
      </p:sp>
      <p:sp>
        <p:nvSpPr>
          <p:cNvPr id="3" name="圆角矩形 2"/>
          <p:cNvSpPr>
            <a:spLocks noChangeArrowheads="1"/>
          </p:cNvSpPr>
          <p:nvPr/>
        </p:nvSpPr>
        <p:spPr bwMode="auto">
          <a:xfrm>
            <a:off x="1708468" y="1043940"/>
            <a:ext cx="8124825" cy="1344613"/>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1600"/>
              <a:t>各金融业务应用</a:t>
            </a:r>
          </a:p>
        </p:txBody>
      </p:sp>
      <p:sp>
        <p:nvSpPr>
          <p:cNvPr id="5" name="圆柱形 4"/>
          <p:cNvSpPr>
            <a:spLocks noChangeArrowheads="1"/>
          </p:cNvSpPr>
          <p:nvPr/>
        </p:nvSpPr>
        <p:spPr bwMode="auto">
          <a:xfrm>
            <a:off x="2310130" y="3322003"/>
            <a:ext cx="6311900" cy="617537"/>
          </a:xfrm>
          <a:prstGeom prst="can">
            <a:avLst>
              <a:gd name="adj" fmla="val 25000"/>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79200" tIns="39600" rIns="79200" bIns="39600">
            <a:spAutoFit/>
          </a:bodyPr>
          <a:lstStyle/>
          <a:p>
            <a:pPr algn="ctr" defTabSz="801688" eaLnBrk="1" hangingPunct="1">
              <a:buSzPct val="100000"/>
              <a:defRPr/>
            </a:pPr>
            <a:r>
              <a:rPr lang="zh-CN" altLang="en-US" sz="2000" dirty="0">
                <a:solidFill>
                  <a:schemeClr val="bg1"/>
                </a:solidFill>
                <a:latin typeface="+mn-ea"/>
                <a:ea typeface="+mn-ea"/>
              </a:rPr>
              <a:t>协同平台（银海企业服务总线）</a:t>
            </a:r>
            <a:endParaRPr lang="en-US" altLang="zh-CN" sz="2000" dirty="0">
              <a:solidFill>
                <a:schemeClr val="bg1"/>
              </a:solidFill>
              <a:latin typeface="+mn-ea"/>
              <a:ea typeface="+mn-ea"/>
            </a:endParaRPr>
          </a:p>
        </p:txBody>
      </p:sp>
      <p:grpSp>
        <p:nvGrpSpPr>
          <p:cNvPr id="6" name="组合 38"/>
          <p:cNvGrpSpPr>
            <a:grpSpLocks/>
          </p:cNvGrpSpPr>
          <p:nvPr/>
        </p:nvGrpSpPr>
        <p:grpSpPr bwMode="auto">
          <a:xfrm>
            <a:off x="3051321" y="1482090"/>
            <a:ext cx="1330498" cy="906463"/>
            <a:chOff x="2267746" y="1532158"/>
            <a:chExt cx="1194802" cy="1032746"/>
          </a:xfr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grpSpPr>
        <p:sp>
          <p:nvSpPr>
            <p:cNvPr id="7" name="图文框 6"/>
            <p:cNvSpPr/>
            <p:nvPr/>
          </p:nvSpPr>
          <p:spPr bwMode="auto">
            <a:xfrm>
              <a:off x="2267746" y="1532158"/>
              <a:ext cx="1194802" cy="1032746"/>
            </a:xfrm>
            <a:prstGeom prst="frame">
              <a:avLst/>
            </a:prstGeom>
            <a:grpFill/>
            <a:ln w="9525" cap="flat" cmpd="sng" algn="ctr">
              <a:noFill/>
              <a:prstDash val="solid"/>
              <a:round/>
              <a:headEnd type="none" w="med" len="med"/>
              <a:tailEnd type="none" w="med" len="med"/>
            </a:ln>
            <a:effectLst/>
          </p:spPr>
          <p:txBody>
            <a:bodyPr lIns="79200" tIns="39600" rIns="79200" bIns="39600">
              <a:spAutoFit/>
            </a:bodyPr>
            <a:lstStyle/>
            <a:p>
              <a:pPr defTabSz="801688" eaLnBrk="1" hangingPunct="1">
                <a:buSzPct val="100000"/>
                <a:defRPr/>
              </a:pPr>
              <a:endParaRPr lang="zh-CN" altLang="en-US" sz="1400">
                <a:solidFill>
                  <a:schemeClr val="bg1"/>
                </a:solidFill>
                <a:latin typeface="FrutigerNext LT Regular" pitchFamily="34" charset="0"/>
                <a:ea typeface="ＭＳ Ｐゴシック" pitchFamily="34" charset="-128"/>
              </a:endParaRPr>
            </a:p>
          </p:txBody>
        </p:sp>
        <p:sp>
          <p:nvSpPr>
            <p:cNvPr id="8" name="矩形 6"/>
            <p:cNvSpPr>
              <a:spLocks noChangeArrowheads="1"/>
            </p:cNvSpPr>
            <p:nvPr/>
          </p:nvSpPr>
          <p:spPr bwMode="auto">
            <a:xfrm>
              <a:off x="2411760" y="1854035"/>
              <a:ext cx="915511" cy="371639"/>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79200" tIns="39600" rIns="79200" bIns="39600">
              <a:spAutoFit/>
            </a:bodyPr>
            <a:lstStyle/>
            <a:p>
              <a:pPr defTabSz="801688" eaLnBrk="1" hangingPunct="1">
                <a:buSzPct val="100000"/>
                <a:defRPr/>
              </a:pPr>
              <a:r>
                <a:rPr lang="zh-CN" altLang="en-US" sz="1600" dirty="0">
                  <a:solidFill>
                    <a:schemeClr val="bg1"/>
                  </a:solidFill>
                  <a:latin typeface="+mn-ea"/>
                  <a:ea typeface="+mn-ea"/>
                </a:rPr>
                <a:t>柜台缴费</a:t>
              </a:r>
            </a:p>
          </p:txBody>
        </p:sp>
      </p:grpSp>
      <p:grpSp>
        <p:nvGrpSpPr>
          <p:cNvPr id="9" name="组合 37"/>
          <p:cNvGrpSpPr>
            <a:grpSpLocks/>
          </p:cNvGrpSpPr>
          <p:nvPr/>
        </p:nvGrpSpPr>
        <p:grpSpPr bwMode="auto">
          <a:xfrm>
            <a:off x="4410392" y="1474943"/>
            <a:ext cx="1309688" cy="882651"/>
            <a:chOff x="3627231" y="1546090"/>
            <a:chExt cx="1375138" cy="1032746"/>
          </a:xfr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grpSpPr>
        <p:sp>
          <p:nvSpPr>
            <p:cNvPr id="10" name="图文框 9"/>
            <p:cNvSpPr/>
            <p:nvPr/>
          </p:nvSpPr>
          <p:spPr bwMode="auto">
            <a:xfrm>
              <a:off x="3627231" y="1546090"/>
              <a:ext cx="1375138" cy="1032746"/>
            </a:xfrm>
            <a:prstGeom prst="frame">
              <a:avLst/>
            </a:prstGeom>
            <a:grpFill/>
            <a:ln w="9525" cap="flat" cmpd="sng" algn="ctr">
              <a:noFill/>
              <a:prstDash val="solid"/>
              <a:round/>
              <a:headEnd type="none" w="med" len="med"/>
              <a:tailEnd type="none" w="med" len="med"/>
            </a:ln>
            <a:effectLst/>
          </p:spPr>
          <p:txBody>
            <a:bodyPr lIns="79200" tIns="39600" rIns="79200" bIns="39600">
              <a:spAutoFit/>
            </a:bodyPr>
            <a:lstStyle/>
            <a:p>
              <a:pPr defTabSz="801688" eaLnBrk="1" hangingPunct="1">
                <a:buSzPct val="100000"/>
                <a:defRPr/>
              </a:pPr>
              <a:endParaRPr lang="zh-CN" altLang="en-US" sz="1400">
                <a:solidFill>
                  <a:schemeClr val="bg1"/>
                </a:solidFill>
                <a:latin typeface="FrutigerNext LT Regular" pitchFamily="34" charset="0"/>
                <a:ea typeface="ＭＳ Ｐゴシック" pitchFamily="34" charset="-128"/>
              </a:endParaRPr>
            </a:p>
          </p:txBody>
        </p:sp>
        <p:sp>
          <p:nvSpPr>
            <p:cNvPr id="11" name="矩形 8"/>
            <p:cNvSpPr>
              <a:spLocks noChangeArrowheads="1"/>
            </p:cNvSpPr>
            <p:nvPr/>
          </p:nvSpPr>
          <p:spPr bwMode="auto">
            <a:xfrm>
              <a:off x="3765078" y="1871630"/>
              <a:ext cx="1041104" cy="38166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79200" tIns="39600" rIns="79200" bIns="39600">
              <a:spAutoFit/>
            </a:bodyPr>
            <a:lstStyle/>
            <a:p>
              <a:pPr defTabSz="801688" eaLnBrk="1" hangingPunct="1">
                <a:buSzPct val="100000"/>
                <a:defRPr/>
              </a:pPr>
              <a:r>
                <a:rPr lang="zh-CN" altLang="en-US" sz="1600" dirty="0">
                  <a:solidFill>
                    <a:schemeClr val="bg1"/>
                  </a:solidFill>
                  <a:latin typeface="+mn-ea"/>
                  <a:ea typeface="+mn-ea"/>
                </a:rPr>
                <a:t>手机银行</a:t>
              </a:r>
            </a:p>
          </p:txBody>
        </p:sp>
      </p:grpSp>
      <p:grpSp>
        <p:nvGrpSpPr>
          <p:cNvPr id="12" name="组合 36"/>
          <p:cNvGrpSpPr>
            <a:grpSpLocks/>
          </p:cNvGrpSpPr>
          <p:nvPr/>
        </p:nvGrpSpPr>
        <p:grpSpPr bwMode="auto">
          <a:xfrm>
            <a:off x="5748468" y="1458276"/>
            <a:ext cx="1279899" cy="906464"/>
            <a:chOff x="5968154" y="1556792"/>
            <a:chExt cx="1334278" cy="1032746"/>
          </a:xfr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grpSpPr>
        <p:sp>
          <p:nvSpPr>
            <p:cNvPr id="13" name="图文框 12"/>
            <p:cNvSpPr/>
            <p:nvPr/>
          </p:nvSpPr>
          <p:spPr bwMode="auto">
            <a:xfrm>
              <a:off x="5968154" y="1556792"/>
              <a:ext cx="1334278" cy="1032746"/>
            </a:xfrm>
            <a:prstGeom prst="frame">
              <a:avLst/>
            </a:prstGeom>
            <a:grpFill/>
            <a:ln w="9525" cap="flat" cmpd="sng" algn="ctr">
              <a:noFill/>
              <a:prstDash val="solid"/>
              <a:round/>
              <a:headEnd type="none" w="med" len="med"/>
              <a:tailEnd type="none" w="med" len="med"/>
            </a:ln>
            <a:effectLst/>
          </p:spPr>
          <p:txBody>
            <a:bodyPr lIns="79200" tIns="39600" rIns="79200" bIns="39600">
              <a:spAutoFit/>
            </a:bodyPr>
            <a:lstStyle/>
            <a:p>
              <a:pPr defTabSz="801688" eaLnBrk="1" hangingPunct="1">
                <a:buSzPct val="100000"/>
                <a:defRPr/>
              </a:pPr>
              <a:endParaRPr lang="zh-CN" altLang="en-US" sz="1400">
                <a:solidFill>
                  <a:schemeClr val="bg1"/>
                </a:solidFill>
                <a:latin typeface="FrutigerNext LT Regular" pitchFamily="34" charset="0"/>
                <a:ea typeface="ＭＳ Ｐゴシック" pitchFamily="34" charset="-128"/>
              </a:endParaRPr>
            </a:p>
          </p:txBody>
        </p:sp>
        <p:sp>
          <p:nvSpPr>
            <p:cNvPr id="14" name="矩形 10"/>
            <p:cNvSpPr>
              <a:spLocks noChangeArrowheads="1"/>
            </p:cNvSpPr>
            <p:nvPr/>
          </p:nvSpPr>
          <p:spPr bwMode="auto">
            <a:xfrm>
              <a:off x="6147177" y="1859632"/>
              <a:ext cx="1016238" cy="3716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79200" tIns="39600" rIns="79200" bIns="39600">
              <a:spAutoFit/>
            </a:bodyPr>
            <a:lstStyle/>
            <a:p>
              <a:pPr defTabSz="801688" eaLnBrk="1" hangingPunct="1">
                <a:buSzPct val="100000"/>
                <a:defRPr/>
              </a:pPr>
              <a:r>
                <a:rPr lang="zh-CN" altLang="en-US" sz="1600" dirty="0">
                  <a:solidFill>
                    <a:schemeClr val="bg1"/>
                  </a:solidFill>
                  <a:latin typeface="+mn-ea"/>
                  <a:ea typeface="+mn-ea"/>
                </a:rPr>
                <a:t>网银缴费</a:t>
              </a:r>
            </a:p>
          </p:txBody>
        </p:sp>
      </p:grpSp>
      <p:cxnSp>
        <p:nvCxnSpPr>
          <p:cNvPr id="15" name="肘形连接符 11"/>
          <p:cNvCxnSpPr>
            <a:cxnSpLocks noChangeShapeType="1"/>
            <a:stCxn id="5" idx="1"/>
          </p:cNvCxnSpPr>
          <p:nvPr/>
        </p:nvCxnSpPr>
        <p:spPr bwMode="auto">
          <a:xfrm rot="16200000" flipV="1">
            <a:off x="3853180" y="1709103"/>
            <a:ext cx="1439863" cy="1785937"/>
          </a:xfrm>
          <a:prstGeom prst="bentConnector4">
            <a:avLst>
              <a:gd name="adj1" fmla="val 32083"/>
              <a:gd name="adj2" fmla="val 189546"/>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cxnSp>
        <p:nvCxnSpPr>
          <p:cNvPr id="16" name="肘形连接符 12"/>
          <p:cNvCxnSpPr>
            <a:cxnSpLocks noChangeShapeType="1"/>
            <a:stCxn id="5" idx="1"/>
          </p:cNvCxnSpPr>
          <p:nvPr/>
        </p:nvCxnSpPr>
        <p:spPr bwMode="auto">
          <a:xfrm rot="16200000" flipV="1">
            <a:off x="3853180" y="1709103"/>
            <a:ext cx="1439863" cy="1785937"/>
          </a:xfrm>
          <a:prstGeom prst="bentConnector4">
            <a:avLst>
              <a:gd name="adj1" fmla="val 32083"/>
              <a:gd name="adj2" fmla="val 189546"/>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cxnSp>
        <p:nvCxnSpPr>
          <p:cNvPr id="17" name="肘形连接符 13"/>
          <p:cNvCxnSpPr>
            <a:cxnSpLocks noChangeShapeType="1"/>
            <a:stCxn id="5" idx="1"/>
          </p:cNvCxnSpPr>
          <p:nvPr/>
        </p:nvCxnSpPr>
        <p:spPr bwMode="auto">
          <a:xfrm rot="16200000" flipV="1">
            <a:off x="3853180" y="1709103"/>
            <a:ext cx="1439863" cy="1785937"/>
          </a:xfrm>
          <a:prstGeom prst="bentConnector4">
            <a:avLst>
              <a:gd name="adj1" fmla="val 32083"/>
              <a:gd name="adj2" fmla="val 189546"/>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cxnSp>
        <p:nvCxnSpPr>
          <p:cNvPr id="18" name="直接连接符 14"/>
          <p:cNvCxnSpPr>
            <a:cxnSpLocks noChangeShapeType="1"/>
            <a:stCxn id="5" idx="1"/>
            <a:endCxn id="5" idx="3"/>
          </p:cNvCxnSpPr>
          <p:nvPr/>
        </p:nvCxnSpPr>
        <p:spPr bwMode="auto">
          <a:xfrm>
            <a:off x="5466080" y="3322003"/>
            <a:ext cx="0" cy="6175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19" name="肘形连接符 15"/>
          <p:cNvCxnSpPr>
            <a:cxnSpLocks noChangeShapeType="1"/>
            <a:stCxn id="5" idx="0"/>
          </p:cNvCxnSpPr>
          <p:nvPr/>
        </p:nvCxnSpPr>
        <p:spPr bwMode="auto">
          <a:xfrm rot="16200000" flipV="1">
            <a:off x="3776187" y="1786096"/>
            <a:ext cx="1593850" cy="1785937"/>
          </a:xfrm>
          <a:prstGeom prst="bentConnector4">
            <a:avLst>
              <a:gd name="adj1" fmla="val 28977"/>
              <a:gd name="adj2" fmla="val 189546"/>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cxnSp>
        <p:nvCxnSpPr>
          <p:cNvPr id="20" name="直接连接符 16"/>
          <p:cNvCxnSpPr>
            <a:cxnSpLocks noChangeShapeType="1"/>
          </p:cNvCxnSpPr>
          <p:nvPr/>
        </p:nvCxnSpPr>
        <p:spPr bwMode="auto">
          <a:xfrm>
            <a:off x="2932430" y="2301240"/>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21" name="直接连接符 17"/>
          <p:cNvCxnSpPr>
            <a:cxnSpLocks noChangeShapeType="1"/>
          </p:cNvCxnSpPr>
          <p:nvPr/>
        </p:nvCxnSpPr>
        <p:spPr bwMode="auto">
          <a:xfrm flipV="1">
            <a:off x="5824855" y="2758440"/>
            <a:ext cx="444500" cy="538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22" name="肘形连接符 18"/>
          <p:cNvCxnSpPr>
            <a:cxnSpLocks noChangeShapeType="1"/>
            <a:stCxn id="5" idx="1"/>
          </p:cNvCxnSpPr>
          <p:nvPr/>
        </p:nvCxnSpPr>
        <p:spPr bwMode="auto">
          <a:xfrm rot="16200000" flipV="1">
            <a:off x="3853180" y="1709103"/>
            <a:ext cx="1439863" cy="1785937"/>
          </a:xfrm>
          <a:prstGeom prst="bentConnector4">
            <a:avLst>
              <a:gd name="adj1" fmla="val 32083"/>
              <a:gd name="adj2" fmla="val 189546"/>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arrow" w="med" len="med"/>
              </a14:hiddenLine>
            </a:ext>
          </a:extLst>
        </p:spPr>
      </p:cxnSp>
      <p:cxnSp>
        <p:nvCxnSpPr>
          <p:cNvPr id="23" name="肘形连接符 19"/>
          <p:cNvCxnSpPr>
            <a:cxnSpLocks noChangeShapeType="1"/>
            <a:stCxn id="5" idx="0"/>
          </p:cNvCxnSpPr>
          <p:nvPr/>
        </p:nvCxnSpPr>
        <p:spPr bwMode="auto">
          <a:xfrm rot="-5400000" flipH="1" flipV="1">
            <a:off x="4272280" y="3150553"/>
            <a:ext cx="866775" cy="1520825"/>
          </a:xfrm>
          <a:prstGeom prst="bentConnector4">
            <a:avLst>
              <a:gd name="adj1" fmla="val -44153"/>
              <a:gd name="adj2" fmla="val -222625"/>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arrow" w="med" len="med"/>
                <a:tailEnd type="arrow" w="med" len="med"/>
              </a14:hiddenLine>
            </a:ext>
          </a:extLst>
        </p:spPr>
      </p:cxnSp>
      <p:sp>
        <p:nvSpPr>
          <p:cNvPr id="24" name="圆柱形 23"/>
          <p:cNvSpPr>
            <a:spLocks noChangeArrowheads="1"/>
          </p:cNvSpPr>
          <p:nvPr/>
        </p:nvSpPr>
        <p:spPr bwMode="auto">
          <a:xfrm>
            <a:off x="2364105" y="4677728"/>
            <a:ext cx="1482725" cy="617537"/>
          </a:xfrm>
          <a:prstGeom prst="can">
            <a:avLst>
              <a:gd name="adj" fmla="val 25000"/>
            </a:avLst>
          </a:prstGeom>
          <a:ln/>
        </p:spPr>
        <p:style>
          <a:lnRef idx="0">
            <a:schemeClr val="accent6"/>
          </a:lnRef>
          <a:fillRef idx="3">
            <a:schemeClr val="accent6"/>
          </a:fillRef>
          <a:effectRef idx="3">
            <a:schemeClr val="accent6"/>
          </a:effectRef>
          <a:fontRef idx="minor">
            <a:schemeClr val="lt1"/>
          </a:fontRef>
        </p:style>
        <p:txBody>
          <a:bodyPr lIns="79200" tIns="39600" rIns="79200" bIns="39600">
            <a:spAutoFit/>
          </a:bodyPr>
          <a:lstStyle/>
          <a:p>
            <a:pPr algn="ctr" defTabSz="801688" eaLnBrk="1" hangingPunct="1">
              <a:buSzPct val="100000"/>
              <a:defRPr/>
            </a:pPr>
            <a:r>
              <a:rPr lang="zh-CN" altLang="en-US" sz="2000" dirty="0">
                <a:solidFill>
                  <a:schemeClr val="bg1"/>
                </a:solidFill>
                <a:latin typeface="+mj-ea"/>
                <a:ea typeface="+mj-ea"/>
              </a:rPr>
              <a:t>社保业务</a:t>
            </a:r>
            <a:endParaRPr lang="en-US" altLang="zh-CN" sz="2000" dirty="0">
              <a:solidFill>
                <a:schemeClr val="bg1"/>
              </a:solidFill>
              <a:latin typeface="+mj-ea"/>
              <a:ea typeface="+mj-ea"/>
            </a:endParaRPr>
          </a:p>
        </p:txBody>
      </p:sp>
      <p:sp>
        <p:nvSpPr>
          <p:cNvPr id="25" name="圆柱形 24"/>
          <p:cNvSpPr>
            <a:spLocks noChangeArrowheads="1"/>
          </p:cNvSpPr>
          <p:nvPr/>
        </p:nvSpPr>
        <p:spPr bwMode="auto">
          <a:xfrm>
            <a:off x="4177030" y="4709478"/>
            <a:ext cx="2092325" cy="615950"/>
          </a:xfrm>
          <a:prstGeom prst="can">
            <a:avLst>
              <a:gd name="adj" fmla="val 25000"/>
            </a:avLst>
          </a:prstGeom>
          <a:ln/>
        </p:spPr>
        <p:style>
          <a:lnRef idx="0">
            <a:schemeClr val="accent6"/>
          </a:lnRef>
          <a:fillRef idx="3">
            <a:schemeClr val="accent6"/>
          </a:fillRef>
          <a:effectRef idx="3">
            <a:schemeClr val="accent6"/>
          </a:effectRef>
          <a:fontRef idx="minor">
            <a:schemeClr val="lt1"/>
          </a:fontRef>
        </p:style>
        <p:txBody>
          <a:bodyPr lIns="79200" tIns="39600" rIns="79200" bIns="39600">
            <a:spAutoFit/>
          </a:bodyPr>
          <a:lstStyle/>
          <a:p>
            <a:pPr algn="ctr" defTabSz="801688" eaLnBrk="1" hangingPunct="1">
              <a:buSzPct val="100000"/>
              <a:defRPr/>
            </a:pPr>
            <a:r>
              <a:rPr lang="zh-CN" altLang="en-US" sz="2000" dirty="0">
                <a:solidFill>
                  <a:schemeClr val="bg1"/>
                </a:solidFill>
                <a:latin typeface="+mj-ea"/>
                <a:ea typeface="+mj-ea"/>
              </a:rPr>
              <a:t>就业业务</a:t>
            </a:r>
            <a:endParaRPr lang="en-US" altLang="zh-CN" sz="2000" dirty="0">
              <a:solidFill>
                <a:schemeClr val="bg1"/>
              </a:solidFill>
              <a:latin typeface="+mj-ea"/>
              <a:ea typeface="+mj-ea"/>
            </a:endParaRPr>
          </a:p>
        </p:txBody>
      </p:sp>
      <p:sp>
        <p:nvSpPr>
          <p:cNvPr id="26" name="圆柱形 25"/>
          <p:cNvSpPr>
            <a:spLocks noChangeArrowheads="1"/>
          </p:cNvSpPr>
          <p:nvPr/>
        </p:nvSpPr>
        <p:spPr bwMode="auto">
          <a:xfrm>
            <a:off x="6664643" y="4677728"/>
            <a:ext cx="2092325" cy="617537"/>
          </a:xfrm>
          <a:prstGeom prst="can">
            <a:avLst>
              <a:gd name="adj" fmla="val 25000"/>
            </a:avLst>
          </a:prstGeom>
          <a:ln/>
        </p:spPr>
        <p:style>
          <a:lnRef idx="0">
            <a:schemeClr val="accent6"/>
          </a:lnRef>
          <a:fillRef idx="3">
            <a:schemeClr val="accent6"/>
          </a:fillRef>
          <a:effectRef idx="3">
            <a:schemeClr val="accent6"/>
          </a:effectRef>
          <a:fontRef idx="minor">
            <a:schemeClr val="lt1"/>
          </a:fontRef>
        </p:style>
        <p:txBody>
          <a:bodyPr lIns="79200" tIns="39600" rIns="79200" bIns="39600">
            <a:spAutoFit/>
          </a:bodyPr>
          <a:lstStyle/>
          <a:p>
            <a:pPr algn="ctr" defTabSz="801688" eaLnBrk="1" hangingPunct="1">
              <a:buSzPct val="100000"/>
              <a:defRPr/>
            </a:pPr>
            <a:r>
              <a:rPr lang="zh-CN" altLang="en-US" sz="2000" dirty="0">
                <a:solidFill>
                  <a:schemeClr val="bg1"/>
                </a:solidFill>
                <a:latin typeface="+mj-ea"/>
                <a:ea typeface="+mj-ea"/>
              </a:rPr>
              <a:t>人事人才业务</a:t>
            </a:r>
            <a:endParaRPr lang="en-US" altLang="zh-CN" sz="2000" dirty="0">
              <a:solidFill>
                <a:schemeClr val="bg1"/>
              </a:solidFill>
              <a:latin typeface="+mj-ea"/>
              <a:ea typeface="+mj-ea"/>
            </a:endParaRPr>
          </a:p>
        </p:txBody>
      </p:sp>
      <p:sp>
        <p:nvSpPr>
          <p:cNvPr id="27" name="下箭头 26"/>
          <p:cNvSpPr>
            <a:spLocks noChangeArrowheads="1"/>
          </p:cNvSpPr>
          <p:nvPr/>
        </p:nvSpPr>
        <p:spPr bwMode="auto">
          <a:xfrm rot="10800000">
            <a:off x="2673668" y="3885565"/>
            <a:ext cx="812800" cy="828675"/>
          </a:xfrm>
          <a:prstGeom prst="downArrow">
            <a:avLst>
              <a:gd name="adj1" fmla="val 50000"/>
              <a:gd name="adj2" fmla="val 50122"/>
            </a:avLst>
          </a:prstGeom>
          <a:pattFill prst="dkVert">
            <a:fgClr>
              <a:srgbClr val="FFFF0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lIns="79200" tIns="39600" rIns="79200" bIns="39600">
            <a:spAutoFit/>
          </a:bodyPr>
          <a:lstStyle>
            <a:lvl1pPr defTabSz="801688"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defTabSz="801688"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defTabSz="801688"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defTabSz="801688"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defTabSz="801688"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1400">
              <a:solidFill>
                <a:schemeClr val="bg1"/>
              </a:solidFill>
              <a:ea typeface="MS PGothic" panose="020B0600070205080204" pitchFamily="34" charset="-128"/>
            </a:endParaRPr>
          </a:p>
        </p:txBody>
      </p:sp>
      <p:sp>
        <p:nvSpPr>
          <p:cNvPr id="28" name="圆角矩形 32"/>
          <p:cNvSpPr>
            <a:spLocks noChangeArrowheads="1"/>
          </p:cNvSpPr>
          <p:nvPr/>
        </p:nvSpPr>
        <p:spPr bwMode="auto">
          <a:xfrm>
            <a:off x="1708468" y="5555615"/>
            <a:ext cx="8137525" cy="1109663"/>
          </a:xfrm>
          <a:prstGeom prst="roundRect">
            <a:avLst>
              <a:gd name="adj" fmla="val 16667"/>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lIns="79200" tIns="39600" rIns="79200" bIns="39600">
            <a:spAutoFit/>
          </a:bodyPr>
          <a:lstStyle>
            <a:lvl1pPr defTabSz="798513"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defTabSz="798513"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defTabSz="798513"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defTabSz="798513"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defTabSz="798513"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798513"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798513"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798513"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798513"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fontAlgn="base">
              <a:spcBef>
                <a:spcPct val="0"/>
              </a:spcBef>
              <a:buClrTx/>
              <a:buFontTx/>
              <a:buNone/>
            </a:pPr>
            <a:r>
              <a:rPr kumimoji="1" lang="zh-CN" altLang="en-US" sz="2000">
                <a:solidFill>
                  <a:srgbClr val="990000"/>
                </a:solidFill>
                <a:latin typeface="微软雅黑" panose="020B0503020204020204" pitchFamily="34" charset="-122"/>
                <a:ea typeface="微软雅黑" panose="020B0503020204020204" pitchFamily="34" charset="-122"/>
              </a:rPr>
              <a:t>采用企业服务总线为公共服务提供统一的访问地址和服务安全验证，屏蔽后台业务系统，每个系统提供的服务可以在不同应用中授权使用，或者再次组合成新的服务</a:t>
            </a:r>
          </a:p>
        </p:txBody>
      </p:sp>
      <p:grpSp>
        <p:nvGrpSpPr>
          <p:cNvPr id="29" name="组合 1"/>
          <p:cNvGrpSpPr>
            <a:grpSpLocks/>
          </p:cNvGrpSpPr>
          <p:nvPr/>
        </p:nvGrpSpPr>
        <p:grpSpPr bwMode="auto">
          <a:xfrm>
            <a:off x="1743393" y="1482090"/>
            <a:ext cx="1268412" cy="882650"/>
            <a:chOff x="846139" y="1314450"/>
            <a:chExt cx="1268412" cy="882650"/>
          </a:xfrm>
        </p:grpSpPr>
        <p:sp>
          <p:nvSpPr>
            <p:cNvPr id="30" name="图文框 29"/>
            <p:cNvSpPr/>
            <p:nvPr/>
          </p:nvSpPr>
          <p:spPr bwMode="auto">
            <a:xfrm>
              <a:off x="846139" y="1314450"/>
              <a:ext cx="1268412" cy="882650"/>
            </a:xfrm>
            <a:prstGeom prst="frame">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w="9525" cap="flat" cmpd="sng" algn="ctr">
              <a:noFill/>
              <a:prstDash val="solid"/>
              <a:round/>
              <a:headEnd type="none" w="med" len="med"/>
              <a:tailEnd type="none" w="med" len="med"/>
            </a:ln>
            <a:effectLst/>
          </p:spPr>
          <p:txBody>
            <a:bodyPr lIns="79200" tIns="39600" rIns="79200" bIns="39600">
              <a:spAutoFit/>
            </a:bodyPr>
            <a:lstStyle/>
            <a:p>
              <a:pPr defTabSz="801688" eaLnBrk="1" hangingPunct="1">
                <a:buSzPct val="100000"/>
                <a:defRPr/>
              </a:pPr>
              <a:endParaRPr lang="zh-CN" altLang="en-US" sz="1400">
                <a:solidFill>
                  <a:schemeClr val="bg1"/>
                </a:solidFill>
                <a:latin typeface="FrutigerNext LT Regular" pitchFamily="34" charset="0"/>
                <a:ea typeface="ＭＳ Ｐゴシック" pitchFamily="34" charset="-128"/>
              </a:endParaRPr>
            </a:p>
          </p:txBody>
        </p:sp>
        <p:sp>
          <p:nvSpPr>
            <p:cNvPr id="31" name="矩形 34"/>
            <p:cNvSpPr>
              <a:spLocks noChangeArrowheads="1"/>
            </p:cNvSpPr>
            <p:nvPr/>
          </p:nvSpPr>
          <p:spPr bwMode="auto">
            <a:xfrm>
              <a:off x="971551" y="1557338"/>
              <a:ext cx="1011238" cy="573087"/>
            </a:xfrm>
            <a:prstGeom prst="rect">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a:noFill/>
            </a:ln>
          </p:spPr>
          <p:txBody>
            <a:bodyPr lIns="79200" tIns="39600" rIns="79200" bIns="39600">
              <a:spAutoFit/>
            </a:bodyPr>
            <a:lstStyle/>
            <a:p>
              <a:pPr algn="ctr" defTabSz="801688" eaLnBrk="1" hangingPunct="1">
                <a:buSzPct val="100000"/>
                <a:defRPr/>
              </a:pPr>
              <a:r>
                <a:rPr lang="zh-CN" altLang="en-US" sz="1600" dirty="0">
                  <a:solidFill>
                    <a:schemeClr val="bg1"/>
                  </a:solidFill>
                  <a:latin typeface="+mn-ea"/>
                  <a:ea typeface="+mn-ea"/>
                </a:rPr>
                <a:t>自助终端</a:t>
              </a:r>
              <a:endParaRPr lang="en-US" altLang="zh-CN" sz="1600" dirty="0">
                <a:solidFill>
                  <a:schemeClr val="bg1"/>
                </a:solidFill>
                <a:latin typeface="+mn-ea"/>
                <a:ea typeface="+mn-ea"/>
              </a:endParaRPr>
            </a:p>
            <a:p>
              <a:pPr algn="ctr" defTabSz="801688" eaLnBrk="1" hangingPunct="1">
                <a:buSzPct val="100000"/>
                <a:defRPr/>
              </a:pPr>
              <a:r>
                <a:rPr lang="zh-CN" altLang="en-US" sz="1600" dirty="0">
                  <a:solidFill>
                    <a:schemeClr val="bg1"/>
                  </a:solidFill>
                  <a:latin typeface="+mn-ea"/>
                  <a:ea typeface="+mn-ea"/>
                </a:rPr>
                <a:t>缴费</a:t>
              </a:r>
            </a:p>
          </p:txBody>
        </p:sp>
      </p:grpSp>
      <p:sp>
        <p:nvSpPr>
          <p:cNvPr id="32" name="下箭头 55"/>
          <p:cNvSpPr>
            <a:spLocks noChangeArrowheads="1"/>
          </p:cNvSpPr>
          <p:nvPr/>
        </p:nvSpPr>
        <p:spPr bwMode="auto">
          <a:xfrm rot="10800000">
            <a:off x="2145030" y="2374265"/>
            <a:ext cx="6697663" cy="1008063"/>
          </a:xfrm>
          <a:prstGeom prst="downArrow">
            <a:avLst>
              <a:gd name="adj1" fmla="val 50000"/>
              <a:gd name="adj2" fmla="val 49981"/>
            </a:avLst>
          </a:prstGeom>
          <a:pattFill prst="nar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lIns="79200" tIns="39600" rIns="79200" bIns="39600">
            <a:spAutoFit/>
          </a:bodyPr>
          <a:lstStyle>
            <a:lvl1pPr defTabSz="801688"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defTabSz="801688"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defTabSz="801688"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defTabSz="801688"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defTabSz="801688"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1400">
              <a:solidFill>
                <a:schemeClr val="bg1"/>
              </a:solidFill>
              <a:ea typeface="MS PGothic" panose="020B0600070205080204" pitchFamily="34" charset="-128"/>
            </a:endParaRPr>
          </a:p>
        </p:txBody>
      </p:sp>
      <p:sp>
        <p:nvSpPr>
          <p:cNvPr id="33" name="下箭头 26"/>
          <p:cNvSpPr>
            <a:spLocks noChangeArrowheads="1"/>
          </p:cNvSpPr>
          <p:nvPr/>
        </p:nvSpPr>
        <p:spPr bwMode="auto">
          <a:xfrm rot="10800000">
            <a:off x="4816793" y="3910965"/>
            <a:ext cx="812800" cy="828675"/>
          </a:xfrm>
          <a:prstGeom prst="downArrow">
            <a:avLst>
              <a:gd name="adj1" fmla="val 50000"/>
              <a:gd name="adj2" fmla="val 50122"/>
            </a:avLst>
          </a:prstGeom>
          <a:pattFill prst="dkVert">
            <a:fgClr>
              <a:srgbClr val="FFFF0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lIns="79200" tIns="39600" rIns="79200" bIns="39600">
            <a:spAutoFit/>
          </a:bodyPr>
          <a:lstStyle>
            <a:lvl1pPr defTabSz="801688"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defTabSz="801688"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defTabSz="801688"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defTabSz="801688"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defTabSz="801688"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1400">
              <a:solidFill>
                <a:schemeClr val="bg1"/>
              </a:solidFill>
              <a:ea typeface="MS PGothic" panose="020B0600070205080204" pitchFamily="34" charset="-128"/>
            </a:endParaRPr>
          </a:p>
        </p:txBody>
      </p:sp>
      <p:sp>
        <p:nvSpPr>
          <p:cNvPr id="34" name="下箭头 26"/>
          <p:cNvSpPr>
            <a:spLocks noChangeArrowheads="1"/>
          </p:cNvSpPr>
          <p:nvPr/>
        </p:nvSpPr>
        <p:spPr bwMode="auto">
          <a:xfrm rot="10800000">
            <a:off x="7472680" y="3910965"/>
            <a:ext cx="812800" cy="828675"/>
          </a:xfrm>
          <a:prstGeom prst="downArrow">
            <a:avLst>
              <a:gd name="adj1" fmla="val 50000"/>
              <a:gd name="adj2" fmla="val 50122"/>
            </a:avLst>
          </a:prstGeom>
          <a:pattFill prst="dkVert">
            <a:fgClr>
              <a:srgbClr val="FFFF0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lIns="79200" tIns="39600" rIns="79200" bIns="39600">
            <a:spAutoFit/>
          </a:bodyPr>
          <a:lstStyle>
            <a:lvl1pPr defTabSz="801688"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defTabSz="801688"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defTabSz="801688"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defTabSz="801688"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defTabSz="801688"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801688"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1400">
              <a:solidFill>
                <a:schemeClr val="bg1"/>
              </a:solidFill>
              <a:ea typeface="MS PGothic" panose="020B0600070205080204" pitchFamily="34" charset="-128"/>
            </a:endParaRPr>
          </a:p>
        </p:txBody>
      </p:sp>
      <p:sp>
        <p:nvSpPr>
          <p:cNvPr id="35" name="圆角矩形 34"/>
          <p:cNvSpPr>
            <a:spLocks noChangeArrowheads="1"/>
          </p:cNvSpPr>
          <p:nvPr/>
        </p:nvSpPr>
        <p:spPr bwMode="auto">
          <a:xfrm>
            <a:off x="4013096" y="2879090"/>
            <a:ext cx="2984500" cy="461963"/>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a:t>统一的银劳互联服务</a:t>
            </a:r>
          </a:p>
        </p:txBody>
      </p:sp>
      <p:grpSp>
        <p:nvGrpSpPr>
          <p:cNvPr id="36" name="组合 35"/>
          <p:cNvGrpSpPr>
            <a:grpSpLocks/>
          </p:cNvGrpSpPr>
          <p:nvPr/>
        </p:nvGrpSpPr>
        <p:grpSpPr bwMode="auto">
          <a:xfrm>
            <a:off x="7065770" y="1453510"/>
            <a:ext cx="1356236" cy="906464"/>
            <a:chOff x="5968154" y="1556792"/>
            <a:chExt cx="1413858" cy="1032746"/>
          </a:xfr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grpSpPr>
        <p:sp>
          <p:nvSpPr>
            <p:cNvPr id="37" name="图文框 36"/>
            <p:cNvSpPr/>
            <p:nvPr/>
          </p:nvSpPr>
          <p:spPr bwMode="auto">
            <a:xfrm>
              <a:off x="5968154" y="1556792"/>
              <a:ext cx="1413858" cy="1032746"/>
            </a:xfrm>
            <a:prstGeom prst="frame">
              <a:avLst/>
            </a:prstGeom>
            <a:grpFill/>
            <a:ln w="9525" cap="flat" cmpd="sng" algn="ctr">
              <a:noFill/>
              <a:prstDash val="solid"/>
              <a:round/>
              <a:headEnd type="none" w="med" len="med"/>
              <a:tailEnd type="none" w="med" len="med"/>
            </a:ln>
            <a:effectLst/>
          </p:spPr>
          <p:txBody>
            <a:bodyPr lIns="79200" tIns="39600" rIns="79200" bIns="39600">
              <a:spAutoFit/>
            </a:bodyPr>
            <a:lstStyle/>
            <a:p>
              <a:pPr defTabSz="801688" eaLnBrk="1" hangingPunct="1">
                <a:buSzPct val="100000"/>
                <a:defRPr/>
              </a:pPr>
              <a:endParaRPr lang="zh-CN" altLang="en-US" sz="1400">
                <a:solidFill>
                  <a:schemeClr val="bg1"/>
                </a:solidFill>
                <a:latin typeface="FrutigerNext LT Regular" pitchFamily="34" charset="0"/>
                <a:ea typeface="ＭＳ Ｐゴシック" pitchFamily="34" charset="-128"/>
              </a:endParaRPr>
            </a:p>
          </p:txBody>
        </p:sp>
        <p:sp>
          <p:nvSpPr>
            <p:cNvPr id="38" name="矩形 10"/>
            <p:cNvSpPr>
              <a:spLocks noChangeArrowheads="1"/>
            </p:cNvSpPr>
            <p:nvPr/>
          </p:nvSpPr>
          <p:spPr bwMode="auto">
            <a:xfrm>
              <a:off x="6147177" y="1859632"/>
              <a:ext cx="1087544" cy="3716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79200" tIns="39600" rIns="79200" bIns="39600">
              <a:spAutoFit/>
            </a:bodyPr>
            <a:lstStyle/>
            <a:p>
              <a:pPr defTabSz="801688" eaLnBrk="1" hangingPunct="1">
                <a:buSzPct val="100000"/>
                <a:defRPr/>
              </a:pPr>
              <a:r>
                <a:rPr lang="zh-CN" altLang="en-US" sz="1600" dirty="0">
                  <a:solidFill>
                    <a:schemeClr val="bg1"/>
                  </a:solidFill>
                  <a:latin typeface="+mn-ea"/>
                  <a:ea typeface="+mn-ea"/>
                </a:rPr>
                <a:t>代扣代缴</a:t>
              </a:r>
            </a:p>
          </p:txBody>
        </p:sp>
      </p:grpSp>
      <p:grpSp>
        <p:nvGrpSpPr>
          <p:cNvPr id="39" name="组合 38"/>
          <p:cNvGrpSpPr>
            <a:grpSpLocks/>
          </p:cNvGrpSpPr>
          <p:nvPr/>
        </p:nvGrpSpPr>
        <p:grpSpPr bwMode="auto">
          <a:xfrm>
            <a:off x="8433118" y="1453510"/>
            <a:ext cx="1356236" cy="906464"/>
            <a:chOff x="5968154" y="1556792"/>
            <a:chExt cx="1413858" cy="1032746"/>
          </a:xfr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grpSpPr>
        <p:sp>
          <p:nvSpPr>
            <p:cNvPr id="40" name="图文框 39"/>
            <p:cNvSpPr/>
            <p:nvPr/>
          </p:nvSpPr>
          <p:spPr bwMode="auto">
            <a:xfrm>
              <a:off x="5968154" y="1556792"/>
              <a:ext cx="1413858" cy="1032746"/>
            </a:xfrm>
            <a:prstGeom prst="frame">
              <a:avLst/>
            </a:prstGeom>
            <a:grpFill/>
            <a:ln w="9525" cap="flat" cmpd="sng" algn="ctr">
              <a:noFill/>
              <a:prstDash val="solid"/>
              <a:round/>
              <a:headEnd type="none" w="med" len="med"/>
              <a:tailEnd type="none" w="med" len="med"/>
            </a:ln>
            <a:effectLst/>
          </p:spPr>
          <p:txBody>
            <a:bodyPr lIns="79200" tIns="39600" rIns="79200" bIns="39600">
              <a:spAutoFit/>
            </a:bodyPr>
            <a:lstStyle/>
            <a:p>
              <a:pPr defTabSz="801688" eaLnBrk="1" hangingPunct="1">
                <a:buSzPct val="100000"/>
                <a:defRPr/>
              </a:pPr>
              <a:endParaRPr lang="zh-CN" altLang="en-US" sz="1400">
                <a:solidFill>
                  <a:schemeClr val="bg1"/>
                </a:solidFill>
                <a:latin typeface="FrutigerNext LT Regular" pitchFamily="34" charset="0"/>
                <a:ea typeface="ＭＳ Ｐゴシック" pitchFamily="34" charset="-128"/>
              </a:endParaRPr>
            </a:p>
          </p:txBody>
        </p:sp>
        <p:sp>
          <p:nvSpPr>
            <p:cNvPr id="41" name="矩形 10"/>
            <p:cNvSpPr>
              <a:spLocks noChangeArrowheads="1"/>
            </p:cNvSpPr>
            <p:nvPr/>
          </p:nvSpPr>
          <p:spPr bwMode="auto">
            <a:xfrm>
              <a:off x="6147177" y="1859632"/>
              <a:ext cx="1087544" cy="3716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79200" tIns="39600" rIns="79200" bIns="39600">
              <a:spAutoFit/>
            </a:bodyPr>
            <a:lstStyle/>
            <a:p>
              <a:pPr defTabSz="801688" eaLnBrk="1" hangingPunct="1">
                <a:buSzPct val="100000"/>
                <a:defRPr/>
              </a:pPr>
              <a:r>
                <a:rPr lang="zh-CN" altLang="en-US" sz="1600" dirty="0">
                  <a:solidFill>
                    <a:schemeClr val="bg1"/>
                  </a:solidFill>
                  <a:latin typeface="+mn-ea"/>
                  <a:ea typeface="+mn-ea"/>
                </a:rPr>
                <a:t>支付转账</a:t>
              </a:r>
            </a:p>
          </p:txBody>
        </p:sp>
      </p:grpSp>
    </p:spTree>
    <p:extLst>
      <p:ext uri="{BB962C8B-B14F-4D97-AF65-F5344CB8AC3E}">
        <p14:creationId xmlns:p14="http://schemas.microsoft.com/office/powerpoint/2010/main" val="4613503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33" grpId="0" animBg="1"/>
      <p:bldP spid="34" grpId="0" animBg="1"/>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59080" y="990600"/>
            <a:ext cx="11612880" cy="5608320"/>
          </a:xfrm>
          <a:prstGeom prst="rect">
            <a:avLst/>
          </a:prstGeom>
        </p:spPr>
      </p:pic>
      <p:sp>
        <p:nvSpPr>
          <p:cNvPr id="5" name="标题 2"/>
          <p:cNvSpPr txBox="1">
            <a:spLocks/>
          </p:cNvSpPr>
          <p:nvPr/>
        </p:nvSpPr>
        <p:spPr bwMode="auto">
          <a:xfrm>
            <a:off x="609283" y="274638"/>
            <a:ext cx="10973435" cy="57018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公共服务一体化系统架构图</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267645304"/>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05981" y="931913"/>
            <a:ext cx="7891459" cy="5565706"/>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188"/>
          <p:cNvGrpSpPr>
            <a:grpSpLocks noChangeAspect="1"/>
          </p:cNvGrpSpPr>
          <p:nvPr/>
        </p:nvGrpSpPr>
        <p:grpSpPr bwMode="auto">
          <a:xfrm>
            <a:off x="1004713" y="3145057"/>
            <a:ext cx="333444" cy="679451"/>
            <a:chOff x="3979" y="1810"/>
            <a:chExt cx="407" cy="622"/>
          </a:xfrm>
        </p:grpSpPr>
        <p:sp>
          <p:nvSpPr>
            <p:cNvPr id="4" name="AutoShape 189"/>
            <p:cNvSpPr>
              <a:spLocks noChangeAspect="1" noChangeArrowheads="1" noTextEdit="1"/>
            </p:cNvSpPr>
            <p:nvPr/>
          </p:nvSpPr>
          <p:spPr bwMode="auto">
            <a:xfrm>
              <a:off x="3979" y="1810"/>
              <a:ext cx="407"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 name="Freeform 190"/>
            <p:cNvSpPr>
              <a:spLocks/>
            </p:cNvSpPr>
            <p:nvPr/>
          </p:nvSpPr>
          <p:spPr bwMode="auto">
            <a:xfrm>
              <a:off x="3979" y="1810"/>
              <a:ext cx="407" cy="622"/>
            </a:xfrm>
            <a:custGeom>
              <a:avLst/>
              <a:gdLst>
                <a:gd name="T0" fmla="*/ 1 w 10581"/>
                <a:gd name="T1" fmla="*/ 0 h 16172"/>
                <a:gd name="T2" fmla="*/ 1 w 10581"/>
                <a:gd name="T3" fmla="*/ 1 h 16172"/>
                <a:gd name="T4" fmla="*/ 1 w 10581"/>
                <a:gd name="T5" fmla="*/ 1 h 16172"/>
                <a:gd name="T6" fmla="*/ 0 w 10581"/>
                <a:gd name="T7" fmla="*/ 1 h 16172"/>
                <a:gd name="T8" fmla="*/ 0 w 10581"/>
                <a:gd name="T9" fmla="*/ 0 h 16172"/>
                <a:gd name="T10" fmla="*/ 0 w 10581"/>
                <a:gd name="T11" fmla="*/ 0 h 16172"/>
                <a:gd name="T12" fmla="*/ 1 w 10581"/>
                <a:gd name="T13" fmla="*/ 0 h 16172"/>
                <a:gd name="T14" fmla="*/ 1 w 10581"/>
                <a:gd name="T15" fmla="*/ 0 h 16172"/>
                <a:gd name="T16" fmla="*/ 1 w 10581"/>
                <a:gd name="T17" fmla="*/ 0 h 16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81" h="16172">
                  <a:moveTo>
                    <a:pt x="10581" y="0"/>
                  </a:moveTo>
                  <a:lnTo>
                    <a:pt x="10581" y="15019"/>
                  </a:lnTo>
                  <a:lnTo>
                    <a:pt x="8762" y="16172"/>
                  </a:lnTo>
                  <a:lnTo>
                    <a:pt x="0" y="16172"/>
                  </a:lnTo>
                  <a:lnTo>
                    <a:pt x="0" y="1155"/>
                  </a:lnTo>
                  <a:lnTo>
                    <a:pt x="1817" y="0"/>
                  </a:lnTo>
                  <a:lnTo>
                    <a:pt x="10581"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Rectangle 191"/>
            <p:cNvSpPr>
              <a:spLocks noChangeArrowheads="1"/>
            </p:cNvSpPr>
            <p:nvPr/>
          </p:nvSpPr>
          <p:spPr bwMode="auto">
            <a:xfrm>
              <a:off x="3979" y="1854"/>
              <a:ext cx="337" cy="578"/>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 name="Freeform 192"/>
            <p:cNvSpPr>
              <a:spLocks/>
            </p:cNvSpPr>
            <p:nvPr/>
          </p:nvSpPr>
          <p:spPr bwMode="auto">
            <a:xfrm>
              <a:off x="4316" y="1810"/>
              <a:ext cx="70" cy="622"/>
            </a:xfrm>
            <a:custGeom>
              <a:avLst/>
              <a:gdLst>
                <a:gd name="T0" fmla="*/ 0 w 1819"/>
                <a:gd name="T1" fmla="*/ 0 h 16172"/>
                <a:gd name="T2" fmla="*/ 0 w 1819"/>
                <a:gd name="T3" fmla="*/ 0 h 16172"/>
                <a:gd name="T4" fmla="*/ 0 w 1819"/>
                <a:gd name="T5" fmla="*/ 1 h 16172"/>
                <a:gd name="T6" fmla="*/ 0 w 1819"/>
                <a:gd name="T7" fmla="*/ 1 h 16172"/>
                <a:gd name="T8" fmla="*/ 0 w 1819"/>
                <a:gd name="T9" fmla="*/ 0 h 161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9" h="16172">
                  <a:moveTo>
                    <a:pt x="1819" y="0"/>
                  </a:moveTo>
                  <a:lnTo>
                    <a:pt x="0" y="1155"/>
                  </a:lnTo>
                  <a:lnTo>
                    <a:pt x="0" y="16172"/>
                  </a:lnTo>
                  <a:lnTo>
                    <a:pt x="1819" y="15019"/>
                  </a:lnTo>
                  <a:lnTo>
                    <a:pt x="1819"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93"/>
            <p:cNvSpPr>
              <a:spLocks/>
            </p:cNvSpPr>
            <p:nvPr/>
          </p:nvSpPr>
          <p:spPr bwMode="auto">
            <a:xfrm>
              <a:off x="3979" y="1810"/>
              <a:ext cx="407" cy="44"/>
            </a:xfrm>
            <a:custGeom>
              <a:avLst/>
              <a:gdLst>
                <a:gd name="T0" fmla="*/ 0 w 10581"/>
                <a:gd name="T1" fmla="*/ 0 h 1155"/>
                <a:gd name="T2" fmla="*/ 1 w 10581"/>
                <a:gd name="T3" fmla="*/ 0 h 1155"/>
                <a:gd name="T4" fmla="*/ 1 w 10581"/>
                <a:gd name="T5" fmla="*/ 0 h 1155"/>
                <a:gd name="T6" fmla="*/ 0 w 10581"/>
                <a:gd name="T7" fmla="*/ 0 h 1155"/>
                <a:gd name="T8" fmla="*/ 0 w 10581"/>
                <a:gd name="T9" fmla="*/ 0 h 1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81" h="1155">
                  <a:moveTo>
                    <a:pt x="0" y="1155"/>
                  </a:moveTo>
                  <a:lnTo>
                    <a:pt x="8762" y="1155"/>
                  </a:lnTo>
                  <a:lnTo>
                    <a:pt x="10581" y="0"/>
                  </a:lnTo>
                  <a:lnTo>
                    <a:pt x="1817" y="0"/>
                  </a:lnTo>
                  <a:lnTo>
                    <a:pt x="0" y="1155"/>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Rectangle 194"/>
            <p:cNvSpPr>
              <a:spLocks noChangeArrowheads="1"/>
            </p:cNvSpPr>
            <p:nvPr/>
          </p:nvSpPr>
          <p:spPr bwMode="auto">
            <a:xfrm>
              <a:off x="3979" y="2050"/>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Rectangle 195"/>
            <p:cNvSpPr>
              <a:spLocks noChangeArrowheads="1"/>
            </p:cNvSpPr>
            <p:nvPr/>
          </p:nvSpPr>
          <p:spPr bwMode="auto">
            <a:xfrm>
              <a:off x="3979" y="2075"/>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Rectangle 196"/>
            <p:cNvSpPr>
              <a:spLocks noChangeArrowheads="1"/>
            </p:cNvSpPr>
            <p:nvPr/>
          </p:nvSpPr>
          <p:spPr bwMode="auto">
            <a:xfrm>
              <a:off x="3979" y="1931"/>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Rectangle 197"/>
            <p:cNvSpPr>
              <a:spLocks noChangeArrowheads="1"/>
            </p:cNvSpPr>
            <p:nvPr/>
          </p:nvSpPr>
          <p:spPr bwMode="auto">
            <a:xfrm>
              <a:off x="3979" y="1957"/>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 name="Freeform 198"/>
            <p:cNvSpPr>
              <a:spLocks/>
            </p:cNvSpPr>
            <p:nvPr/>
          </p:nvSpPr>
          <p:spPr bwMode="auto">
            <a:xfrm>
              <a:off x="4115" y="2206"/>
              <a:ext cx="170" cy="90"/>
            </a:xfrm>
            <a:custGeom>
              <a:avLst/>
              <a:gdLst>
                <a:gd name="T0" fmla="*/ 0 w 4421"/>
                <a:gd name="T1" fmla="*/ 0 h 2342"/>
                <a:gd name="T2" fmla="*/ 0 w 4421"/>
                <a:gd name="T3" fmla="*/ 0 h 2342"/>
                <a:gd name="T4" fmla="*/ 0 w 4421"/>
                <a:gd name="T5" fmla="*/ 0 h 2342"/>
                <a:gd name="T6" fmla="*/ 0 w 4421"/>
                <a:gd name="T7" fmla="*/ 0 h 2342"/>
                <a:gd name="T8" fmla="*/ 0 w 4421"/>
                <a:gd name="T9" fmla="*/ 0 h 2342"/>
                <a:gd name="T10" fmla="*/ 0 w 4421"/>
                <a:gd name="T11" fmla="*/ 0 h 2342"/>
                <a:gd name="T12" fmla="*/ 0 w 4421"/>
                <a:gd name="T13" fmla="*/ 0 h 2342"/>
                <a:gd name="T14" fmla="*/ 0 w 4421"/>
                <a:gd name="T15" fmla="*/ 0 h 2342"/>
                <a:gd name="T16" fmla="*/ 0 w 4421"/>
                <a:gd name="T17" fmla="*/ 0 h 2342"/>
                <a:gd name="T18" fmla="*/ 0 w 4421"/>
                <a:gd name="T19" fmla="*/ 0 h 2342"/>
                <a:gd name="T20" fmla="*/ 0 w 4421"/>
                <a:gd name="T21" fmla="*/ 0 h 2342"/>
                <a:gd name="T22" fmla="*/ 0 w 4421"/>
                <a:gd name="T23" fmla="*/ 0 h 2342"/>
                <a:gd name="T24" fmla="*/ 0 w 4421"/>
                <a:gd name="T25" fmla="*/ 0 h 2342"/>
                <a:gd name="T26" fmla="*/ 0 w 4421"/>
                <a:gd name="T27" fmla="*/ 0 h 2342"/>
                <a:gd name="T28" fmla="*/ 0 w 4421"/>
                <a:gd name="T29" fmla="*/ 0 h 2342"/>
                <a:gd name="T30" fmla="*/ 0 w 4421"/>
                <a:gd name="T31" fmla="*/ 0 h 2342"/>
                <a:gd name="T32" fmla="*/ 0 w 4421"/>
                <a:gd name="T33" fmla="*/ 0 h 2342"/>
                <a:gd name="T34" fmla="*/ 0 w 4421"/>
                <a:gd name="T35" fmla="*/ 0 h 2342"/>
                <a:gd name="T36" fmla="*/ 0 w 4421"/>
                <a:gd name="T37" fmla="*/ 0 h 2342"/>
                <a:gd name="T38" fmla="*/ 0 w 4421"/>
                <a:gd name="T39" fmla="*/ 0 h 2342"/>
                <a:gd name="T40" fmla="*/ 0 w 4421"/>
                <a:gd name="T41" fmla="*/ 0 h 2342"/>
                <a:gd name="T42" fmla="*/ 0 w 4421"/>
                <a:gd name="T43" fmla="*/ 0 h 2342"/>
                <a:gd name="T44" fmla="*/ 0 w 4421"/>
                <a:gd name="T45" fmla="*/ 0 h 2342"/>
                <a:gd name="T46" fmla="*/ 0 w 4421"/>
                <a:gd name="T47" fmla="*/ 0 h 2342"/>
                <a:gd name="T48" fmla="*/ 0 w 4421"/>
                <a:gd name="T49" fmla="*/ 0 h 2342"/>
                <a:gd name="T50" fmla="*/ 0 w 4421"/>
                <a:gd name="T51" fmla="*/ 0 h 2342"/>
                <a:gd name="T52" fmla="*/ 0 w 4421"/>
                <a:gd name="T53" fmla="*/ 0 h 2342"/>
                <a:gd name="T54" fmla="*/ 0 w 4421"/>
                <a:gd name="T55" fmla="*/ 0 h 2342"/>
                <a:gd name="T56" fmla="*/ 0 w 4421"/>
                <a:gd name="T57" fmla="*/ 0 h 2342"/>
                <a:gd name="T58" fmla="*/ 0 w 4421"/>
                <a:gd name="T59" fmla="*/ 0 h 2342"/>
                <a:gd name="T60" fmla="*/ 0 w 4421"/>
                <a:gd name="T61" fmla="*/ 0 h 2342"/>
                <a:gd name="T62" fmla="*/ 0 w 4421"/>
                <a:gd name="T63" fmla="*/ 0 h 2342"/>
                <a:gd name="T64" fmla="*/ 0 w 4421"/>
                <a:gd name="T65" fmla="*/ 0 h 2342"/>
                <a:gd name="T66" fmla="*/ 0 w 4421"/>
                <a:gd name="T67" fmla="*/ 0 h 2342"/>
                <a:gd name="T68" fmla="*/ 0 w 4421"/>
                <a:gd name="T69" fmla="*/ 0 h 2342"/>
                <a:gd name="T70" fmla="*/ 0 w 4421"/>
                <a:gd name="T71" fmla="*/ 0 h 2342"/>
                <a:gd name="T72" fmla="*/ 0 w 4421"/>
                <a:gd name="T73" fmla="*/ 0 h 2342"/>
                <a:gd name="T74" fmla="*/ 0 w 4421"/>
                <a:gd name="T75" fmla="*/ 0 h 2342"/>
                <a:gd name="T76" fmla="*/ 0 w 4421"/>
                <a:gd name="T77" fmla="*/ 0 h 2342"/>
                <a:gd name="T78" fmla="*/ 0 w 4421"/>
                <a:gd name="T79" fmla="*/ 0 h 2342"/>
                <a:gd name="T80" fmla="*/ 0 w 4421"/>
                <a:gd name="T81" fmla="*/ 0 h 2342"/>
                <a:gd name="T82" fmla="*/ 0 w 4421"/>
                <a:gd name="T83" fmla="*/ 0 h 2342"/>
                <a:gd name="T84" fmla="*/ 0 w 4421"/>
                <a:gd name="T85" fmla="*/ 0 h 234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421" h="2342">
                  <a:moveTo>
                    <a:pt x="2211" y="2342"/>
                  </a:moveTo>
                  <a:lnTo>
                    <a:pt x="2324" y="2341"/>
                  </a:lnTo>
                  <a:lnTo>
                    <a:pt x="2436" y="2336"/>
                  </a:lnTo>
                  <a:lnTo>
                    <a:pt x="2546" y="2329"/>
                  </a:lnTo>
                  <a:lnTo>
                    <a:pt x="2655" y="2319"/>
                  </a:lnTo>
                  <a:lnTo>
                    <a:pt x="2762" y="2306"/>
                  </a:lnTo>
                  <a:lnTo>
                    <a:pt x="2867" y="2290"/>
                  </a:lnTo>
                  <a:lnTo>
                    <a:pt x="2969" y="2272"/>
                  </a:lnTo>
                  <a:lnTo>
                    <a:pt x="3069" y="2250"/>
                  </a:lnTo>
                  <a:lnTo>
                    <a:pt x="3168" y="2227"/>
                  </a:lnTo>
                  <a:lnTo>
                    <a:pt x="3263" y="2201"/>
                  </a:lnTo>
                  <a:lnTo>
                    <a:pt x="3355" y="2173"/>
                  </a:lnTo>
                  <a:lnTo>
                    <a:pt x="3445" y="2142"/>
                  </a:lnTo>
                  <a:lnTo>
                    <a:pt x="3532" y="2109"/>
                  </a:lnTo>
                  <a:lnTo>
                    <a:pt x="3615" y="2075"/>
                  </a:lnTo>
                  <a:lnTo>
                    <a:pt x="3695" y="2038"/>
                  </a:lnTo>
                  <a:lnTo>
                    <a:pt x="3772" y="1999"/>
                  </a:lnTo>
                  <a:lnTo>
                    <a:pt x="3846" y="1958"/>
                  </a:lnTo>
                  <a:lnTo>
                    <a:pt x="3915" y="1916"/>
                  </a:lnTo>
                  <a:lnTo>
                    <a:pt x="3981" y="1871"/>
                  </a:lnTo>
                  <a:lnTo>
                    <a:pt x="4043" y="1825"/>
                  </a:lnTo>
                  <a:lnTo>
                    <a:pt x="4100" y="1777"/>
                  </a:lnTo>
                  <a:lnTo>
                    <a:pt x="4154" y="1729"/>
                  </a:lnTo>
                  <a:lnTo>
                    <a:pt x="4203" y="1678"/>
                  </a:lnTo>
                  <a:lnTo>
                    <a:pt x="4247" y="1627"/>
                  </a:lnTo>
                  <a:lnTo>
                    <a:pt x="4287" y="1573"/>
                  </a:lnTo>
                  <a:lnTo>
                    <a:pt x="4322" y="1519"/>
                  </a:lnTo>
                  <a:lnTo>
                    <a:pt x="4351" y="1463"/>
                  </a:lnTo>
                  <a:lnTo>
                    <a:pt x="4377" y="1406"/>
                  </a:lnTo>
                  <a:lnTo>
                    <a:pt x="4396" y="1349"/>
                  </a:lnTo>
                  <a:lnTo>
                    <a:pt x="4410" y="1290"/>
                  </a:lnTo>
                  <a:lnTo>
                    <a:pt x="4418" y="1232"/>
                  </a:lnTo>
                  <a:lnTo>
                    <a:pt x="4421" y="1171"/>
                  </a:lnTo>
                  <a:lnTo>
                    <a:pt x="4418" y="1111"/>
                  </a:lnTo>
                  <a:lnTo>
                    <a:pt x="4410" y="1052"/>
                  </a:lnTo>
                  <a:lnTo>
                    <a:pt x="4396" y="993"/>
                  </a:lnTo>
                  <a:lnTo>
                    <a:pt x="4377" y="935"/>
                  </a:lnTo>
                  <a:lnTo>
                    <a:pt x="4351" y="879"/>
                  </a:lnTo>
                  <a:lnTo>
                    <a:pt x="4322" y="823"/>
                  </a:lnTo>
                  <a:lnTo>
                    <a:pt x="4287" y="769"/>
                  </a:lnTo>
                  <a:lnTo>
                    <a:pt x="4247" y="716"/>
                  </a:lnTo>
                  <a:lnTo>
                    <a:pt x="4203" y="664"/>
                  </a:lnTo>
                  <a:lnTo>
                    <a:pt x="4154" y="613"/>
                  </a:lnTo>
                  <a:lnTo>
                    <a:pt x="4100" y="565"/>
                  </a:lnTo>
                  <a:lnTo>
                    <a:pt x="4043" y="517"/>
                  </a:lnTo>
                  <a:lnTo>
                    <a:pt x="3981" y="471"/>
                  </a:lnTo>
                  <a:lnTo>
                    <a:pt x="3915" y="427"/>
                  </a:lnTo>
                  <a:lnTo>
                    <a:pt x="3846" y="384"/>
                  </a:lnTo>
                  <a:lnTo>
                    <a:pt x="3772" y="343"/>
                  </a:lnTo>
                  <a:lnTo>
                    <a:pt x="3695" y="305"/>
                  </a:lnTo>
                  <a:lnTo>
                    <a:pt x="3615" y="267"/>
                  </a:lnTo>
                  <a:lnTo>
                    <a:pt x="3532" y="233"/>
                  </a:lnTo>
                  <a:lnTo>
                    <a:pt x="3445" y="200"/>
                  </a:lnTo>
                  <a:lnTo>
                    <a:pt x="3355" y="169"/>
                  </a:lnTo>
                  <a:lnTo>
                    <a:pt x="3263" y="141"/>
                  </a:lnTo>
                  <a:lnTo>
                    <a:pt x="3168" y="116"/>
                  </a:lnTo>
                  <a:lnTo>
                    <a:pt x="3069" y="91"/>
                  </a:lnTo>
                  <a:lnTo>
                    <a:pt x="2969" y="71"/>
                  </a:lnTo>
                  <a:lnTo>
                    <a:pt x="2867" y="52"/>
                  </a:lnTo>
                  <a:lnTo>
                    <a:pt x="2762" y="37"/>
                  </a:lnTo>
                  <a:lnTo>
                    <a:pt x="2655" y="24"/>
                  </a:lnTo>
                  <a:lnTo>
                    <a:pt x="2546" y="13"/>
                  </a:lnTo>
                  <a:lnTo>
                    <a:pt x="2436" y="6"/>
                  </a:lnTo>
                  <a:lnTo>
                    <a:pt x="2324" y="1"/>
                  </a:lnTo>
                  <a:lnTo>
                    <a:pt x="2211" y="0"/>
                  </a:lnTo>
                  <a:lnTo>
                    <a:pt x="2097" y="1"/>
                  </a:lnTo>
                  <a:lnTo>
                    <a:pt x="1985" y="6"/>
                  </a:lnTo>
                  <a:lnTo>
                    <a:pt x="1875" y="13"/>
                  </a:lnTo>
                  <a:lnTo>
                    <a:pt x="1766" y="24"/>
                  </a:lnTo>
                  <a:lnTo>
                    <a:pt x="1659" y="37"/>
                  </a:lnTo>
                  <a:lnTo>
                    <a:pt x="1555" y="52"/>
                  </a:lnTo>
                  <a:lnTo>
                    <a:pt x="1451" y="71"/>
                  </a:lnTo>
                  <a:lnTo>
                    <a:pt x="1351" y="91"/>
                  </a:lnTo>
                  <a:lnTo>
                    <a:pt x="1254" y="116"/>
                  </a:lnTo>
                  <a:lnTo>
                    <a:pt x="1159" y="141"/>
                  </a:lnTo>
                  <a:lnTo>
                    <a:pt x="1065" y="169"/>
                  </a:lnTo>
                  <a:lnTo>
                    <a:pt x="976" y="200"/>
                  </a:lnTo>
                  <a:lnTo>
                    <a:pt x="889" y="233"/>
                  </a:lnTo>
                  <a:lnTo>
                    <a:pt x="805" y="267"/>
                  </a:lnTo>
                  <a:lnTo>
                    <a:pt x="725" y="305"/>
                  </a:lnTo>
                  <a:lnTo>
                    <a:pt x="648" y="343"/>
                  </a:lnTo>
                  <a:lnTo>
                    <a:pt x="575" y="384"/>
                  </a:lnTo>
                  <a:lnTo>
                    <a:pt x="506" y="427"/>
                  </a:lnTo>
                  <a:lnTo>
                    <a:pt x="440" y="471"/>
                  </a:lnTo>
                  <a:lnTo>
                    <a:pt x="378" y="517"/>
                  </a:lnTo>
                  <a:lnTo>
                    <a:pt x="320" y="565"/>
                  </a:lnTo>
                  <a:lnTo>
                    <a:pt x="268" y="613"/>
                  </a:lnTo>
                  <a:lnTo>
                    <a:pt x="218" y="664"/>
                  </a:lnTo>
                  <a:lnTo>
                    <a:pt x="174" y="716"/>
                  </a:lnTo>
                  <a:lnTo>
                    <a:pt x="134" y="769"/>
                  </a:lnTo>
                  <a:lnTo>
                    <a:pt x="99" y="823"/>
                  </a:lnTo>
                  <a:lnTo>
                    <a:pt x="69" y="879"/>
                  </a:lnTo>
                  <a:lnTo>
                    <a:pt x="45" y="935"/>
                  </a:lnTo>
                  <a:lnTo>
                    <a:pt x="26" y="993"/>
                  </a:lnTo>
                  <a:lnTo>
                    <a:pt x="11" y="1052"/>
                  </a:lnTo>
                  <a:lnTo>
                    <a:pt x="2" y="1111"/>
                  </a:lnTo>
                  <a:lnTo>
                    <a:pt x="0" y="1171"/>
                  </a:lnTo>
                  <a:lnTo>
                    <a:pt x="2" y="1232"/>
                  </a:lnTo>
                  <a:lnTo>
                    <a:pt x="11" y="1290"/>
                  </a:lnTo>
                  <a:lnTo>
                    <a:pt x="26" y="1349"/>
                  </a:lnTo>
                  <a:lnTo>
                    <a:pt x="45" y="1406"/>
                  </a:lnTo>
                  <a:lnTo>
                    <a:pt x="69" y="1463"/>
                  </a:lnTo>
                  <a:lnTo>
                    <a:pt x="99" y="1519"/>
                  </a:lnTo>
                  <a:lnTo>
                    <a:pt x="134" y="1573"/>
                  </a:lnTo>
                  <a:lnTo>
                    <a:pt x="174" y="1627"/>
                  </a:lnTo>
                  <a:lnTo>
                    <a:pt x="218" y="1678"/>
                  </a:lnTo>
                  <a:lnTo>
                    <a:pt x="268" y="1729"/>
                  </a:lnTo>
                  <a:lnTo>
                    <a:pt x="320" y="1777"/>
                  </a:lnTo>
                  <a:lnTo>
                    <a:pt x="378" y="1825"/>
                  </a:lnTo>
                  <a:lnTo>
                    <a:pt x="440" y="1871"/>
                  </a:lnTo>
                  <a:lnTo>
                    <a:pt x="506" y="1916"/>
                  </a:lnTo>
                  <a:lnTo>
                    <a:pt x="575" y="1958"/>
                  </a:lnTo>
                  <a:lnTo>
                    <a:pt x="648" y="1999"/>
                  </a:lnTo>
                  <a:lnTo>
                    <a:pt x="725" y="2038"/>
                  </a:lnTo>
                  <a:lnTo>
                    <a:pt x="805" y="2075"/>
                  </a:lnTo>
                  <a:lnTo>
                    <a:pt x="889" y="2109"/>
                  </a:lnTo>
                  <a:lnTo>
                    <a:pt x="976" y="2142"/>
                  </a:lnTo>
                  <a:lnTo>
                    <a:pt x="1065" y="2173"/>
                  </a:lnTo>
                  <a:lnTo>
                    <a:pt x="1159" y="2201"/>
                  </a:lnTo>
                  <a:lnTo>
                    <a:pt x="1254" y="2227"/>
                  </a:lnTo>
                  <a:lnTo>
                    <a:pt x="1351" y="2250"/>
                  </a:lnTo>
                  <a:lnTo>
                    <a:pt x="1451" y="2272"/>
                  </a:lnTo>
                  <a:lnTo>
                    <a:pt x="1555" y="2290"/>
                  </a:lnTo>
                  <a:lnTo>
                    <a:pt x="1659" y="2306"/>
                  </a:lnTo>
                  <a:lnTo>
                    <a:pt x="1766" y="2319"/>
                  </a:lnTo>
                  <a:lnTo>
                    <a:pt x="1875" y="2329"/>
                  </a:lnTo>
                  <a:lnTo>
                    <a:pt x="1985" y="2336"/>
                  </a:lnTo>
                  <a:lnTo>
                    <a:pt x="2097" y="2341"/>
                  </a:lnTo>
                  <a:lnTo>
                    <a:pt x="2211" y="234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99"/>
            <p:cNvSpPr>
              <a:spLocks/>
            </p:cNvSpPr>
            <p:nvPr/>
          </p:nvSpPr>
          <p:spPr bwMode="auto">
            <a:xfrm>
              <a:off x="4115" y="2197"/>
              <a:ext cx="170" cy="90"/>
            </a:xfrm>
            <a:custGeom>
              <a:avLst/>
              <a:gdLst>
                <a:gd name="T0" fmla="*/ 0 w 4421"/>
                <a:gd name="T1" fmla="*/ 0 h 2343"/>
                <a:gd name="T2" fmla="*/ 0 w 4421"/>
                <a:gd name="T3" fmla="*/ 0 h 2343"/>
                <a:gd name="T4" fmla="*/ 0 w 4421"/>
                <a:gd name="T5" fmla="*/ 0 h 2343"/>
                <a:gd name="T6" fmla="*/ 0 w 4421"/>
                <a:gd name="T7" fmla="*/ 0 h 2343"/>
                <a:gd name="T8" fmla="*/ 0 w 4421"/>
                <a:gd name="T9" fmla="*/ 0 h 2343"/>
                <a:gd name="T10" fmla="*/ 0 w 4421"/>
                <a:gd name="T11" fmla="*/ 0 h 2343"/>
                <a:gd name="T12" fmla="*/ 0 w 4421"/>
                <a:gd name="T13" fmla="*/ 0 h 2343"/>
                <a:gd name="T14" fmla="*/ 0 w 4421"/>
                <a:gd name="T15" fmla="*/ 0 h 2343"/>
                <a:gd name="T16" fmla="*/ 0 w 4421"/>
                <a:gd name="T17" fmla="*/ 0 h 2343"/>
                <a:gd name="T18" fmla="*/ 0 w 4421"/>
                <a:gd name="T19" fmla="*/ 0 h 2343"/>
                <a:gd name="T20" fmla="*/ 0 w 4421"/>
                <a:gd name="T21" fmla="*/ 0 h 2343"/>
                <a:gd name="T22" fmla="*/ 0 w 4421"/>
                <a:gd name="T23" fmla="*/ 0 h 2343"/>
                <a:gd name="T24" fmla="*/ 0 w 4421"/>
                <a:gd name="T25" fmla="*/ 0 h 2343"/>
                <a:gd name="T26" fmla="*/ 0 w 4421"/>
                <a:gd name="T27" fmla="*/ 0 h 2343"/>
                <a:gd name="T28" fmla="*/ 0 w 4421"/>
                <a:gd name="T29" fmla="*/ 0 h 2343"/>
                <a:gd name="T30" fmla="*/ 0 w 4421"/>
                <a:gd name="T31" fmla="*/ 0 h 2343"/>
                <a:gd name="T32" fmla="*/ 0 w 4421"/>
                <a:gd name="T33" fmla="*/ 0 h 2343"/>
                <a:gd name="T34" fmla="*/ 0 w 4421"/>
                <a:gd name="T35" fmla="*/ 0 h 2343"/>
                <a:gd name="T36" fmla="*/ 0 w 4421"/>
                <a:gd name="T37" fmla="*/ 0 h 2343"/>
                <a:gd name="T38" fmla="*/ 0 w 4421"/>
                <a:gd name="T39" fmla="*/ 0 h 2343"/>
                <a:gd name="T40" fmla="*/ 0 w 4421"/>
                <a:gd name="T41" fmla="*/ 0 h 2343"/>
                <a:gd name="T42" fmla="*/ 0 w 4421"/>
                <a:gd name="T43" fmla="*/ 0 h 2343"/>
                <a:gd name="T44" fmla="*/ 0 w 4421"/>
                <a:gd name="T45" fmla="*/ 0 h 2343"/>
                <a:gd name="T46" fmla="*/ 0 w 4421"/>
                <a:gd name="T47" fmla="*/ 0 h 2343"/>
                <a:gd name="T48" fmla="*/ 0 w 4421"/>
                <a:gd name="T49" fmla="*/ 0 h 2343"/>
                <a:gd name="T50" fmla="*/ 0 w 4421"/>
                <a:gd name="T51" fmla="*/ 0 h 2343"/>
                <a:gd name="T52" fmla="*/ 0 w 4421"/>
                <a:gd name="T53" fmla="*/ 0 h 2343"/>
                <a:gd name="T54" fmla="*/ 0 w 4421"/>
                <a:gd name="T55" fmla="*/ 0 h 2343"/>
                <a:gd name="T56" fmla="*/ 0 w 4421"/>
                <a:gd name="T57" fmla="*/ 0 h 2343"/>
                <a:gd name="T58" fmla="*/ 0 w 4421"/>
                <a:gd name="T59" fmla="*/ 0 h 2343"/>
                <a:gd name="T60" fmla="*/ 0 w 4421"/>
                <a:gd name="T61" fmla="*/ 0 h 2343"/>
                <a:gd name="T62" fmla="*/ 0 w 4421"/>
                <a:gd name="T63" fmla="*/ 0 h 2343"/>
                <a:gd name="T64" fmla="*/ 0 w 4421"/>
                <a:gd name="T65" fmla="*/ 0 h 2343"/>
                <a:gd name="T66" fmla="*/ 0 w 4421"/>
                <a:gd name="T67" fmla="*/ 0 h 2343"/>
                <a:gd name="T68" fmla="*/ 0 w 4421"/>
                <a:gd name="T69" fmla="*/ 0 h 2343"/>
                <a:gd name="T70" fmla="*/ 0 w 4421"/>
                <a:gd name="T71" fmla="*/ 0 h 2343"/>
                <a:gd name="T72" fmla="*/ 0 w 4421"/>
                <a:gd name="T73" fmla="*/ 0 h 2343"/>
                <a:gd name="T74" fmla="*/ 0 w 4421"/>
                <a:gd name="T75" fmla="*/ 0 h 2343"/>
                <a:gd name="T76" fmla="*/ 0 w 4421"/>
                <a:gd name="T77" fmla="*/ 0 h 2343"/>
                <a:gd name="T78" fmla="*/ 0 w 4421"/>
                <a:gd name="T79" fmla="*/ 0 h 2343"/>
                <a:gd name="T80" fmla="*/ 0 w 4421"/>
                <a:gd name="T81" fmla="*/ 0 h 2343"/>
                <a:gd name="T82" fmla="*/ 0 w 4421"/>
                <a:gd name="T83" fmla="*/ 0 h 2343"/>
                <a:gd name="T84" fmla="*/ 0 w 4421"/>
                <a:gd name="T85" fmla="*/ 0 h 23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421" h="2343">
                  <a:moveTo>
                    <a:pt x="2211" y="2343"/>
                  </a:moveTo>
                  <a:lnTo>
                    <a:pt x="2324" y="2341"/>
                  </a:lnTo>
                  <a:lnTo>
                    <a:pt x="2436" y="2337"/>
                  </a:lnTo>
                  <a:lnTo>
                    <a:pt x="2546" y="2330"/>
                  </a:lnTo>
                  <a:lnTo>
                    <a:pt x="2655" y="2319"/>
                  </a:lnTo>
                  <a:lnTo>
                    <a:pt x="2762" y="2305"/>
                  </a:lnTo>
                  <a:lnTo>
                    <a:pt x="2867" y="2290"/>
                  </a:lnTo>
                  <a:lnTo>
                    <a:pt x="2969" y="2271"/>
                  </a:lnTo>
                  <a:lnTo>
                    <a:pt x="3069" y="2251"/>
                  </a:lnTo>
                  <a:lnTo>
                    <a:pt x="3168" y="2227"/>
                  </a:lnTo>
                  <a:lnTo>
                    <a:pt x="3263" y="2201"/>
                  </a:lnTo>
                  <a:lnTo>
                    <a:pt x="3355" y="2173"/>
                  </a:lnTo>
                  <a:lnTo>
                    <a:pt x="3445" y="2143"/>
                  </a:lnTo>
                  <a:lnTo>
                    <a:pt x="3532" y="2109"/>
                  </a:lnTo>
                  <a:lnTo>
                    <a:pt x="3615" y="2075"/>
                  </a:lnTo>
                  <a:lnTo>
                    <a:pt x="3695" y="2038"/>
                  </a:lnTo>
                  <a:lnTo>
                    <a:pt x="3772" y="1999"/>
                  </a:lnTo>
                  <a:lnTo>
                    <a:pt x="3846" y="1959"/>
                  </a:lnTo>
                  <a:lnTo>
                    <a:pt x="3915" y="1916"/>
                  </a:lnTo>
                  <a:lnTo>
                    <a:pt x="3981" y="1872"/>
                  </a:lnTo>
                  <a:lnTo>
                    <a:pt x="4043" y="1825"/>
                  </a:lnTo>
                  <a:lnTo>
                    <a:pt x="4100" y="1778"/>
                  </a:lnTo>
                  <a:lnTo>
                    <a:pt x="4154" y="1729"/>
                  </a:lnTo>
                  <a:lnTo>
                    <a:pt x="4203" y="1679"/>
                  </a:lnTo>
                  <a:lnTo>
                    <a:pt x="4247" y="1626"/>
                  </a:lnTo>
                  <a:lnTo>
                    <a:pt x="4287" y="1574"/>
                  </a:lnTo>
                  <a:lnTo>
                    <a:pt x="4322" y="1519"/>
                  </a:lnTo>
                  <a:lnTo>
                    <a:pt x="4351" y="1464"/>
                  </a:lnTo>
                  <a:lnTo>
                    <a:pt x="4377" y="1407"/>
                  </a:lnTo>
                  <a:lnTo>
                    <a:pt x="4396" y="1349"/>
                  </a:lnTo>
                  <a:lnTo>
                    <a:pt x="4410" y="1291"/>
                  </a:lnTo>
                  <a:lnTo>
                    <a:pt x="4418" y="1231"/>
                  </a:lnTo>
                  <a:lnTo>
                    <a:pt x="4421" y="1171"/>
                  </a:lnTo>
                  <a:lnTo>
                    <a:pt x="4418" y="1111"/>
                  </a:lnTo>
                  <a:lnTo>
                    <a:pt x="4410" y="1052"/>
                  </a:lnTo>
                  <a:lnTo>
                    <a:pt x="4396" y="994"/>
                  </a:lnTo>
                  <a:lnTo>
                    <a:pt x="4377" y="936"/>
                  </a:lnTo>
                  <a:lnTo>
                    <a:pt x="4351" y="879"/>
                  </a:lnTo>
                  <a:lnTo>
                    <a:pt x="4322" y="824"/>
                  </a:lnTo>
                  <a:lnTo>
                    <a:pt x="4287" y="769"/>
                  </a:lnTo>
                  <a:lnTo>
                    <a:pt x="4247" y="716"/>
                  </a:lnTo>
                  <a:lnTo>
                    <a:pt x="4203" y="664"/>
                  </a:lnTo>
                  <a:lnTo>
                    <a:pt x="4154" y="613"/>
                  </a:lnTo>
                  <a:lnTo>
                    <a:pt x="4100" y="565"/>
                  </a:lnTo>
                  <a:lnTo>
                    <a:pt x="4043" y="517"/>
                  </a:lnTo>
                  <a:lnTo>
                    <a:pt x="3981" y="471"/>
                  </a:lnTo>
                  <a:lnTo>
                    <a:pt x="3915" y="426"/>
                  </a:lnTo>
                  <a:lnTo>
                    <a:pt x="3846" y="384"/>
                  </a:lnTo>
                  <a:lnTo>
                    <a:pt x="3772" y="344"/>
                  </a:lnTo>
                  <a:lnTo>
                    <a:pt x="3695" y="305"/>
                  </a:lnTo>
                  <a:lnTo>
                    <a:pt x="3615" y="268"/>
                  </a:lnTo>
                  <a:lnTo>
                    <a:pt x="3532" y="233"/>
                  </a:lnTo>
                  <a:lnTo>
                    <a:pt x="3445" y="200"/>
                  </a:lnTo>
                  <a:lnTo>
                    <a:pt x="3355" y="170"/>
                  </a:lnTo>
                  <a:lnTo>
                    <a:pt x="3263" y="141"/>
                  </a:lnTo>
                  <a:lnTo>
                    <a:pt x="3168" y="115"/>
                  </a:lnTo>
                  <a:lnTo>
                    <a:pt x="3069" y="92"/>
                  </a:lnTo>
                  <a:lnTo>
                    <a:pt x="2969" y="71"/>
                  </a:lnTo>
                  <a:lnTo>
                    <a:pt x="2867" y="53"/>
                  </a:lnTo>
                  <a:lnTo>
                    <a:pt x="2762" y="36"/>
                  </a:lnTo>
                  <a:lnTo>
                    <a:pt x="2655" y="23"/>
                  </a:lnTo>
                  <a:lnTo>
                    <a:pt x="2546" y="13"/>
                  </a:lnTo>
                  <a:lnTo>
                    <a:pt x="2436" y="6"/>
                  </a:lnTo>
                  <a:lnTo>
                    <a:pt x="2324" y="1"/>
                  </a:lnTo>
                  <a:lnTo>
                    <a:pt x="2211" y="0"/>
                  </a:lnTo>
                  <a:lnTo>
                    <a:pt x="2097" y="1"/>
                  </a:lnTo>
                  <a:lnTo>
                    <a:pt x="1985" y="6"/>
                  </a:lnTo>
                  <a:lnTo>
                    <a:pt x="1875" y="13"/>
                  </a:lnTo>
                  <a:lnTo>
                    <a:pt x="1766" y="23"/>
                  </a:lnTo>
                  <a:lnTo>
                    <a:pt x="1659" y="36"/>
                  </a:lnTo>
                  <a:lnTo>
                    <a:pt x="1555" y="53"/>
                  </a:lnTo>
                  <a:lnTo>
                    <a:pt x="1451" y="71"/>
                  </a:lnTo>
                  <a:lnTo>
                    <a:pt x="1351" y="92"/>
                  </a:lnTo>
                  <a:lnTo>
                    <a:pt x="1254" y="115"/>
                  </a:lnTo>
                  <a:lnTo>
                    <a:pt x="1159" y="141"/>
                  </a:lnTo>
                  <a:lnTo>
                    <a:pt x="1065" y="170"/>
                  </a:lnTo>
                  <a:lnTo>
                    <a:pt x="976" y="200"/>
                  </a:lnTo>
                  <a:lnTo>
                    <a:pt x="889" y="233"/>
                  </a:lnTo>
                  <a:lnTo>
                    <a:pt x="805" y="268"/>
                  </a:lnTo>
                  <a:lnTo>
                    <a:pt x="725" y="305"/>
                  </a:lnTo>
                  <a:lnTo>
                    <a:pt x="648" y="344"/>
                  </a:lnTo>
                  <a:lnTo>
                    <a:pt x="575" y="384"/>
                  </a:lnTo>
                  <a:lnTo>
                    <a:pt x="506" y="426"/>
                  </a:lnTo>
                  <a:lnTo>
                    <a:pt x="440" y="471"/>
                  </a:lnTo>
                  <a:lnTo>
                    <a:pt x="378" y="517"/>
                  </a:lnTo>
                  <a:lnTo>
                    <a:pt x="320" y="565"/>
                  </a:lnTo>
                  <a:lnTo>
                    <a:pt x="268" y="613"/>
                  </a:lnTo>
                  <a:lnTo>
                    <a:pt x="218" y="664"/>
                  </a:lnTo>
                  <a:lnTo>
                    <a:pt x="174" y="716"/>
                  </a:lnTo>
                  <a:lnTo>
                    <a:pt x="134" y="769"/>
                  </a:lnTo>
                  <a:lnTo>
                    <a:pt x="99" y="824"/>
                  </a:lnTo>
                  <a:lnTo>
                    <a:pt x="69" y="879"/>
                  </a:lnTo>
                  <a:lnTo>
                    <a:pt x="45" y="936"/>
                  </a:lnTo>
                  <a:lnTo>
                    <a:pt x="26" y="994"/>
                  </a:lnTo>
                  <a:lnTo>
                    <a:pt x="11" y="1052"/>
                  </a:lnTo>
                  <a:lnTo>
                    <a:pt x="2" y="1111"/>
                  </a:lnTo>
                  <a:lnTo>
                    <a:pt x="0" y="1171"/>
                  </a:lnTo>
                  <a:lnTo>
                    <a:pt x="2" y="1231"/>
                  </a:lnTo>
                  <a:lnTo>
                    <a:pt x="11" y="1291"/>
                  </a:lnTo>
                  <a:lnTo>
                    <a:pt x="26" y="1349"/>
                  </a:lnTo>
                  <a:lnTo>
                    <a:pt x="45" y="1407"/>
                  </a:lnTo>
                  <a:lnTo>
                    <a:pt x="69" y="1464"/>
                  </a:lnTo>
                  <a:lnTo>
                    <a:pt x="99" y="1519"/>
                  </a:lnTo>
                  <a:lnTo>
                    <a:pt x="134" y="1574"/>
                  </a:lnTo>
                  <a:lnTo>
                    <a:pt x="174" y="1626"/>
                  </a:lnTo>
                  <a:lnTo>
                    <a:pt x="218" y="1679"/>
                  </a:lnTo>
                  <a:lnTo>
                    <a:pt x="268" y="1729"/>
                  </a:lnTo>
                  <a:lnTo>
                    <a:pt x="320" y="1778"/>
                  </a:lnTo>
                  <a:lnTo>
                    <a:pt x="378" y="1825"/>
                  </a:lnTo>
                  <a:lnTo>
                    <a:pt x="440" y="1872"/>
                  </a:lnTo>
                  <a:lnTo>
                    <a:pt x="506" y="1916"/>
                  </a:lnTo>
                  <a:lnTo>
                    <a:pt x="575" y="1959"/>
                  </a:lnTo>
                  <a:lnTo>
                    <a:pt x="648" y="1999"/>
                  </a:lnTo>
                  <a:lnTo>
                    <a:pt x="725" y="2038"/>
                  </a:lnTo>
                  <a:lnTo>
                    <a:pt x="805" y="2075"/>
                  </a:lnTo>
                  <a:lnTo>
                    <a:pt x="889" y="2109"/>
                  </a:lnTo>
                  <a:lnTo>
                    <a:pt x="976" y="2143"/>
                  </a:lnTo>
                  <a:lnTo>
                    <a:pt x="1065" y="2173"/>
                  </a:lnTo>
                  <a:lnTo>
                    <a:pt x="1159" y="2201"/>
                  </a:lnTo>
                  <a:lnTo>
                    <a:pt x="1254" y="2227"/>
                  </a:lnTo>
                  <a:lnTo>
                    <a:pt x="1351" y="2251"/>
                  </a:lnTo>
                  <a:lnTo>
                    <a:pt x="1451" y="2271"/>
                  </a:lnTo>
                  <a:lnTo>
                    <a:pt x="1555" y="2290"/>
                  </a:lnTo>
                  <a:lnTo>
                    <a:pt x="1659" y="2305"/>
                  </a:lnTo>
                  <a:lnTo>
                    <a:pt x="1766" y="2319"/>
                  </a:lnTo>
                  <a:lnTo>
                    <a:pt x="1875" y="2330"/>
                  </a:lnTo>
                  <a:lnTo>
                    <a:pt x="1985" y="2337"/>
                  </a:lnTo>
                  <a:lnTo>
                    <a:pt x="2097" y="2341"/>
                  </a:lnTo>
                  <a:lnTo>
                    <a:pt x="2211" y="2343"/>
                  </a:lnTo>
                  <a:close/>
                </a:path>
              </a:pathLst>
            </a:custGeom>
            <a:solidFill>
              <a:srgbClr val="B6C6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200"/>
            <p:cNvSpPr>
              <a:spLocks/>
            </p:cNvSpPr>
            <p:nvPr/>
          </p:nvSpPr>
          <p:spPr bwMode="auto">
            <a:xfrm>
              <a:off x="4115" y="2176"/>
              <a:ext cx="170" cy="91"/>
            </a:xfrm>
            <a:custGeom>
              <a:avLst/>
              <a:gdLst>
                <a:gd name="T0" fmla="*/ 0 w 4421"/>
                <a:gd name="T1" fmla="*/ 0 h 2343"/>
                <a:gd name="T2" fmla="*/ 0 w 4421"/>
                <a:gd name="T3" fmla="*/ 0 h 2343"/>
                <a:gd name="T4" fmla="*/ 0 w 4421"/>
                <a:gd name="T5" fmla="*/ 0 h 2343"/>
                <a:gd name="T6" fmla="*/ 0 w 4421"/>
                <a:gd name="T7" fmla="*/ 0 h 2343"/>
                <a:gd name="T8" fmla="*/ 0 w 4421"/>
                <a:gd name="T9" fmla="*/ 0 h 2343"/>
                <a:gd name="T10" fmla="*/ 0 w 4421"/>
                <a:gd name="T11" fmla="*/ 0 h 2343"/>
                <a:gd name="T12" fmla="*/ 0 w 4421"/>
                <a:gd name="T13" fmla="*/ 0 h 2343"/>
                <a:gd name="T14" fmla="*/ 0 w 4421"/>
                <a:gd name="T15" fmla="*/ 0 h 2343"/>
                <a:gd name="T16" fmla="*/ 0 w 4421"/>
                <a:gd name="T17" fmla="*/ 0 h 2343"/>
                <a:gd name="T18" fmla="*/ 0 w 4421"/>
                <a:gd name="T19" fmla="*/ 0 h 2343"/>
                <a:gd name="T20" fmla="*/ 0 w 4421"/>
                <a:gd name="T21" fmla="*/ 0 h 2343"/>
                <a:gd name="T22" fmla="*/ 0 w 4421"/>
                <a:gd name="T23" fmla="*/ 0 h 2343"/>
                <a:gd name="T24" fmla="*/ 0 w 4421"/>
                <a:gd name="T25" fmla="*/ 0 h 2343"/>
                <a:gd name="T26" fmla="*/ 0 w 4421"/>
                <a:gd name="T27" fmla="*/ 0 h 2343"/>
                <a:gd name="T28" fmla="*/ 0 w 4421"/>
                <a:gd name="T29" fmla="*/ 0 h 2343"/>
                <a:gd name="T30" fmla="*/ 0 w 4421"/>
                <a:gd name="T31" fmla="*/ 0 h 2343"/>
                <a:gd name="T32" fmla="*/ 0 w 4421"/>
                <a:gd name="T33" fmla="*/ 0 h 2343"/>
                <a:gd name="T34" fmla="*/ 0 w 4421"/>
                <a:gd name="T35" fmla="*/ 0 h 2343"/>
                <a:gd name="T36" fmla="*/ 0 w 4421"/>
                <a:gd name="T37" fmla="*/ 0 h 2343"/>
                <a:gd name="T38" fmla="*/ 0 w 4421"/>
                <a:gd name="T39" fmla="*/ 0 h 2343"/>
                <a:gd name="T40" fmla="*/ 0 w 4421"/>
                <a:gd name="T41" fmla="*/ 0 h 2343"/>
                <a:gd name="T42" fmla="*/ 0 w 4421"/>
                <a:gd name="T43" fmla="*/ 0 h 2343"/>
                <a:gd name="T44" fmla="*/ 0 w 4421"/>
                <a:gd name="T45" fmla="*/ 0 h 2343"/>
                <a:gd name="T46" fmla="*/ 0 w 4421"/>
                <a:gd name="T47" fmla="*/ 0 h 2343"/>
                <a:gd name="T48" fmla="*/ 0 w 4421"/>
                <a:gd name="T49" fmla="*/ 0 h 2343"/>
                <a:gd name="T50" fmla="*/ 0 w 4421"/>
                <a:gd name="T51" fmla="*/ 0 h 2343"/>
                <a:gd name="T52" fmla="*/ 0 w 4421"/>
                <a:gd name="T53" fmla="*/ 0 h 2343"/>
                <a:gd name="T54" fmla="*/ 0 w 4421"/>
                <a:gd name="T55" fmla="*/ 0 h 2343"/>
                <a:gd name="T56" fmla="*/ 0 w 4421"/>
                <a:gd name="T57" fmla="*/ 0 h 2343"/>
                <a:gd name="T58" fmla="*/ 0 w 4421"/>
                <a:gd name="T59" fmla="*/ 0 h 2343"/>
                <a:gd name="T60" fmla="*/ 0 w 4421"/>
                <a:gd name="T61" fmla="*/ 0 h 2343"/>
                <a:gd name="T62" fmla="*/ 0 w 4421"/>
                <a:gd name="T63" fmla="*/ 0 h 2343"/>
                <a:gd name="T64" fmla="*/ 0 w 4421"/>
                <a:gd name="T65" fmla="*/ 0 h 2343"/>
                <a:gd name="T66" fmla="*/ 0 w 4421"/>
                <a:gd name="T67" fmla="*/ 0 h 2343"/>
                <a:gd name="T68" fmla="*/ 0 w 4421"/>
                <a:gd name="T69" fmla="*/ 0 h 2343"/>
                <a:gd name="T70" fmla="*/ 0 w 4421"/>
                <a:gd name="T71" fmla="*/ 0 h 2343"/>
                <a:gd name="T72" fmla="*/ 0 w 4421"/>
                <a:gd name="T73" fmla="*/ 0 h 2343"/>
                <a:gd name="T74" fmla="*/ 0 w 4421"/>
                <a:gd name="T75" fmla="*/ 0 h 2343"/>
                <a:gd name="T76" fmla="*/ 0 w 4421"/>
                <a:gd name="T77" fmla="*/ 0 h 2343"/>
                <a:gd name="T78" fmla="*/ 0 w 4421"/>
                <a:gd name="T79" fmla="*/ 0 h 2343"/>
                <a:gd name="T80" fmla="*/ 0 w 4421"/>
                <a:gd name="T81" fmla="*/ 0 h 2343"/>
                <a:gd name="T82" fmla="*/ 0 w 4421"/>
                <a:gd name="T83" fmla="*/ 0 h 2343"/>
                <a:gd name="T84" fmla="*/ 0 w 4421"/>
                <a:gd name="T85" fmla="*/ 0 h 23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421" h="2343">
                  <a:moveTo>
                    <a:pt x="2211" y="2343"/>
                  </a:moveTo>
                  <a:lnTo>
                    <a:pt x="2324" y="2342"/>
                  </a:lnTo>
                  <a:lnTo>
                    <a:pt x="2436" y="2337"/>
                  </a:lnTo>
                  <a:lnTo>
                    <a:pt x="2546" y="2330"/>
                  </a:lnTo>
                  <a:lnTo>
                    <a:pt x="2655" y="2319"/>
                  </a:lnTo>
                  <a:lnTo>
                    <a:pt x="2762" y="2306"/>
                  </a:lnTo>
                  <a:lnTo>
                    <a:pt x="2867" y="2291"/>
                  </a:lnTo>
                  <a:lnTo>
                    <a:pt x="2969" y="2271"/>
                  </a:lnTo>
                  <a:lnTo>
                    <a:pt x="3069" y="2251"/>
                  </a:lnTo>
                  <a:lnTo>
                    <a:pt x="3168" y="2227"/>
                  </a:lnTo>
                  <a:lnTo>
                    <a:pt x="3263" y="2202"/>
                  </a:lnTo>
                  <a:lnTo>
                    <a:pt x="3355" y="2173"/>
                  </a:lnTo>
                  <a:lnTo>
                    <a:pt x="3445" y="2143"/>
                  </a:lnTo>
                  <a:lnTo>
                    <a:pt x="3532" y="2110"/>
                  </a:lnTo>
                  <a:lnTo>
                    <a:pt x="3615" y="2075"/>
                  </a:lnTo>
                  <a:lnTo>
                    <a:pt x="3695" y="2038"/>
                  </a:lnTo>
                  <a:lnTo>
                    <a:pt x="3772" y="2000"/>
                  </a:lnTo>
                  <a:lnTo>
                    <a:pt x="3846" y="1959"/>
                  </a:lnTo>
                  <a:lnTo>
                    <a:pt x="3915" y="1917"/>
                  </a:lnTo>
                  <a:lnTo>
                    <a:pt x="3981" y="1872"/>
                  </a:lnTo>
                  <a:lnTo>
                    <a:pt x="4043" y="1826"/>
                  </a:lnTo>
                  <a:lnTo>
                    <a:pt x="4100" y="1778"/>
                  </a:lnTo>
                  <a:lnTo>
                    <a:pt x="4154" y="1730"/>
                  </a:lnTo>
                  <a:lnTo>
                    <a:pt x="4203" y="1679"/>
                  </a:lnTo>
                  <a:lnTo>
                    <a:pt x="4247" y="1627"/>
                  </a:lnTo>
                  <a:lnTo>
                    <a:pt x="4287" y="1574"/>
                  </a:lnTo>
                  <a:lnTo>
                    <a:pt x="4322" y="1519"/>
                  </a:lnTo>
                  <a:lnTo>
                    <a:pt x="4351" y="1464"/>
                  </a:lnTo>
                  <a:lnTo>
                    <a:pt x="4377" y="1407"/>
                  </a:lnTo>
                  <a:lnTo>
                    <a:pt x="4396" y="1350"/>
                  </a:lnTo>
                  <a:lnTo>
                    <a:pt x="4410" y="1291"/>
                  </a:lnTo>
                  <a:lnTo>
                    <a:pt x="4418" y="1231"/>
                  </a:lnTo>
                  <a:lnTo>
                    <a:pt x="4421" y="1172"/>
                  </a:lnTo>
                  <a:lnTo>
                    <a:pt x="4418" y="1111"/>
                  </a:lnTo>
                  <a:lnTo>
                    <a:pt x="4410" y="1053"/>
                  </a:lnTo>
                  <a:lnTo>
                    <a:pt x="4396" y="994"/>
                  </a:lnTo>
                  <a:lnTo>
                    <a:pt x="4377" y="936"/>
                  </a:lnTo>
                  <a:lnTo>
                    <a:pt x="4351" y="880"/>
                  </a:lnTo>
                  <a:lnTo>
                    <a:pt x="4322" y="824"/>
                  </a:lnTo>
                  <a:lnTo>
                    <a:pt x="4287" y="769"/>
                  </a:lnTo>
                  <a:lnTo>
                    <a:pt x="4247" y="716"/>
                  </a:lnTo>
                  <a:lnTo>
                    <a:pt x="4203" y="664"/>
                  </a:lnTo>
                  <a:lnTo>
                    <a:pt x="4154" y="614"/>
                  </a:lnTo>
                  <a:lnTo>
                    <a:pt x="4100" y="565"/>
                  </a:lnTo>
                  <a:lnTo>
                    <a:pt x="4043" y="518"/>
                  </a:lnTo>
                  <a:lnTo>
                    <a:pt x="3981" y="471"/>
                  </a:lnTo>
                  <a:lnTo>
                    <a:pt x="3915" y="427"/>
                  </a:lnTo>
                  <a:lnTo>
                    <a:pt x="3846" y="384"/>
                  </a:lnTo>
                  <a:lnTo>
                    <a:pt x="3772" y="344"/>
                  </a:lnTo>
                  <a:lnTo>
                    <a:pt x="3695" y="306"/>
                  </a:lnTo>
                  <a:lnTo>
                    <a:pt x="3615" y="268"/>
                  </a:lnTo>
                  <a:lnTo>
                    <a:pt x="3532" y="234"/>
                  </a:lnTo>
                  <a:lnTo>
                    <a:pt x="3445" y="200"/>
                  </a:lnTo>
                  <a:lnTo>
                    <a:pt x="3355" y="170"/>
                  </a:lnTo>
                  <a:lnTo>
                    <a:pt x="3263" y="142"/>
                  </a:lnTo>
                  <a:lnTo>
                    <a:pt x="3168" y="116"/>
                  </a:lnTo>
                  <a:lnTo>
                    <a:pt x="3069" y="92"/>
                  </a:lnTo>
                  <a:lnTo>
                    <a:pt x="2969" y="71"/>
                  </a:lnTo>
                  <a:lnTo>
                    <a:pt x="2867" y="53"/>
                  </a:lnTo>
                  <a:lnTo>
                    <a:pt x="2762" y="37"/>
                  </a:lnTo>
                  <a:lnTo>
                    <a:pt x="2655" y="24"/>
                  </a:lnTo>
                  <a:lnTo>
                    <a:pt x="2546" y="13"/>
                  </a:lnTo>
                  <a:lnTo>
                    <a:pt x="2436" y="6"/>
                  </a:lnTo>
                  <a:lnTo>
                    <a:pt x="2324" y="1"/>
                  </a:lnTo>
                  <a:lnTo>
                    <a:pt x="2211" y="0"/>
                  </a:lnTo>
                  <a:lnTo>
                    <a:pt x="2097" y="1"/>
                  </a:lnTo>
                  <a:lnTo>
                    <a:pt x="1985" y="6"/>
                  </a:lnTo>
                  <a:lnTo>
                    <a:pt x="1875" y="13"/>
                  </a:lnTo>
                  <a:lnTo>
                    <a:pt x="1766" y="24"/>
                  </a:lnTo>
                  <a:lnTo>
                    <a:pt x="1659" y="37"/>
                  </a:lnTo>
                  <a:lnTo>
                    <a:pt x="1555" y="53"/>
                  </a:lnTo>
                  <a:lnTo>
                    <a:pt x="1451" y="71"/>
                  </a:lnTo>
                  <a:lnTo>
                    <a:pt x="1351" y="92"/>
                  </a:lnTo>
                  <a:lnTo>
                    <a:pt x="1254" y="116"/>
                  </a:lnTo>
                  <a:lnTo>
                    <a:pt x="1159" y="142"/>
                  </a:lnTo>
                  <a:lnTo>
                    <a:pt x="1065" y="170"/>
                  </a:lnTo>
                  <a:lnTo>
                    <a:pt x="976" y="200"/>
                  </a:lnTo>
                  <a:lnTo>
                    <a:pt x="889" y="234"/>
                  </a:lnTo>
                  <a:lnTo>
                    <a:pt x="805" y="268"/>
                  </a:lnTo>
                  <a:lnTo>
                    <a:pt x="725" y="306"/>
                  </a:lnTo>
                  <a:lnTo>
                    <a:pt x="648" y="344"/>
                  </a:lnTo>
                  <a:lnTo>
                    <a:pt x="575" y="384"/>
                  </a:lnTo>
                  <a:lnTo>
                    <a:pt x="506" y="427"/>
                  </a:lnTo>
                  <a:lnTo>
                    <a:pt x="440" y="471"/>
                  </a:lnTo>
                  <a:lnTo>
                    <a:pt x="378" y="518"/>
                  </a:lnTo>
                  <a:lnTo>
                    <a:pt x="320" y="565"/>
                  </a:lnTo>
                  <a:lnTo>
                    <a:pt x="268" y="614"/>
                  </a:lnTo>
                  <a:lnTo>
                    <a:pt x="218" y="664"/>
                  </a:lnTo>
                  <a:lnTo>
                    <a:pt x="174" y="716"/>
                  </a:lnTo>
                  <a:lnTo>
                    <a:pt x="134" y="769"/>
                  </a:lnTo>
                  <a:lnTo>
                    <a:pt x="99" y="824"/>
                  </a:lnTo>
                  <a:lnTo>
                    <a:pt x="69" y="880"/>
                  </a:lnTo>
                  <a:lnTo>
                    <a:pt x="45" y="936"/>
                  </a:lnTo>
                  <a:lnTo>
                    <a:pt x="26" y="994"/>
                  </a:lnTo>
                  <a:lnTo>
                    <a:pt x="11" y="1053"/>
                  </a:lnTo>
                  <a:lnTo>
                    <a:pt x="2" y="1111"/>
                  </a:lnTo>
                  <a:lnTo>
                    <a:pt x="0" y="1172"/>
                  </a:lnTo>
                  <a:lnTo>
                    <a:pt x="2" y="1231"/>
                  </a:lnTo>
                  <a:lnTo>
                    <a:pt x="11" y="1291"/>
                  </a:lnTo>
                  <a:lnTo>
                    <a:pt x="26" y="1350"/>
                  </a:lnTo>
                  <a:lnTo>
                    <a:pt x="45" y="1407"/>
                  </a:lnTo>
                  <a:lnTo>
                    <a:pt x="69" y="1464"/>
                  </a:lnTo>
                  <a:lnTo>
                    <a:pt x="99" y="1519"/>
                  </a:lnTo>
                  <a:lnTo>
                    <a:pt x="134" y="1574"/>
                  </a:lnTo>
                  <a:lnTo>
                    <a:pt x="174" y="1627"/>
                  </a:lnTo>
                  <a:lnTo>
                    <a:pt x="218" y="1679"/>
                  </a:lnTo>
                  <a:lnTo>
                    <a:pt x="268" y="1730"/>
                  </a:lnTo>
                  <a:lnTo>
                    <a:pt x="320" y="1778"/>
                  </a:lnTo>
                  <a:lnTo>
                    <a:pt x="378" y="1826"/>
                  </a:lnTo>
                  <a:lnTo>
                    <a:pt x="440" y="1872"/>
                  </a:lnTo>
                  <a:lnTo>
                    <a:pt x="506" y="1917"/>
                  </a:lnTo>
                  <a:lnTo>
                    <a:pt x="575" y="1959"/>
                  </a:lnTo>
                  <a:lnTo>
                    <a:pt x="648" y="2000"/>
                  </a:lnTo>
                  <a:lnTo>
                    <a:pt x="725" y="2038"/>
                  </a:lnTo>
                  <a:lnTo>
                    <a:pt x="805" y="2075"/>
                  </a:lnTo>
                  <a:lnTo>
                    <a:pt x="889" y="2110"/>
                  </a:lnTo>
                  <a:lnTo>
                    <a:pt x="976" y="2143"/>
                  </a:lnTo>
                  <a:lnTo>
                    <a:pt x="1065" y="2173"/>
                  </a:lnTo>
                  <a:lnTo>
                    <a:pt x="1159" y="2202"/>
                  </a:lnTo>
                  <a:lnTo>
                    <a:pt x="1254" y="2227"/>
                  </a:lnTo>
                  <a:lnTo>
                    <a:pt x="1351" y="2251"/>
                  </a:lnTo>
                  <a:lnTo>
                    <a:pt x="1451" y="2271"/>
                  </a:lnTo>
                  <a:lnTo>
                    <a:pt x="1555" y="2291"/>
                  </a:lnTo>
                  <a:lnTo>
                    <a:pt x="1659" y="2306"/>
                  </a:lnTo>
                  <a:lnTo>
                    <a:pt x="1766" y="2319"/>
                  </a:lnTo>
                  <a:lnTo>
                    <a:pt x="1875" y="2330"/>
                  </a:lnTo>
                  <a:lnTo>
                    <a:pt x="1985" y="2337"/>
                  </a:lnTo>
                  <a:lnTo>
                    <a:pt x="2097" y="2342"/>
                  </a:lnTo>
                  <a:lnTo>
                    <a:pt x="2211" y="2343"/>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201"/>
            <p:cNvSpPr>
              <a:spLocks/>
            </p:cNvSpPr>
            <p:nvPr/>
          </p:nvSpPr>
          <p:spPr bwMode="auto">
            <a:xfrm>
              <a:off x="4115" y="2167"/>
              <a:ext cx="170" cy="90"/>
            </a:xfrm>
            <a:custGeom>
              <a:avLst/>
              <a:gdLst>
                <a:gd name="T0" fmla="*/ 0 w 4421"/>
                <a:gd name="T1" fmla="*/ 0 h 2343"/>
                <a:gd name="T2" fmla="*/ 0 w 4421"/>
                <a:gd name="T3" fmla="*/ 0 h 2343"/>
                <a:gd name="T4" fmla="*/ 0 w 4421"/>
                <a:gd name="T5" fmla="*/ 0 h 2343"/>
                <a:gd name="T6" fmla="*/ 0 w 4421"/>
                <a:gd name="T7" fmla="*/ 0 h 2343"/>
                <a:gd name="T8" fmla="*/ 0 w 4421"/>
                <a:gd name="T9" fmla="*/ 0 h 2343"/>
                <a:gd name="T10" fmla="*/ 0 w 4421"/>
                <a:gd name="T11" fmla="*/ 0 h 2343"/>
                <a:gd name="T12" fmla="*/ 0 w 4421"/>
                <a:gd name="T13" fmla="*/ 0 h 2343"/>
                <a:gd name="T14" fmla="*/ 0 w 4421"/>
                <a:gd name="T15" fmla="*/ 0 h 2343"/>
                <a:gd name="T16" fmla="*/ 0 w 4421"/>
                <a:gd name="T17" fmla="*/ 0 h 2343"/>
                <a:gd name="T18" fmla="*/ 0 w 4421"/>
                <a:gd name="T19" fmla="*/ 0 h 2343"/>
                <a:gd name="T20" fmla="*/ 0 w 4421"/>
                <a:gd name="T21" fmla="*/ 0 h 2343"/>
                <a:gd name="T22" fmla="*/ 0 w 4421"/>
                <a:gd name="T23" fmla="*/ 0 h 2343"/>
                <a:gd name="T24" fmla="*/ 0 w 4421"/>
                <a:gd name="T25" fmla="*/ 0 h 2343"/>
                <a:gd name="T26" fmla="*/ 0 w 4421"/>
                <a:gd name="T27" fmla="*/ 0 h 2343"/>
                <a:gd name="T28" fmla="*/ 0 w 4421"/>
                <a:gd name="T29" fmla="*/ 0 h 2343"/>
                <a:gd name="T30" fmla="*/ 0 w 4421"/>
                <a:gd name="T31" fmla="*/ 0 h 2343"/>
                <a:gd name="T32" fmla="*/ 0 w 4421"/>
                <a:gd name="T33" fmla="*/ 0 h 2343"/>
                <a:gd name="T34" fmla="*/ 0 w 4421"/>
                <a:gd name="T35" fmla="*/ 0 h 2343"/>
                <a:gd name="T36" fmla="*/ 0 w 4421"/>
                <a:gd name="T37" fmla="*/ 0 h 2343"/>
                <a:gd name="T38" fmla="*/ 0 w 4421"/>
                <a:gd name="T39" fmla="*/ 0 h 2343"/>
                <a:gd name="T40" fmla="*/ 0 w 4421"/>
                <a:gd name="T41" fmla="*/ 0 h 2343"/>
                <a:gd name="T42" fmla="*/ 0 w 4421"/>
                <a:gd name="T43" fmla="*/ 0 h 2343"/>
                <a:gd name="T44" fmla="*/ 0 w 4421"/>
                <a:gd name="T45" fmla="*/ 0 h 2343"/>
                <a:gd name="T46" fmla="*/ 0 w 4421"/>
                <a:gd name="T47" fmla="*/ 0 h 2343"/>
                <a:gd name="T48" fmla="*/ 0 w 4421"/>
                <a:gd name="T49" fmla="*/ 0 h 2343"/>
                <a:gd name="T50" fmla="*/ 0 w 4421"/>
                <a:gd name="T51" fmla="*/ 0 h 2343"/>
                <a:gd name="T52" fmla="*/ 0 w 4421"/>
                <a:gd name="T53" fmla="*/ 0 h 2343"/>
                <a:gd name="T54" fmla="*/ 0 w 4421"/>
                <a:gd name="T55" fmla="*/ 0 h 2343"/>
                <a:gd name="T56" fmla="*/ 0 w 4421"/>
                <a:gd name="T57" fmla="*/ 0 h 2343"/>
                <a:gd name="T58" fmla="*/ 0 w 4421"/>
                <a:gd name="T59" fmla="*/ 0 h 2343"/>
                <a:gd name="T60" fmla="*/ 0 w 4421"/>
                <a:gd name="T61" fmla="*/ 0 h 2343"/>
                <a:gd name="T62" fmla="*/ 0 w 4421"/>
                <a:gd name="T63" fmla="*/ 0 h 2343"/>
                <a:gd name="T64" fmla="*/ 0 w 4421"/>
                <a:gd name="T65" fmla="*/ 0 h 2343"/>
                <a:gd name="T66" fmla="*/ 0 w 4421"/>
                <a:gd name="T67" fmla="*/ 0 h 2343"/>
                <a:gd name="T68" fmla="*/ 0 w 4421"/>
                <a:gd name="T69" fmla="*/ 0 h 2343"/>
                <a:gd name="T70" fmla="*/ 0 w 4421"/>
                <a:gd name="T71" fmla="*/ 0 h 2343"/>
                <a:gd name="T72" fmla="*/ 0 w 4421"/>
                <a:gd name="T73" fmla="*/ 0 h 2343"/>
                <a:gd name="T74" fmla="*/ 0 w 4421"/>
                <a:gd name="T75" fmla="*/ 0 h 2343"/>
                <a:gd name="T76" fmla="*/ 0 w 4421"/>
                <a:gd name="T77" fmla="*/ 0 h 2343"/>
                <a:gd name="T78" fmla="*/ 0 w 4421"/>
                <a:gd name="T79" fmla="*/ 0 h 2343"/>
                <a:gd name="T80" fmla="*/ 0 w 4421"/>
                <a:gd name="T81" fmla="*/ 0 h 2343"/>
                <a:gd name="T82" fmla="*/ 0 w 4421"/>
                <a:gd name="T83" fmla="*/ 0 h 2343"/>
                <a:gd name="T84" fmla="*/ 0 w 4421"/>
                <a:gd name="T85" fmla="*/ 0 h 23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421" h="2343">
                  <a:moveTo>
                    <a:pt x="2211" y="2343"/>
                  </a:moveTo>
                  <a:lnTo>
                    <a:pt x="2324" y="2341"/>
                  </a:lnTo>
                  <a:lnTo>
                    <a:pt x="2436" y="2337"/>
                  </a:lnTo>
                  <a:lnTo>
                    <a:pt x="2546" y="2330"/>
                  </a:lnTo>
                  <a:lnTo>
                    <a:pt x="2655" y="2318"/>
                  </a:lnTo>
                  <a:lnTo>
                    <a:pt x="2762" y="2305"/>
                  </a:lnTo>
                  <a:lnTo>
                    <a:pt x="2867" y="2290"/>
                  </a:lnTo>
                  <a:lnTo>
                    <a:pt x="2969" y="2271"/>
                  </a:lnTo>
                  <a:lnTo>
                    <a:pt x="3069" y="2250"/>
                  </a:lnTo>
                  <a:lnTo>
                    <a:pt x="3168" y="2226"/>
                  </a:lnTo>
                  <a:lnTo>
                    <a:pt x="3263" y="2201"/>
                  </a:lnTo>
                  <a:lnTo>
                    <a:pt x="3355" y="2173"/>
                  </a:lnTo>
                  <a:lnTo>
                    <a:pt x="3445" y="2142"/>
                  </a:lnTo>
                  <a:lnTo>
                    <a:pt x="3532" y="2109"/>
                  </a:lnTo>
                  <a:lnTo>
                    <a:pt x="3615" y="2075"/>
                  </a:lnTo>
                  <a:lnTo>
                    <a:pt x="3695" y="2037"/>
                  </a:lnTo>
                  <a:lnTo>
                    <a:pt x="3772" y="1999"/>
                  </a:lnTo>
                  <a:lnTo>
                    <a:pt x="3846" y="1958"/>
                  </a:lnTo>
                  <a:lnTo>
                    <a:pt x="3915" y="1915"/>
                  </a:lnTo>
                  <a:lnTo>
                    <a:pt x="3981" y="1872"/>
                  </a:lnTo>
                  <a:lnTo>
                    <a:pt x="4043" y="1825"/>
                  </a:lnTo>
                  <a:lnTo>
                    <a:pt x="4100" y="1778"/>
                  </a:lnTo>
                  <a:lnTo>
                    <a:pt x="4154" y="1729"/>
                  </a:lnTo>
                  <a:lnTo>
                    <a:pt x="4203" y="1679"/>
                  </a:lnTo>
                  <a:lnTo>
                    <a:pt x="4247" y="1626"/>
                  </a:lnTo>
                  <a:lnTo>
                    <a:pt x="4287" y="1573"/>
                  </a:lnTo>
                  <a:lnTo>
                    <a:pt x="4322" y="1519"/>
                  </a:lnTo>
                  <a:lnTo>
                    <a:pt x="4351" y="1463"/>
                  </a:lnTo>
                  <a:lnTo>
                    <a:pt x="4377" y="1407"/>
                  </a:lnTo>
                  <a:lnTo>
                    <a:pt x="4396" y="1349"/>
                  </a:lnTo>
                  <a:lnTo>
                    <a:pt x="4410" y="1290"/>
                  </a:lnTo>
                  <a:lnTo>
                    <a:pt x="4418" y="1231"/>
                  </a:lnTo>
                  <a:lnTo>
                    <a:pt x="4421" y="1171"/>
                  </a:lnTo>
                  <a:lnTo>
                    <a:pt x="4418" y="1111"/>
                  </a:lnTo>
                  <a:lnTo>
                    <a:pt x="4410" y="1052"/>
                  </a:lnTo>
                  <a:lnTo>
                    <a:pt x="4396" y="993"/>
                  </a:lnTo>
                  <a:lnTo>
                    <a:pt x="4377" y="936"/>
                  </a:lnTo>
                  <a:lnTo>
                    <a:pt x="4351" y="879"/>
                  </a:lnTo>
                  <a:lnTo>
                    <a:pt x="4322" y="824"/>
                  </a:lnTo>
                  <a:lnTo>
                    <a:pt x="4287" y="769"/>
                  </a:lnTo>
                  <a:lnTo>
                    <a:pt x="4247" y="715"/>
                  </a:lnTo>
                  <a:lnTo>
                    <a:pt x="4203" y="664"/>
                  </a:lnTo>
                  <a:lnTo>
                    <a:pt x="4154" y="613"/>
                  </a:lnTo>
                  <a:lnTo>
                    <a:pt x="4100" y="565"/>
                  </a:lnTo>
                  <a:lnTo>
                    <a:pt x="4043" y="516"/>
                  </a:lnTo>
                  <a:lnTo>
                    <a:pt x="3981" y="471"/>
                  </a:lnTo>
                  <a:lnTo>
                    <a:pt x="3915" y="426"/>
                  </a:lnTo>
                  <a:lnTo>
                    <a:pt x="3846" y="384"/>
                  </a:lnTo>
                  <a:lnTo>
                    <a:pt x="3772" y="343"/>
                  </a:lnTo>
                  <a:lnTo>
                    <a:pt x="3695" y="304"/>
                  </a:lnTo>
                  <a:lnTo>
                    <a:pt x="3615" y="268"/>
                  </a:lnTo>
                  <a:lnTo>
                    <a:pt x="3532" y="232"/>
                  </a:lnTo>
                  <a:lnTo>
                    <a:pt x="3445" y="200"/>
                  </a:lnTo>
                  <a:lnTo>
                    <a:pt x="3355" y="170"/>
                  </a:lnTo>
                  <a:lnTo>
                    <a:pt x="3263" y="141"/>
                  </a:lnTo>
                  <a:lnTo>
                    <a:pt x="3168" y="115"/>
                  </a:lnTo>
                  <a:lnTo>
                    <a:pt x="3069" y="92"/>
                  </a:lnTo>
                  <a:lnTo>
                    <a:pt x="2969" y="71"/>
                  </a:lnTo>
                  <a:lnTo>
                    <a:pt x="2867" y="52"/>
                  </a:lnTo>
                  <a:lnTo>
                    <a:pt x="2762" y="36"/>
                  </a:lnTo>
                  <a:lnTo>
                    <a:pt x="2655" y="23"/>
                  </a:lnTo>
                  <a:lnTo>
                    <a:pt x="2546" y="13"/>
                  </a:lnTo>
                  <a:lnTo>
                    <a:pt x="2436" y="6"/>
                  </a:lnTo>
                  <a:lnTo>
                    <a:pt x="2324" y="1"/>
                  </a:lnTo>
                  <a:lnTo>
                    <a:pt x="2211" y="0"/>
                  </a:lnTo>
                  <a:lnTo>
                    <a:pt x="2097" y="1"/>
                  </a:lnTo>
                  <a:lnTo>
                    <a:pt x="1985" y="6"/>
                  </a:lnTo>
                  <a:lnTo>
                    <a:pt x="1875" y="13"/>
                  </a:lnTo>
                  <a:lnTo>
                    <a:pt x="1766" y="23"/>
                  </a:lnTo>
                  <a:lnTo>
                    <a:pt x="1659" y="36"/>
                  </a:lnTo>
                  <a:lnTo>
                    <a:pt x="1555" y="52"/>
                  </a:lnTo>
                  <a:lnTo>
                    <a:pt x="1451" y="71"/>
                  </a:lnTo>
                  <a:lnTo>
                    <a:pt x="1351" y="92"/>
                  </a:lnTo>
                  <a:lnTo>
                    <a:pt x="1254" y="115"/>
                  </a:lnTo>
                  <a:lnTo>
                    <a:pt x="1159" y="141"/>
                  </a:lnTo>
                  <a:lnTo>
                    <a:pt x="1065" y="170"/>
                  </a:lnTo>
                  <a:lnTo>
                    <a:pt x="976" y="200"/>
                  </a:lnTo>
                  <a:lnTo>
                    <a:pt x="889" y="232"/>
                  </a:lnTo>
                  <a:lnTo>
                    <a:pt x="805" y="268"/>
                  </a:lnTo>
                  <a:lnTo>
                    <a:pt x="725" y="304"/>
                  </a:lnTo>
                  <a:lnTo>
                    <a:pt x="648" y="343"/>
                  </a:lnTo>
                  <a:lnTo>
                    <a:pt x="575" y="384"/>
                  </a:lnTo>
                  <a:lnTo>
                    <a:pt x="506" y="426"/>
                  </a:lnTo>
                  <a:lnTo>
                    <a:pt x="440" y="471"/>
                  </a:lnTo>
                  <a:lnTo>
                    <a:pt x="378" y="516"/>
                  </a:lnTo>
                  <a:lnTo>
                    <a:pt x="320" y="565"/>
                  </a:lnTo>
                  <a:lnTo>
                    <a:pt x="268" y="613"/>
                  </a:lnTo>
                  <a:lnTo>
                    <a:pt x="218" y="664"/>
                  </a:lnTo>
                  <a:lnTo>
                    <a:pt x="174" y="715"/>
                  </a:lnTo>
                  <a:lnTo>
                    <a:pt x="134" y="769"/>
                  </a:lnTo>
                  <a:lnTo>
                    <a:pt x="99" y="824"/>
                  </a:lnTo>
                  <a:lnTo>
                    <a:pt x="69" y="879"/>
                  </a:lnTo>
                  <a:lnTo>
                    <a:pt x="45" y="936"/>
                  </a:lnTo>
                  <a:lnTo>
                    <a:pt x="26" y="993"/>
                  </a:lnTo>
                  <a:lnTo>
                    <a:pt x="11" y="1052"/>
                  </a:lnTo>
                  <a:lnTo>
                    <a:pt x="2" y="1111"/>
                  </a:lnTo>
                  <a:lnTo>
                    <a:pt x="0" y="1171"/>
                  </a:lnTo>
                  <a:lnTo>
                    <a:pt x="2" y="1231"/>
                  </a:lnTo>
                  <a:lnTo>
                    <a:pt x="11" y="1290"/>
                  </a:lnTo>
                  <a:lnTo>
                    <a:pt x="26" y="1349"/>
                  </a:lnTo>
                  <a:lnTo>
                    <a:pt x="45" y="1407"/>
                  </a:lnTo>
                  <a:lnTo>
                    <a:pt x="69" y="1463"/>
                  </a:lnTo>
                  <a:lnTo>
                    <a:pt x="99" y="1519"/>
                  </a:lnTo>
                  <a:lnTo>
                    <a:pt x="134" y="1573"/>
                  </a:lnTo>
                  <a:lnTo>
                    <a:pt x="174" y="1626"/>
                  </a:lnTo>
                  <a:lnTo>
                    <a:pt x="218" y="1679"/>
                  </a:lnTo>
                  <a:lnTo>
                    <a:pt x="268" y="1729"/>
                  </a:lnTo>
                  <a:lnTo>
                    <a:pt x="320" y="1778"/>
                  </a:lnTo>
                  <a:lnTo>
                    <a:pt x="378" y="1825"/>
                  </a:lnTo>
                  <a:lnTo>
                    <a:pt x="440" y="1872"/>
                  </a:lnTo>
                  <a:lnTo>
                    <a:pt x="506" y="1915"/>
                  </a:lnTo>
                  <a:lnTo>
                    <a:pt x="575" y="1958"/>
                  </a:lnTo>
                  <a:lnTo>
                    <a:pt x="648" y="1999"/>
                  </a:lnTo>
                  <a:lnTo>
                    <a:pt x="725" y="2037"/>
                  </a:lnTo>
                  <a:lnTo>
                    <a:pt x="805" y="2075"/>
                  </a:lnTo>
                  <a:lnTo>
                    <a:pt x="889" y="2109"/>
                  </a:lnTo>
                  <a:lnTo>
                    <a:pt x="976" y="2142"/>
                  </a:lnTo>
                  <a:lnTo>
                    <a:pt x="1065" y="2173"/>
                  </a:lnTo>
                  <a:lnTo>
                    <a:pt x="1159" y="2201"/>
                  </a:lnTo>
                  <a:lnTo>
                    <a:pt x="1254" y="2226"/>
                  </a:lnTo>
                  <a:lnTo>
                    <a:pt x="1351" y="2250"/>
                  </a:lnTo>
                  <a:lnTo>
                    <a:pt x="1451" y="2271"/>
                  </a:lnTo>
                  <a:lnTo>
                    <a:pt x="1555" y="2290"/>
                  </a:lnTo>
                  <a:lnTo>
                    <a:pt x="1659" y="2305"/>
                  </a:lnTo>
                  <a:lnTo>
                    <a:pt x="1766" y="2318"/>
                  </a:lnTo>
                  <a:lnTo>
                    <a:pt x="1875" y="2330"/>
                  </a:lnTo>
                  <a:lnTo>
                    <a:pt x="1985" y="2337"/>
                  </a:lnTo>
                  <a:lnTo>
                    <a:pt x="2097" y="2341"/>
                  </a:lnTo>
                  <a:lnTo>
                    <a:pt x="2211" y="2343"/>
                  </a:lnTo>
                  <a:close/>
                </a:path>
              </a:pathLst>
            </a:custGeom>
            <a:solidFill>
              <a:srgbClr val="B6C6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202"/>
            <p:cNvSpPr>
              <a:spLocks/>
            </p:cNvSpPr>
            <p:nvPr/>
          </p:nvSpPr>
          <p:spPr bwMode="auto">
            <a:xfrm>
              <a:off x="4115" y="2147"/>
              <a:ext cx="170" cy="91"/>
            </a:xfrm>
            <a:custGeom>
              <a:avLst/>
              <a:gdLst>
                <a:gd name="T0" fmla="*/ 0 w 4421"/>
                <a:gd name="T1" fmla="*/ 0 h 2344"/>
                <a:gd name="T2" fmla="*/ 0 w 4421"/>
                <a:gd name="T3" fmla="*/ 0 h 2344"/>
                <a:gd name="T4" fmla="*/ 0 w 4421"/>
                <a:gd name="T5" fmla="*/ 0 h 2344"/>
                <a:gd name="T6" fmla="*/ 0 w 4421"/>
                <a:gd name="T7" fmla="*/ 0 h 2344"/>
                <a:gd name="T8" fmla="*/ 0 w 4421"/>
                <a:gd name="T9" fmla="*/ 0 h 2344"/>
                <a:gd name="T10" fmla="*/ 0 w 4421"/>
                <a:gd name="T11" fmla="*/ 0 h 2344"/>
                <a:gd name="T12" fmla="*/ 0 w 4421"/>
                <a:gd name="T13" fmla="*/ 0 h 2344"/>
                <a:gd name="T14" fmla="*/ 0 w 4421"/>
                <a:gd name="T15" fmla="*/ 0 h 2344"/>
                <a:gd name="T16" fmla="*/ 0 w 4421"/>
                <a:gd name="T17" fmla="*/ 0 h 2344"/>
                <a:gd name="T18" fmla="*/ 0 w 4421"/>
                <a:gd name="T19" fmla="*/ 0 h 2344"/>
                <a:gd name="T20" fmla="*/ 0 w 4421"/>
                <a:gd name="T21" fmla="*/ 0 h 2344"/>
                <a:gd name="T22" fmla="*/ 0 w 4421"/>
                <a:gd name="T23" fmla="*/ 0 h 2344"/>
                <a:gd name="T24" fmla="*/ 0 w 4421"/>
                <a:gd name="T25" fmla="*/ 0 h 2344"/>
                <a:gd name="T26" fmla="*/ 0 w 4421"/>
                <a:gd name="T27" fmla="*/ 0 h 2344"/>
                <a:gd name="T28" fmla="*/ 0 w 4421"/>
                <a:gd name="T29" fmla="*/ 0 h 2344"/>
                <a:gd name="T30" fmla="*/ 0 w 4421"/>
                <a:gd name="T31" fmla="*/ 0 h 2344"/>
                <a:gd name="T32" fmla="*/ 0 w 4421"/>
                <a:gd name="T33" fmla="*/ 0 h 2344"/>
                <a:gd name="T34" fmla="*/ 0 w 4421"/>
                <a:gd name="T35" fmla="*/ 0 h 2344"/>
                <a:gd name="T36" fmla="*/ 0 w 4421"/>
                <a:gd name="T37" fmla="*/ 0 h 2344"/>
                <a:gd name="T38" fmla="*/ 0 w 4421"/>
                <a:gd name="T39" fmla="*/ 0 h 2344"/>
                <a:gd name="T40" fmla="*/ 0 w 4421"/>
                <a:gd name="T41" fmla="*/ 0 h 2344"/>
                <a:gd name="T42" fmla="*/ 0 w 4421"/>
                <a:gd name="T43" fmla="*/ 0 h 2344"/>
                <a:gd name="T44" fmla="*/ 0 w 4421"/>
                <a:gd name="T45" fmla="*/ 0 h 2344"/>
                <a:gd name="T46" fmla="*/ 0 w 4421"/>
                <a:gd name="T47" fmla="*/ 0 h 2344"/>
                <a:gd name="T48" fmla="*/ 0 w 4421"/>
                <a:gd name="T49" fmla="*/ 0 h 2344"/>
                <a:gd name="T50" fmla="*/ 0 w 4421"/>
                <a:gd name="T51" fmla="*/ 0 h 2344"/>
                <a:gd name="T52" fmla="*/ 0 w 4421"/>
                <a:gd name="T53" fmla="*/ 0 h 2344"/>
                <a:gd name="T54" fmla="*/ 0 w 4421"/>
                <a:gd name="T55" fmla="*/ 0 h 2344"/>
                <a:gd name="T56" fmla="*/ 0 w 4421"/>
                <a:gd name="T57" fmla="*/ 0 h 2344"/>
                <a:gd name="T58" fmla="*/ 0 w 4421"/>
                <a:gd name="T59" fmla="*/ 0 h 2344"/>
                <a:gd name="T60" fmla="*/ 0 w 4421"/>
                <a:gd name="T61" fmla="*/ 0 h 2344"/>
                <a:gd name="T62" fmla="*/ 0 w 4421"/>
                <a:gd name="T63" fmla="*/ 0 h 2344"/>
                <a:gd name="T64" fmla="*/ 0 w 4421"/>
                <a:gd name="T65" fmla="*/ 0 h 2344"/>
                <a:gd name="T66" fmla="*/ 0 w 4421"/>
                <a:gd name="T67" fmla="*/ 0 h 2344"/>
                <a:gd name="T68" fmla="*/ 0 w 4421"/>
                <a:gd name="T69" fmla="*/ 0 h 2344"/>
                <a:gd name="T70" fmla="*/ 0 w 4421"/>
                <a:gd name="T71" fmla="*/ 0 h 2344"/>
                <a:gd name="T72" fmla="*/ 0 w 4421"/>
                <a:gd name="T73" fmla="*/ 0 h 2344"/>
                <a:gd name="T74" fmla="*/ 0 w 4421"/>
                <a:gd name="T75" fmla="*/ 0 h 2344"/>
                <a:gd name="T76" fmla="*/ 0 w 4421"/>
                <a:gd name="T77" fmla="*/ 0 h 2344"/>
                <a:gd name="T78" fmla="*/ 0 w 4421"/>
                <a:gd name="T79" fmla="*/ 0 h 2344"/>
                <a:gd name="T80" fmla="*/ 0 w 4421"/>
                <a:gd name="T81" fmla="*/ 0 h 2344"/>
                <a:gd name="T82" fmla="*/ 0 w 4421"/>
                <a:gd name="T83" fmla="*/ 0 h 2344"/>
                <a:gd name="T84" fmla="*/ 0 w 4421"/>
                <a:gd name="T85" fmla="*/ 0 h 23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421" h="2344">
                  <a:moveTo>
                    <a:pt x="2211" y="2344"/>
                  </a:moveTo>
                  <a:lnTo>
                    <a:pt x="2324" y="2342"/>
                  </a:lnTo>
                  <a:lnTo>
                    <a:pt x="2436" y="2338"/>
                  </a:lnTo>
                  <a:lnTo>
                    <a:pt x="2546" y="2330"/>
                  </a:lnTo>
                  <a:lnTo>
                    <a:pt x="2655" y="2320"/>
                  </a:lnTo>
                  <a:lnTo>
                    <a:pt x="2762" y="2307"/>
                  </a:lnTo>
                  <a:lnTo>
                    <a:pt x="2867" y="2292"/>
                  </a:lnTo>
                  <a:lnTo>
                    <a:pt x="2969" y="2272"/>
                  </a:lnTo>
                  <a:lnTo>
                    <a:pt x="3069" y="2251"/>
                  </a:lnTo>
                  <a:lnTo>
                    <a:pt x="3168" y="2228"/>
                  </a:lnTo>
                  <a:lnTo>
                    <a:pt x="3263" y="2203"/>
                  </a:lnTo>
                  <a:lnTo>
                    <a:pt x="3355" y="2174"/>
                  </a:lnTo>
                  <a:lnTo>
                    <a:pt x="3445" y="2143"/>
                  </a:lnTo>
                  <a:lnTo>
                    <a:pt x="3532" y="2111"/>
                  </a:lnTo>
                  <a:lnTo>
                    <a:pt x="3615" y="2076"/>
                  </a:lnTo>
                  <a:lnTo>
                    <a:pt x="3695" y="2039"/>
                  </a:lnTo>
                  <a:lnTo>
                    <a:pt x="3772" y="2001"/>
                  </a:lnTo>
                  <a:lnTo>
                    <a:pt x="3846" y="1959"/>
                  </a:lnTo>
                  <a:lnTo>
                    <a:pt x="3915" y="1917"/>
                  </a:lnTo>
                  <a:lnTo>
                    <a:pt x="3981" y="1873"/>
                  </a:lnTo>
                  <a:lnTo>
                    <a:pt x="4043" y="1827"/>
                  </a:lnTo>
                  <a:lnTo>
                    <a:pt x="4100" y="1779"/>
                  </a:lnTo>
                  <a:lnTo>
                    <a:pt x="4154" y="1730"/>
                  </a:lnTo>
                  <a:lnTo>
                    <a:pt x="4203" y="1679"/>
                  </a:lnTo>
                  <a:lnTo>
                    <a:pt x="4247" y="1628"/>
                  </a:lnTo>
                  <a:lnTo>
                    <a:pt x="4287" y="1575"/>
                  </a:lnTo>
                  <a:lnTo>
                    <a:pt x="4322" y="1520"/>
                  </a:lnTo>
                  <a:lnTo>
                    <a:pt x="4351" y="1465"/>
                  </a:lnTo>
                  <a:lnTo>
                    <a:pt x="4377" y="1408"/>
                  </a:lnTo>
                  <a:lnTo>
                    <a:pt x="4396" y="1351"/>
                  </a:lnTo>
                  <a:lnTo>
                    <a:pt x="4410" y="1292"/>
                  </a:lnTo>
                  <a:lnTo>
                    <a:pt x="4418" y="1232"/>
                  </a:lnTo>
                  <a:lnTo>
                    <a:pt x="4421" y="1173"/>
                  </a:lnTo>
                  <a:lnTo>
                    <a:pt x="4418" y="1112"/>
                  </a:lnTo>
                  <a:lnTo>
                    <a:pt x="4410" y="1052"/>
                  </a:lnTo>
                  <a:lnTo>
                    <a:pt x="4396" y="995"/>
                  </a:lnTo>
                  <a:lnTo>
                    <a:pt x="4377" y="937"/>
                  </a:lnTo>
                  <a:lnTo>
                    <a:pt x="4351" y="881"/>
                  </a:lnTo>
                  <a:lnTo>
                    <a:pt x="4322" y="825"/>
                  </a:lnTo>
                  <a:lnTo>
                    <a:pt x="4287" y="770"/>
                  </a:lnTo>
                  <a:lnTo>
                    <a:pt x="4247" y="717"/>
                  </a:lnTo>
                  <a:lnTo>
                    <a:pt x="4203" y="665"/>
                  </a:lnTo>
                  <a:lnTo>
                    <a:pt x="4154" y="615"/>
                  </a:lnTo>
                  <a:lnTo>
                    <a:pt x="4100" y="565"/>
                  </a:lnTo>
                  <a:lnTo>
                    <a:pt x="4043" y="518"/>
                  </a:lnTo>
                  <a:lnTo>
                    <a:pt x="3981" y="472"/>
                  </a:lnTo>
                  <a:lnTo>
                    <a:pt x="3915" y="428"/>
                  </a:lnTo>
                  <a:lnTo>
                    <a:pt x="3846" y="385"/>
                  </a:lnTo>
                  <a:lnTo>
                    <a:pt x="3772" y="345"/>
                  </a:lnTo>
                  <a:lnTo>
                    <a:pt x="3695" y="306"/>
                  </a:lnTo>
                  <a:lnTo>
                    <a:pt x="3615" y="269"/>
                  </a:lnTo>
                  <a:lnTo>
                    <a:pt x="3532" y="234"/>
                  </a:lnTo>
                  <a:lnTo>
                    <a:pt x="3445" y="201"/>
                  </a:lnTo>
                  <a:lnTo>
                    <a:pt x="3355" y="171"/>
                  </a:lnTo>
                  <a:lnTo>
                    <a:pt x="3263" y="143"/>
                  </a:lnTo>
                  <a:lnTo>
                    <a:pt x="3168" y="117"/>
                  </a:lnTo>
                  <a:lnTo>
                    <a:pt x="3069" y="93"/>
                  </a:lnTo>
                  <a:lnTo>
                    <a:pt x="2969" y="72"/>
                  </a:lnTo>
                  <a:lnTo>
                    <a:pt x="2867" y="54"/>
                  </a:lnTo>
                  <a:lnTo>
                    <a:pt x="2762" y="38"/>
                  </a:lnTo>
                  <a:lnTo>
                    <a:pt x="2655" y="25"/>
                  </a:lnTo>
                  <a:lnTo>
                    <a:pt x="2546" y="14"/>
                  </a:lnTo>
                  <a:lnTo>
                    <a:pt x="2436" y="7"/>
                  </a:lnTo>
                  <a:lnTo>
                    <a:pt x="2324" y="2"/>
                  </a:lnTo>
                  <a:lnTo>
                    <a:pt x="2211" y="0"/>
                  </a:lnTo>
                  <a:lnTo>
                    <a:pt x="2097" y="2"/>
                  </a:lnTo>
                  <a:lnTo>
                    <a:pt x="1985" y="7"/>
                  </a:lnTo>
                  <a:lnTo>
                    <a:pt x="1875" y="14"/>
                  </a:lnTo>
                  <a:lnTo>
                    <a:pt x="1766" y="25"/>
                  </a:lnTo>
                  <a:lnTo>
                    <a:pt x="1659" y="38"/>
                  </a:lnTo>
                  <a:lnTo>
                    <a:pt x="1555" y="54"/>
                  </a:lnTo>
                  <a:lnTo>
                    <a:pt x="1451" y="72"/>
                  </a:lnTo>
                  <a:lnTo>
                    <a:pt x="1351" y="93"/>
                  </a:lnTo>
                  <a:lnTo>
                    <a:pt x="1254" y="117"/>
                  </a:lnTo>
                  <a:lnTo>
                    <a:pt x="1159" y="143"/>
                  </a:lnTo>
                  <a:lnTo>
                    <a:pt x="1065" y="171"/>
                  </a:lnTo>
                  <a:lnTo>
                    <a:pt x="976" y="201"/>
                  </a:lnTo>
                  <a:lnTo>
                    <a:pt x="889" y="234"/>
                  </a:lnTo>
                  <a:lnTo>
                    <a:pt x="805" y="269"/>
                  </a:lnTo>
                  <a:lnTo>
                    <a:pt x="725" y="306"/>
                  </a:lnTo>
                  <a:lnTo>
                    <a:pt x="648" y="345"/>
                  </a:lnTo>
                  <a:lnTo>
                    <a:pt x="575" y="385"/>
                  </a:lnTo>
                  <a:lnTo>
                    <a:pt x="506" y="428"/>
                  </a:lnTo>
                  <a:lnTo>
                    <a:pt x="440" y="472"/>
                  </a:lnTo>
                  <a:lnTo>
                    <a:pt x="378" y="518"/>
                  </a:lnTo>
                  <a:lnTo>
                    <a:pt x="320" y="565"/>
                  </a:lnTo>
                  <a:lnTo>
                    <a:pt x="268" y="615"/>
                  </a:lnTo>
                  <a:lnTo>
                    <a:pt x="218" y="665"/>
                  </a:lnTo>
                  <a:lnTo>
                    <a:pt x="174" y="717"/>
                  </a:lnTo>
                  <a:lnTo>
                    <a:pt x="134" y="770"/>
                  </a:lnTo>
                  <a:lnTo>
                    <a:pt x="99" y="825"/>
                  </a:lnTo>
                  <a:lnTo>
                    <a:pt x="69" y="881"/>
                  </a:lnTo>
                  <a:lnTo>
                    <a:pt x="45" y="937"/>
                  </a:lnTo>
                  <a:lnTo>
                    <a:pt x="26" y="995"/>
                  </a:lnTo>
                  <a:lnTo>
                    <a:pt x="11" y="1052"/>
                  </a:lnTo>
                  <a:lnTo>
                    <a:pt x="2" y="1112"/>
                  </a:lnTo>
                  <a:lnTo>
                    <a:pt x="0" y="1173"/>
                  </a:lnTo>
                  <a:lnTo>
                    <a:pt x="2" y="1232"/>
                  </a:lnTo>
                  <a:lnTo>
                    <a:pt x="11" y="1292"/>
                  </a:lnTo>
                  <a:lnTo>
                    <a:pt x="26" y="1351"/>
                  </a:lnTo>
                  <a:lnTo>
                    <a:pt x="45" y="1408"/>
                  </a:lnTo>
                  <a:lnTo>
                    <a:pt x="69" y="1465"/>
                  </a:lnTo>
                  <a:lnTo>
                    <a:pt x="99" y="1520"/>
                  </a:lnTo>
                  <a:lnTo>
                    <a:pt x="134" y="1575"/>
                  </a:lnTo>
                  <a:lnTo>
                    <a:pt x="174" y="1628"/>
                  </a:lnTo>
                  <a:lnTo>
                    <a:pt x="218" y="1679"/>
                  </a:lnTo>
                  <a:lnTo>
                    <a:pt x="268" y="1730"/>
                  </a:lnTo>
                  <a:lnTo>
                    <a:pt x="320" y="1779"/>
                  </a:lnTo>
                  <a:lnTo>
                    <a:pt x="378" y="1827"/>
                  </a:lnTo>
                  <a:lnTo>
                    <a:pt x="440" y="1873"/>
                  </a:lnTo>
                  <a:lnTo>
                    <a:pt x="506" y="1917"/>
                  </a:lnTo>
                  <a:lnTo>
                    <a:pt x="575" y="1959"/>
                  </a:lnTo>
                  <a:lnTo>
                    <a:pt x="648" y="2001"/>
                  </a:lnTo>
                  <a:lnTo>
                    <a:pt x="725" y="2039"/>
                  </a:lnTo>
                  <a:lnTo>
                    <a:pt x="805" y="2076"/>
                  </a:lnTo>
                  <a:lnTo>
                    <a:pt x="889" y="2111"/>
                  </a:lnTo>
                  <a:lnTo>
                    <a:pt x="976" y="2143"/>
                  </a:lnTo>
                  <a:lnTo>
                    <a:pt x="1065" y="2174"/>
                  </a:lnTo>
                  <a:lnTo>
                    <a:pt x="1159" y="2203"/>
                  </a:lnTo>
                  <a:lnTo>
                    <a:pt x="1254" y="2228"/>
                  </a:lnTo>
                  <a:lnTo>
                    <a:pt x="1351" y="2251"/>
                  </a:lnTo>
                  <a:lnTo>
                    <a:pt x="1451" y="2272"/>
                  </a:lnTo>
                  <a:lnTo>
                    <a:pt x="1555" y="2292"/>
                  </a:lnTo>
                  <a:lnTo>
                    <a:pt x="1659" y="2307"/>
                  </a:lnTo>
                  <a:lnTo>
                    <a:pt x="1766" y="2320"/>
                  </a:lnTo>
                  <a:lnTo>
                    <a:pt x="1875" y="2330"/>
                  </a:lnTo>
                  <a:lnTo>
                    <a:pt x="1985" y="2338"/>
                  </a:lnTo>
                  <a:lnTo>
                    <a:pt x="2097" y="2342"/>
                  </a:lnTo>
                  <a:lnTo>
                    <a:pt x="2211" y="234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203"/>
            <p:cNvSpPr>
              <a:spLocks/>
            </p:cNvSpPr>
            <p:nvPr/>
          </p:nvSpPr>
          <p:spPr bwMode="auto">
            <a:xfrm>
              <a:off x="4115" y="2138"/>
              <a:ext cx="170" cy="90"/>
            </a:xfrm>
            <a:custGeom>
              <a:avLst/>
              <a:gdLst>
                <a:gd name="T0" fmla="*/ 0 w 4421"/>
                <a:gd name="T1" fmla="*/ 0 h 2344"/>
                <a:gd name="T2" fmla="*/ 0 w 4421"/>
                <a:gd name="T3" fmla="*/ 0 h 2344"/>
                <a:gd name="T4" fmla="*/ 0 w 4421"/>
                <a:gd name="T5" fmla="*/ 0 h 2344"/>
                <a:gd name="T6" fmla="*/ 0 w 4421"/>
                <a:gd name="T7" fmla="*/ 0 h 2344"/>
                <a:gd name="T8" fmla="*/ 0 w 4421"/>
                <a:gd name="T9" fmla="*/ 0 h 2344"/>
                <a:gd name="T10" fmla="*/ 0 w 4421"/>
                <a:gd name="T11" fmla="*/ 0 h 2344"/>
                <a:gd name="T12" fmla="*/ 0 w 4421"/>
                <a:gd name="T13" fmla="*/ 0 h 2344"/>
                <a:gd name="T14" fmla="*/ 0 w 4421"/>
                <a:gd name="T15" fmla="*/ 0 h 2344"/>
                <a:gd name="T16" fmla="*/ 0 w 4421"/>
                <a:gd name="T17" fmla="*/ 0 h 2344"/>
                <a:gd name="T18" fmla="*/ 0 w 4421"/>
                <a:gd name="T19" fmla="*/ 0 h 2344"/>
                <a:gd name="T20" fmla="*/ 0 w 4421"/>
                <a:gd name="T21" fmla="*/ 0 h 2344"/>
                <a:gd name="T22" fmla="*/ 0 w 4421"/>
                <a:gd name="T23" fmla="*/ 0 h 2344"/>
                <a:gd name="T24" fmla="*/ 0 w 4421"/>
                <a:gd name="T25" fmla="*/ 0 h 2344"/>
                <a:gd name="T26" fmla="*/ 0 w 4421"/>
                <a:gd name="T27" fmla="*/ 0 h 2344"/>
                <a:gd name="T28" fmla="*/ 0 w 4421"/>
                <a:gd name="T29" fmla="*/ 0 h 2344"/>
                <a:gd name="T30" fmla="*/ 0 w 4421"/>
                <a:gd name="T31" fmla="*/ 0 h 2344"/>
                <a:gd name="T32" fmla="*/ 0 w 4421"/>
                <a:gd name="T33" fmla="*/ 0 h 2344"/>
                <a:gd name="T34" fmla="*/ 0 w 4421"/>
                <a:gd name="T35" fmla="*/ 0 h 2344"/>
                <a:gd name="T36" fmla="*/ 0 w 4421"/>
                <a:gd name="T37" fmla="*/ 0 h 2344"/>
                <a:gd name="T38" fmla="*/ 0 w 4421"/>
                <a:gd name="T39" fmla="*/ 0 h 2344"/>
                <a:gd name="T40" fmla="*/ 0 w 4421"/>
                <a:gd name="T41" fmla="*/ 0 h 2344"/>
                <a:gd name="T42" fmla="*/ 0 w 4421"/>
                <a:gd name="T43" fmla="*/ 0 h 2344"/>
                <a:gd name="T44" fmla="*/ 0 w 4421"/>
                <a:gd name="T45" fmla="*/ 0 h 2344"/>
                <a:gd name="T46" fmla="*/ 0 w 4421"/>
                <a:gd name="T47" fmla="*/ 0 h 2344"/>
                <a:gd name="T48" fmla="*/ 0 w 4421"/>
                <a:gd name="T49" fmla="*/ 0 h 2344"/>
                <a:gd name="T50" fmla="*/ 0 w 4421"/>
                <a:gd name="T51" fmla="*/ 0 h 2344"/>
                <a:gd name="T52" fmla="*/ 0 w 4421"/>
                <a:gd name="T53" fmla="*/ 0 h 2344"/>
                <a:gd name="T54" fmla="*/ 0 w 4421"/>
                <a:gd name="T55" fmla="*/ 0 h 2344"/>
                <a:gd name="T56" fmla="*/ 0 w 4421"/>
                <a:gd name="T57" fmla="*/ 0 h 2344"/>
                <a:gd name="T58" fmla="*/ 0 w 4421"/>
                <a:gd name="T59" fmla="*/ 0 h 2344"/>
                <a:gd name="T60" fmla="*/ 0 w 4421"/>
                <a:gd name="T61" fmla="*/ 0 h 2344"/>
                <a:gd name="T62" fmla="*/ 0 w 4421"/>
                <a:gd name="T63" fmla="*/ 0 h 2344"/>
                <a:gd name="T64" fmla="*/ 0 w 4421"/>
                <a:gd name="T65" fmla="*/ 0 h 2344"/>
                <a:gd name="T66" fmla="*/ 0 w 4421"/>
                <a:gd name="T67" fmla="*/ 0 h 2344"/>
                <a:gd name="T68" fmla="*/ 0 w 4421"/>
                <a:gd name="T69" fmla="*/ 0 h 2344"/>
                <a:gd name="T70" fmla="*/ 0 w 4421"/>
                <a:gd name="T71" fmla="*/ 0 h 2344"/>
                <a:gd name="T72" fmla="*/ 0 w 4421"/>
                <a:gd name="T73" fmla="*/ 0 h 2344"/>
                <a:gd name="T74" fmla="*/ 0 w 4421"/>
                <a:gd name="T75" fmla="*/ 0 h 2344"/>
                <a:gd name="T76" fmla="*/ 0 w 4421"/>
                <a:gd name="T77" fmla="*/ 0 h 2344"/>
                <a:gd name="T78" fmla="*/ 0 w 4421"/>
                <a:gd name="T79" fmla="*/ 0 h 2344"/>
                <a:gd name="T80" fmla="*/ 0 w 4421"/>
                <a:gd name="T81" fmla="*/ 0 h 2344"/>
                <a:gd name="T82" fmla="*/ 0 w 4421"/>
                <a:gd name="T83" fmla="*/ 0 h 2344"/>
                <a:gd name="T84" fmla="*/ 0 w 4421"/>
                <a:gd name="T85" fmla="*/ 0 h 23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421" h="2344">
                  <a:moveTo>
                    <a:pt x="2211" y="2344"/>
                  </a:moveTo>
                  <a:lnTo>
                    <a:pt x="2324" y="2342"/>
                  </a:lnTo>
                  <a:lnTo>
                    <a:pt x="2436" y="2338"/>
                  </a:lnTo>
                  <a:lnTo>
                    <a:pt x="2546" y="2330"/>
                  </a:lnTo>
                  <a:lnTo>
                    <a:pt x="2655" y="2319"/>
                  </a:lnTo>
                  <a:lnTo>
                    <a:pt x="2762" y="2306"/>
                  </a:lnTo>
                  <a:lnTo>
                    <a:pt x="2867" y="2290"/>
                  </a:lnTo>
                  <a:lnTo>
                    <a:pt x="2969" y="2272"/>
                  </a:lnTo>
                  <a:lnTo>
                    <a:pt x="3069" y="2251"/>
                  </a:lnTo>
                  <a:lnTo>
                    <a:pt x="3168" y="2227"/>
                  </a:lnTo>
                  <a:lnTo>
                    <a:pt x="3263" y="2201"/>
                  </a:lnTo>
                  <a:lnTo>
                    <a:pt x="3355" y="2173"/>
                  </a:lnTo>
                  <a:lnTo>
                    <a:pt x="3445" y="2143"/>
                  </a:lnTo>
                  <a:lnTo>
                    <a:pt x="3532" y="2110"/>
                  </a:lnTo>
                  <a:lnTo>
                    <a:pt x="3615" y="2075"/>
                  </a:lnTo>
                  <a:lnTo>
                    <a:pt x="3695" y="2038"/>
                  </a:lnTo>
                  <a:lnTo>
                    <a:pt x="3772" y="1999"/>
                  </a:lnTo>
                  <a:lnTo>
                    <a:pt x="3846" y="1959"/>
                  </a:lnTo>
                  <a:lnTo>
                    <a:pt x="3915" y="1916"/>
                  </a:lnTo>
                  <a:lnTo>
                    <a:pt x="3981" y="1872"/>
                  </a:lnTo>
                  <a:lnTo>
                    <a:pt x="4043" y="1826"/>
                  </a:lnTo>
                  <a:lnTo>
                    <a:pt x="4100" y="1779"/>
                  </a:lnTo>
                  <a:lnTo>
                    <a:pt x="4154" y="1729"/>
                  </a:lnTo>
                  <a:lnTo>
                    <a:pt x="4203" y="1679"/>
                  </a:lnTo>
                  <a:lnTo>
                    <a:pt x="4247" y="1627"/>
                  </a:lnTo>
                  <a:lnTo>
                    <a:pt x="4287" y="1573"/>
                  </a:lnTo>
                  <a:lnTo>
                    <a:pt x="4322" y="1520"/>
                  </a:lnTo>
                  <a:lnTo>
                    <a:pt x="4351" y="1464"/>
                  </a:lnTo>
                  <a:lnTo>
                    <a:pt x="4377" y="1408"/>
                  </a:lnTo>
                  <a:lnTo>
                    <a:pt x="4396" y="1350"/>
                  </a:lnTo>
                  <a:lnTo>
                    <a:pt x="4410" y="1291"/>
                  </a:lnTo>
                  <a:lnTo>
                    <a:pt x="4418" y="1232"/>
                  </a:lnTo>
                  <a:lnTo>
                    <a:pt x="4421" y="1171"/>
                  </a:lnTo>
                  <a:lnTo>
                    <a:pt x="4418" y="1112"/>
                  </a:lnTo>
                  <a:lnTo>
                    <a:pt x="4410" y="1052"/>
                  </a:lnTo>
                  <a:lnTo>
                    <a:pt x="4396" y="993"/>
                  </a:lnTo>
                  <a:lnTo>
                    <a:pt x="4377" y="936"/>
                  </a:lnTo>
                  <a:lnTo>
                    <a:pt x="4351" y="879"/>
                  </a:lnTo>
                  <a:lnTo>
                    <a:pt x="4322" y="823"/>
                  </a:lnTo>
                  <a:lnTo>
                    <a:pt x="4287" y="770"/>
                  </a:lnTo>
                  <a:lnTo>
                    <a:pt x="4247" y="716"/>
                  </a:lnTo>
                  <a:lnTo>
                    <a:pt x="4203" y="665"/>
                  </a:lnTo>
                  <a:lnTo>
                    <a:pt x="4154" y="614"/>
                  </a:lnTo>
                  <a:lnTo>
                    <a:pt x="4100" y="565"/>
                  </a:lnTo>
                  <a:lnTo>
                    <a:pt x="4043" y="517"/>
                  </a:lnTo>
                  <a:lnTo>
                    <a:pt x="3981" y="472"/>
                  </a:lnTo>
                  <a:lnTo>
                    <a:pt x="3915" y="427"/>
                  </a:lnTo>
                  <a:lnTo>
                    <a:pt x="3846" y="385"/>
                  </a:lnTo>
                  <a:lnTo>
                    <a:pt x="3772" y="343"/>
                  </a:lnTo>
                  <a:lnTo>
                    <a:pt x="3695" y="305"/>
                  </a:lnTo>
                  <a:lnTo>
                    <a:pt x="3615" y="269"/>
                  </a:lnTo>
                  <a:lnTo>
                    <a:pt x="3532" y="233"/>
                  </a:lnTo>
                  <a:lnTo>
                    <a:pt x="3445" y="201"/>
                  </a:lnTo>
                  <a:lnTo>
                    <a:pt x="3355" y="171"/>
                  </a:lnTo>
                  <a:lnTo>
                    <a:pt x="3263" y="142"/>
                  </a:lnTo>
                  <a:lnTo>
                    <a:pt x="3168" y="116"/>
                  </a:lnTo>
                  <a:lnTo>
                    <a:pt x="3069" y="93"/>
                  </a:lnTo>
                  <a:lnTo>
                    <a:pt x="2969" y="71"/>
                  </a:lnTo>
                  <a:lnTo>
                    <a:pt x="2867" y="53"/>
                  </a:lnTo>
                  <a:lnTo>
                    <a:pt x="2762" y="37"/>
                  </a:lnTo>
                  <a:lnTo>
                    <a:pt x="2655" y="24"/>
                  </a:lnTo>
                  <a:lnTo>
                    <a:pt x="2546" y="14"/>
                  </a:lnTo>
                  <a:lnTo>
                    <a:pt x="2436" y="6"/>
                  </a:lnTo>
                  <a:lnTo>
                    <a:pt x="2324" y="2"/>
                  </a:lnTo>
                  <a:lnTo>
                    <a:pt x="2211" y="0"/>
                  </a:lnTo>
                  <a:lnTo>
                    <a:pt x="2097" y="2"/>
                  </a:lnTo>
                  <a:lnTo>
                    <a:pt x="1985" y="6"/>
                  </a:lnTo>
                  <a:lnTo>
                    <a:pt x="1875" y="14"/>
                  </a:lnTo>
                  <a:lnTo>
                    <a:pt x="1766" y="24"/>
                  </a:lnTo>
                  <a:lnTo>
                    <a:pt x="1659" y="37"/>
                  </a:lnTo>
                  <a:lnTo>
                    <a:pt x="1555" y="53"/>
                  </a:lnTo>
                  <a:lnTo>
                    <a:pt x="1451" y="71"/>
                  </a:lnTo>
                  <a:lnTo>
                    <a:pt x="1351" y="93"/>
                  </a:lnTo>
                  <a:lnTo>
                    <a:pt x="1254" y="116"/>
                  </a:lnTo>
                  <a:lnTo>
                    <a:pt x="1159" y="142"/>
                  </a:lnTo>
                  <a:lnTo>
                    <a:pt x="1065" y="171"/>
                  </a:lnTo>
                  <a:lnTo>
                    <a:pt x="976" y="201"/>
                  </a:lnTo>
                  <a:lnTo>
                    <a:pt x="889" y="233"/>
                  </a:lnTo>
                  <a:lnTo>
                    <a:pt x="805" y="269"/>
                  </a:lnTo>
                  <a:lnTo>
                    <a:pt x="725" y="305"/>
                  </a:lnTo>
                  <a:lnTo>
                    <a:pt x="648" y="343"/>
                  </a:lnTo>
                  <a:lnTo>
                    <a:pt x="575" y="385"/>
                  </a:lnTo>
                  <a:lnTo>
                    <a:pt x="506" y="427"/>
                  </a:lnTo>
                  <a:lnTo>
                    <a:pt x="440" y="472"/>
                  </a:lnTo>
                  <a:lnTo>
                    <a:pt x="378" y="517"/>
                  </a:lnTo>
                  <a:lnTo>
                    <a:pt x="320" y="565"/>
                  </a:lnTo>
                  <a:lnTo>
                    <a:pt x="268" y="614"/>
                  </a:lnTo>
                  <a:lnTo>
                    <a:pt x="218" y="665"/>
                  </a:lnTo>
                  <a:lnTo>
                    <a:pt x="174" y="716"/>
                  </a:lnTo>
                  <a:lnTo>
                    <a:pt x="134" y="770"/>
                  </a:lnTo>
                  <a:lnTo>
                    <a:pt x="99" y="823"/>
                  </a:lnTo>
                  <a:lnTo>
                    <a:pt x="69" y="879"/>
                  </a:lnTo>
                  <a:lnTo>
                    <a:pt x="45" y="936"/>
                  </a:lnTo>
                  <a:lnTo>
                    <a:pt x="26" y="993"/>
                  </a:lnTo>
                  <a:lnTo>
                    <a:pt x="11" y="1052"/>
                  </a:lnTo>
                  <a:lnTo>
                    <a:pt x="2" y="1112"/>
                  </a:lnTo>
                  <a:lnTo>
                    <a:pt x="0" y="1171"/>
                  </a:lnTo>
                  <a:lnTo>
                    <a:pt x="2" y="1232"/>
                  </a:lnTo>
                  <a:lnTo>
                    <a:pt x="11" y="1291"/>
                  </a:lnTo>
                  <a:lnTo>
                    <a:pt x="26" y="1350"/>
                  </a:lnTo>
                  <a:lnTo>
                    <a:pt x="45" y="1408"/>
                  </a:lnTo>
                  <a:lnTo>
                    <a:pt x="69" y="1464"/>
                  </a:lnTo>
                  <a:lnTo>
                    <a:pt x="99" y="1520"/>
                  </a:lnTo>
                  <a:lnTo>
                    <a:pt x="134" y="1573"/>
                  </a:lnTo>
                  <a:lnTo>
                    <a:pt x="174" y="1627"/>
                  </a:lnTo>
                  <a:lnTo>
                    <a:pt x="218" y="1679"/>
                  </a:lnTo>
                  <a:lnTo>
                    <a:pt x="268" y="1729"/>
                  </a:lnTo>
                  <a:lnTo>
                    <a:pt x="320" y="1779"/>
                  </a:lnTo>
                  <a:lnTo>
                    <a:pt x="378" y="1826"/>
                  </a:lnTo>
                  <a:lnTo>
                    <a:pt x="440" y="1872"/>
                  </a:lnTo>
                  <a:lnTo>
                    <a:pt x="506" y="1916"/>
                  </a:lnTo>
                  <a:lnTo>
                    <a:pt x="575" y="1959"/>
                  </a:lnTo>
                  <a:lnTo>
                    <a:pt x="648" y="1999"/>
                  </a:lnTo>
                  <a:lnTo>
                    <a:pt x="725" y="2038"/>
                  </a:lnTo>
                  <a:lnTo>
                    <a:pt x="805" y="2075"/>
                  </a:lnTo>
                  <a:lnTo>
                    <a:pt x="889" y="2110"/>
                  </a:lnTo>
                  <a:lnTo>
                    <a:pt x="976" y="2143"/>
                  </a:lnTo>
                  <a:lnTo>
                    <a:pt x="1065" y="2173"/>
                  </a:lnTo>
                  <a:lnTo>
                    <a:pt x="1159" y="2201"/>
                  </a:lnTo>
                  <a:lnTo>
                    <a:pt x="1254" y="2227"/>
                  </a:lnTo>
                  <a:lnTo>
                    <a:pt x="1351" y="2251"/>
                  </a:lnTo>
                  <a:lnTo>
                    <a:pt x="1451" y="2272"/>
                  </a:lnTo>
                  <a:lnTo>
                    <a:pt x="1555" y="2290"/>
                  </a:lnTo>
                  <a:lnTo>
                    <a:pt x="1659" y="2306"/>
                  </a:lnTo>
                  <a:lnTo>
                    <a:pt x="1766" y="2319"/>
                  </a:lnTo>
                  <a:lnTo>
                    <a:pt x="1875" y="2330"/>
                  </a:lnTo>
                  <a:lnTo>
                    <a:pt x="1985" y="2338"/>
                  </a:lnTo>
                  <a:lnTo>
                    <a:pt x="2097" y="2342"/>
                  </a:lnTo>
                  <a:lnTo>
                    <a:pt x="2211" y="2344"/>
                  </a:lnTo>
                  <a:close/>
                </a:path>
              </a:pathLst>
            </a:custGeom>
            <a:solidFill>
              <a:srgbClr val="B6C6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204"/>
            <p:cNvSpPr>
              <a:spLocks/>
            </p:cNvSpPr>
            <p:nvPr/>
          </p:nvSpPr>
          <p:spPr bwMode="auto">
            <a:xfrm>
              <a:off x="4004" y="2297"/>
              <a:ext cx="205" cy="109"/>
            </a:xfrm>
            <a:custGeom>
              <a:avLst/>
              <a:gdLst>
                <a:gd name="T0" fmla="*/ 0 w 5330"/>
                <a:gd name="T1" fmla="*/ 0 h 2825"/>
                <a:gd name="T2" fmla="*/ 0 w 5330"/>
                <a:gd name="T3" fmla="*/ 0 h 2825"/>
                <a:gd name="T4" fmla="*/ 0 w 5330"/>
                <a:gd name="T5" fmla="*/ 0 h 2825"/>
                <a:gd name="T6" fmla="*/ 0 w 5330"/>
                <a:gd name="T7" fmla="*/ 0 h 2825"/>
                <a:gd name="T8" fmla="*/ 0 w 5330"/>
                <a:gd name="T9" fmla="*/ 0 h 2825"/>
                <a:gd name="T10" fmla="*/ 0 w 5330"/>
                <a:gd name="T11" fmla="*/ 0 h 2825"/>
                <a:gd name="T12" fmla="*/ 0 w 5330"/>
                <a:gd name="T13" fmla="*/ 0 h 2825"/>
                <a:gd name="T14" fmla="*/ 0 w 5330"/>
                <a:gd name="T15" fmla="*/ 0 h 2825"/>
                <a:gd name="T16" fmla="*/ 0 w 5330"/>
                <a:gd name="T17" fmla="*/ 0 h 2825"/>
                <a:gd name="T18" fmla="*/ 0 w 5330"/>
                <a:gd name="T19" fmla="*/ 0 h 2825"/>
                <a:gd name="T20" fmla="*/ 0 w 5330"/>
                <a:gd name="T21" fmla="*/ 0 h 2825"/>
                <a:gd name="T22" fmla="*/ 0 w 5330"/>
                <a:gd name="T23" fmla="*/ 0 h 2825"/>
                <a:gd name="T24" fmla="*/ 0 w 5330"/>
                <a:gd name="T25" fmla="*/ 0 h 2825"/>
                <a:gd name="T26" fmla="*/ 0 w 5330"/>
                <a:gd name="T27" fmla="*/ 0 h 2825"/>
                <a:gd name="T28" fmla="*/ 0 w 5330"/>
                <a:gd name="T29" fmla="*/ 0 h 2825"/>
                <a:gd name="T30" fmla="*/ 0 w 5330"/>
                <a:gd name="T31" fmla="*/ 0 h 2825"/>
                <a:gd name="T32" fmla="*/ 0 w 5330"/>
                <a:gd name="T33" fmla="*/ 0 h 2825"/>
                <a:gd name="T34" fmla="*/ 0 w 5330"/>
                <a:gd name="T35" fmla="*/ 0 h 2825"/>
                <a:gd name="T36" fmla="*/ 0 w 5330"/>
                <a:gd name="T37" fmla="*/ 0 h 2825"/>
                <a:gd name="T38" fmla="*/ 0 w 5330"/>
                <a:gd name="T39" fmla="*/ 0 h 2825"/>
                <a:gd name="T40" fmla="*/ 0 w 5330"/>
                <a:gd name="T41" fmla="*/ 0 h 2825"/>
                <a:gd name="T42" fmla="*/ 0 w 5330"/>
                <a:gd name="T43" fmla="*/ 0 h 2825"/>
                <a:gd name="T44" fmla="*/ 0 w 5330"/>
                <a:gd name="T45" fmla="*/ 0 h 2825"/>
                <a:gd name="T46" fmla="*/ 0 w 5330"/>
                <a:gd name="T47" fmla="*/ 0 h 2825"/>
                <a:gd name="T48" fmla="*/ 0 w 5330"/>
                <a:gd name="T49" fmla="*/ 0 h 2825"/>
                <a:gd name="T50" fmla="*/ 0 w 5330"/>
                <a:gd name="T51" fmla="*/ 0 h 2825"/>
                <a:gd name="T52" fmla="*/ 0 w 5330"/>
                <a:gd name="T53" fmla="*/ 0 h 2825"/>
                <a:gd name="T54" fmla="*/ 0 w 5330"/>
                <a:gd name="T55" fmla="*/ 0 h 2825"/>
                <a:gd name="T56" fmla="*/ 0 w 5330"/>
                <a:gd name="T57" fmla="*/ 0 h 2825"/>
                <a:gd name="T58" fmla="*/ 0 w 5330"/>
                <a:gd name="T59" fmla="*/ 0 h 2825"/>
                <a:gd name="T60" fmla="*/ 0 w 5330"/>
                <a:gd name="T61" fmla="*/ 0 h 2825"/>
                <a:gd name="T62" fmla="*/ 0 w 5330"/>
                <a:gd name="T63" fmla="*/ 0 h 2825"/>
                <a:gd name="T64" fmla="*/ 0 w 5330"/>
                <a:gd name="T65" fmla="*/ 0 h 2825"/>
                <a:gd name="T66" fmla="*/ 0 w 5330"/>
                <a:gd name="T67" fmla="*/ 0 h 2825"/>
                <a:gd name="T68" fmla="*/ 0 w 5330"/>
                <a:gd name="T69" fmla="*/ 0 h 2825"/>
                <a:gd name="T70" fmla="*/ 0 w 5330"/>
                <a:gd name="T71" fmla="*/ 0 h 2825"/>
                <a:gd name="T72" fmla="*/ 0 w 5330"/>
                <a:gd name="T73" fmla="*/ 0 h 2825"/>
                <a:gd name="T74" fmla="*/ 0 w 5330"/>
                <a:gd name="T75" fmla="*/ 0 h 2825"/>
                <a:gd name="T76" fmla="*/ 0 w 5330"/>
                <a:gd name="T77" fmla="*/ 0 h 2825"/>
                <a:gd name="T78" fmla="*/ 0 w 5330"/>
                <a:gd name="T79" fmla="*/ 0 h 2825"/>
                <a:gd name="T80" fmla="*/ 0 w 5330"/>
                <a:gd name="T81" fmla="*/ 0 h 2825"/>
                <a:gd name="T82" fmla="*/ 0 w 5330"/>
                <a:gd name="T83" fmla="*/ 0 h 2825"/>
                <a:gd name="T84" fmla="*/ 0 w 5330"/>
                <a:gd name="T85" fmla="*/ 0 h 28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30" h="2825">
                  <a:moveTo>
                    <a:pt x="2665" y="2825"/>
                  </a:moveTo>
                  <a:lnTo>
                    <a:pt x="2802" y="2823"/>
                  </a:lnTo>
                  <a:lnTo>
                    <a:pt x="2937" y="2818"/>
                  </a:lnTo>
                  <a:lnTo>
                    <a:pt x="3069" y="2809"/>
                  </a:lnTo>
                  <a:lnTo>
                    <a:pt x="3201" y="2797"/>
                  </a:lnTo>
                  <a:lnTo>
                    <a:pt x="3330" y="2780"/>
                  </a:lnTo>
                  <a:lnTo>
                    <a:pt x="3456" y="2761"/>
                  </a:lnTo>
                  <a:lnTo>
                    <a:pt x="3580" y="2739"/>
                  </a:lnTo>
                  <a:lnTo>
                    <a:pt x="3700" y="2714"/>
                  </a:lnTo>
                  <a:lnTo>
                    <a:pt x="3819" y="2685"/>
                  </a:lnTo>
                  <a:lnTo>
                    <a:pt x="3933" y="2654"/>
                  </a:lnTo>
                  <a:lnTo>
                    <a:pt x="4045" y="2620"/>
                  </a:lnTo>
                  <a:lnTo>
                    <a:pt x="4153" y="2583"/>
                  </a:lnTo>
                  <a:lnTo>
                    <a:pt x="4257" y="2544"/>
                  </a:lnTo>
                  <a:lnTo>
                    <a:pt x="4358" y="2501"/>
                  </a:lnTo>
                  <a:lnTo>
                    <a:pt x="4455" y="2457"/>
                  </a:lnTo>
                  <a:lnTo>
                    <a:pt x="4548" y="2410"/>
                  </a:lnTo>
                  <a:lnTo>
                    <a:pt x="4636" y="2361"/>
                  </a:lnTo>
                  <a:lnTo>
                    <a:pt x="4720" y="2310"/>
                  </a:lnTo>
                  <a:lnTo>
                    <a:pt x="4799" y="2257"/>
                  </a:lnTo>
                  <a:lnTo>
                    <a:pt x="4874" y="2201"/>
                  </a:lnTo>
                  <a:lnTo>
                    <a:pt x="4943" y="2144"/>
                  </a:lnTo>
                  <a:lnTo>
                    <a:pt x="5008" y="2085"/>
                  </a:lnTo>
                  <a:lnTo>
                    <a:pt x="5066" y="2024"/>
                  </a:lnTo>
                  <a:lnTo>
                    <a:pt x="5120" y="1962"/>
                  </a:lnTo>
                  <a:lnTo>
                    <a:pt x="5168" y="1897"/>
                  </a:lnTo>
                  <a:lnTo>
                    <a:pt x="5210" y="1832"/>
                  </a:lnTo>
                  <a:lnTo>
                    <a:pt x="5246" y="1765"/>
                  </a:lnTo>
                  <a:lnTo>
                    <a:pt x="5276" y="1697"/>
                  </a:lnTo>
                  <a:lnTo>
                    <a:pt x="5299" y="1627"/>
                  </a:lnTo>
                  <a:lnTo>
                    <a:pt x="5316" y="1556"/>
                  </a:lnTo>
                  <a:lnTo>
                    <a:pt x="5327" y="1486"/>
                  </a:lnTo>
                  <a:lnTo>
                    <a:pt x="5330" y="1413"/>
                  </a:lnTo>
                  <a:lnTo>
                    <a:pt x="5327" y="1340"/>
                  </a:lnTo>
                  <a:lnTo>
                    <a:pt x="5316" y="1268"/>
                  </a:lnTo>
                  <a:lnTo>
                    <a:pt x="5299" y="1199"/>
                  </a:lnTo>
                  <a:lnTo>
                    <a:pt x="5276" y="1129"/>
                  </a:lnTo>
                  <a:lnTo>
                    <a:pt x="5246" y="1060"/>
                  </a:lnTo>
                  <a:lnTo>
                    <a:pt x="5210" y="993"/>
                  </a:lnTo>
                  <a:lnTo>
                    <a:pt x="5168" y="928"/>
                  </a:lnTo>
                  <a:lnTo>
                    <a:pt x="5120" y="864"/>
                  </a:lnTo>
                  <a:lnTo>
                    <a:pt x="5066" y="801"/>
                  </a:lnTo>
                  <a:lnTo>
                    <a:pt x="5008" y="741"/>
                  </a:lnTo>
                  <a:lnTo>
                    <a:pt x="4943" y="681"/>
                  </a:lnTo>
                  <a:lnTo>
                    <a:pt x="4874" y="624"/>
                  </a:lnTo>
                  <a:lnTo>
                    <a:pt x="4799" y="569"/>
                  </a:lnTo>
                  <a:lnTo>
                    <a:pt x="4720" y="515"/>
                  </a:lnTo>
                  <a:lnTo>
                    <a:pt x="4636" y="464"/>
                  </a:lnTo>
                  <a:lnTo>
                    <a:pt x="4548" y="415"/>
                  </a:lnTo>
                  <a:lnTo>
                    <a:pt x="4455" y="368"/>
                  </a:lnTo>
                  <a:lnTo>
                    <a:pt x="4358" y="323"/>
                  </a:lnTo>
                  <a:lnTo>
                    <a:pt x="4257" y="282"/>
                  </a:lnTo>
                  <a:lnTo>
                    <a:pt x="4153" y="242"/>
                  </a:lnTo>
                  <a:lnTo>
                    <a:pt x="4045" y="205"/>
                  </a:lnTo>
                  <a:lnTo>
                    <a:pt x="3933" y="172"/>
                  </a:lnTo>
                  <a:lnTo>
                    <a:pt x="3819" y="140"/>
                  </a:lnTo>
                  <a:lnTo>
                    <a:pt x="3700" y="112"/>
                  </a:lnTo>
                  <a:lnTo>
                    <a:pt x="3580" y="87"/>
                  </a:lnTo>
                  <a:lnTo>
                    <a:pt x="3456" y="64"/>
                  </a:lnTo>
                  <a:lnTo>
                    <a:pt x="3330" y="45"/>
                  </a:lnTo>
                  <a:lnTo>
                    <a:pt x="3201" y="29"/>
                  </a:lnTo>
                  <a:lnTo>
                    <a:pt x="3069" y="17"/>
                  </a:lnTo>
                  <a:lnTo>
                    <a:pt x="2937" y="8"/>
                  </a:lnTo>
                  <a:lnTo>
                    <a:pt x="2802" y="2"/>
                  </a:lnTo>
                  <a:lnTo>
                    <a:pt x="2665" y="0"/>
                  </a:lnTo>
                  <a:lnTo>
                    <a:pt x="2528" y="2"/>
                  </a:lnTo>
                  <a:lnTo>
                    <a:pt x="2393" y="8"/>
                  </a:lnTo>
                  <a:lnTo>
                    <a:pt x="2260" y="17"/>
                  </a:lnTo>
                  <a:lnTo>
                    <a:pt x="2129" y="29"/>
                  </a:lnTo>
                  <a:lnTo>
                    <a:pt x="2000" y="45"/>
                  </a:lnTo>
                  <a:lnTo>
                    <a:pt x="1873" y="64"/>
                  </a:lnTo>
                  <a:lnTo>
                    <a:pt x="1750" y="87"/>
                  </a:lnTo>
                  <a:lnTo>
                    <a:pt x="1629" y="112"/>
                  </a:lnTo>
                  <a:lnTo>
                    <a:pt x="1511" y="140"/>
                  </a:lnTo>
                  <a:lnTo>
                    <a:pt x="1396" y="172"/>
                  </a:lnTo>
                  <a:lnTo>
                    <a:pt x="1284" y="205"/>
                  </a:lnTo>
                  <a:lnTo>
                    <a:pt x="1177" y="242"/>
                  </a:lnTo>
                  <a:lnTo>
                    <a:pt x="1071" y="282"/>
                  </a:lnTo>
                  <a:lnTo>
                    <a:pt x="971" y="323"/>
                  </a:lnTo>
                  <a:lnTo>
                    <a:pt x="874" y="368"/>
                  </a:lnTo>
                  <a:lnTo>
                    <a:pt x="782" y="415"/>
                  </a:lnTo>
                  <a:lnTo>
                    <a:pt x="694" y="464"/>
                  </a:lnTo>
                  <a:lnTo>
                    <a:pt x="610" y="515"/>
                  </a:lnTo>
                  <a:lnTo>
                    <a:pt x="531" y="569"/>
                  </a:lnTo>
                  <a:lnTo>
                    <a:pt x="456" y="624"/>
                  </a:lnTo>
                  <a:lnTo>
                    <a:pt x="387" y="681"/>
                  </a:lnTo>
                  <a:lnTo>
                    <a:pt x="322" y="741"/>
                  </a:lnTo>
                  <a:lnTo>
                    <a:pt x="263" y="801"/>
                  </a:lnTo>
                  <a:lnTo>
                    <a:pt x="210" y="864"/>
                  </a:lnTo>
                  <a:lnTo>
                    <a:pt x="162" y="928"/>
                  </a:lnTo>
                  <a:lnTo>
                    <a:pt x="120" y="993"/>
                  </a:lnTo>
                  <a:lnTo>
                    <a:pt x="84" y="1060"/>
                  </a:lnTo>
                  <a:lnTo>
                    <a:pt x="54" y="1129"/>
                  </a:lnTo>
                  <a:lnTo>
                    <a:pt x="30" y="1199"/>
                  </a:lnTo>
                  <a:lnTo>
                    <a:pt x="13" y="1268"/>
                  </a:lnTo>
                  <a:lnTo>
                    <a:pt x="3" y="1340"/>
                  </a:lnTo>
                  <a:lnTo>
                    <a:pt x="0" y="1413"/>
                  </a:lnTo>
                  <a:lnTo>
                    <a:pt x="3" y="1486"/>
                  </a:lnTo>
                  <a:lnTo>
                    <a:pt x="13" y="1556"/>
                  </a:lnTo>
                  <a:lnTo>
                    <a:pt x="30" y="1627"/>
                  </a:lnTo>
                  <a:lnTo>
                    <a:pt x="54" y="1697"/>
                  </a:lnTo>
                  <a:lnTo>
                    <a:pt x="84" y="1765"/>
                  </a:lnTo>
                  <a:lnTo>
                    <a:pt x="120" y="1832"/>
                  </a:lnTo>
                  <a:lnTo>
                    <a:pt x="162" y="1897"/>
                  </a:lnTo>
                  <a:lnTo>
                    <a:pt x="210" y="1962"/>
                  </a:lnTo>
                  <a:lnTo>
                    <a:pt x="263" y="2024"/>
                  </a:lnTo>
                  <a:lnTo>
                    <a:pt x="322" y="2085"/>
                  </a:lnTo>
                  <a:lnTo>
                    <a:pt x="387" y="2144"/>
                  </a:lnTo>
                  <a:lnTo>
                    <a:pt x="456" y="2201"/>
                  </a:lnTo>
                  <a:lnTo>
                    <a:pt x="531" y="2257"/>
                  </a:lnTo>
                  <a:lnTo>
                    <a:pt x="610" y="2310"/>
                  </a:lnTo>
                  <a:lnTo>
                    <a:pt x="694" y="2361"/>
                  </a:lnTo>
                  <a:lnTo>
                    <a:pt x="782" y="2410"/>
                  </a:lnTo>
                  <a:lnTo>
                    <a:pt x="874" y="2457"/>
                  </a:lnTo>
                  <a:lnTo>
                    <a:pt x="971" y="2501"/>
                  </a:lnTo>
                  <a:lnTo>
                    <a:pt x="1071" y="2544"/>
                  </a:lnTo>
                  <a:lnTo>
                    <a:pt x="1177" y="2583"/>
                  </a:lnTo>
                  <a:lnTo>
                    <a:pt x="1284" y="2620"/>
                  </a:lnTo>
                  <a:lnTo>
                    <a:pt x="1396" y="2654"/>
                  </a:lnTo>
                  <a:lnTo>
                    <a:pt x="1511" y="2685"/>
                  </a:lnTo>
                  <a:lnTo>
                    <a:pt x="1629" y="2714"/>
                  </a:lnTo>
                  <a:lnTo>
                    <a:pt x="1750" y="2739"/>
                  </a:lnTo>
                  <a:lnTo>
                    <a:pt x="1873" y="2761"/>
                  </a:lnTo>
                  <a:lnTo>
                    <a:pt x="2000" y="2780"/>
                  </a:lnTo>
                  <a:lnTo>
                    <a:pt x="2129" y="2797"/>
                  </a:lnTo>
                  <a:lnTo>
                    <a:pt x="2260" y="2809"/>
                  </a:lnTo>
                  <a:lnTo>
                    <a:pt x="2393" y="2818"/>
                  </a:lnTo>
                  <a:lnTo>
                    <a:pt x="2528" y="2823"/>
                  </a:lnTo>
                  <a:lnTo>
                    <a:pt x="2665" y="28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205"/>
            <p:cNvSpPr>
              <a:spLocks/>
            </p:cNvSpPr>
            <p:nvPr/>
          </p:nvSpPr>
          <p:spPr bwMode="auto">
            <a:xfrm>
              <a:off x="4004" y="2286"/>
              <a:ext cx="205" cy="109"/>
            </a:xfrm>
            <a:custGeom>
              <a:avLst/>
              <a:gdLst>
                <a:gd name="T0" fmla="*/ 0 w 5330"/>
                <a:gd name="T1" fmla="*/ 0 h 2825"/>
                <a:gd name="T2" fmla="*/ 0 w 5330"/>
                <a:gd name="T3" fmla="*/ 0 h 2825"/>
                <a:gd name="T4" fmla="*/ 0 w 5330"/>
                <a:gd name="T5" fmla="*/ 0 h 2825"/>
                <a:gd name="T6" fmla="*/ 0 w 5330"/>
                <a:gd name="T7" fmla="*/ 0 h 2825"/>
                <a:gd name="T8" fmla="*/ 0 w 5330"/>
                <a:gd name="T9" fmla="*/ 0 h 2825"/>
                <a:gd name="T10" fmla="*/ 0 w 5330"/>
                <a:gd name="T11" fmla="*/ 0 h 2825"/>
                <a:gd name="T12" fmla="*/ 0 w 5330"/>
                <a:gd name="T13" fmla="*/ 0 h 2825"/>
                <a:gd name="T14" fmla="*/ 0 w 5330"/>
                <a:gd name="T15" fmla="*/ 0 h 2825"/>
                <a:gd name="T16" fmla="*/ 0 w 5330"/>
                <a:gd name="T17" fmla="*/ 0 h 2825"/>
                <a:gd name="T18" fmla="*/ 0 w 5330"/>
                <a:gd name="T19" fmla="*/ 0 h 2825"/>
                <a:gd name="T20" fmla="*/ 0 w 5330"/>
                <a:gd name="T21" fmla="*/ 0 h 2825"/>
                <a:gd name="T22" fmla="*/ 0 w 5330"/>
                <a:gd name="T23" fmla="*/ 0 h 2825"/>
                <a:gd name="T24" fmla="*/ 0 w 5330"/>
                <a:gd name="T25" fmla="*/ 0 h 2825"/>
                <a:gd name="T26" fmla="*/ 0 w 5330"/>
                <a:gd name="T27" fmla="*/ 0 h 2825"/>
                <a:gd name="T28" fmla="*/ 0 w 5330"/>
                <a:gd name="T29" fmla="*/ 0 h 2825"/>
                <a:gd name="T30" fmla="*/ 0 w 5330"/>
                <a:gd name="T31" fmla="*/ 0 h 2825"/>
                <a:gd name="T32" fmla="*/ 0 w 5330"/>
                <a:gd name="T33" fmla="*/ 0 h 2825"/>
                <a:gd name="T34" fmla="*/ 0 w 5330"/>
                <a:gd name="T35" fmla="*/ 0 h 2825"/>
                <a:gd name="T36" fmla="*/ 0 w 5330"/>
                <a:gd name="T37" fmla="*/ 0 h 2825"/>
                <a:gd name="T38" fmla="*/ 0 w 5330"/>
                <a:gd name="T39" fmla="*/ 0 h 2825"/>
                <a:gd name="T40" fmla="*/ 0 w 5330"/>
                <a:gd name="T41" fmla="*/ 0 h 2825"/>
                <a:gd name="T42" fmla="*/ 0 w 5330"/>
                <a:gd name="T43" fmla="*/ 0 h 2825"/>
                <a:gd name="T44" fmla="*/ 0 w 5330"/>
                <a:gd name="T45" fmla="*/ 0 h 2825"/>
                <a:gd name="T46" fmla="*/ 0 w 5330"/>
                <a:gd name="T47" fmla="*/ 0 h 2825"/>
                <a:gd name="T48" fmla="*/ 0 w 5330"/>
                <a:gd name="T49" fmla="*/ 0 h 2825"/>
                <a:gd name="T50" fmla="*/ 0 w 5330"/>
                <a:gd name="T51" fmla="*/ 0 h 2825"/>
                <a:gd name="T52" fmla="*/ 0 w 5330"/>
                <a:gd name="T53" fmla="*/ 0 h 2825"/>
                <a:gd name="T54" fmla="*/ 0 w 5330"/>
                <a:gd name="T55" fmla="*/ 0 h 2825"/>
                <a:gd name="T56" fmla="*/ 0 w 5330"/>
                <a:gd name="T57" fmla="*/ 0 h 2825"/>
                <a:gd name="T58" fmla="*/ 0 w 5330"/>
                <a:gd name="T59" fmla="*/ 0 h 2825"/>
                <a:gd name="T60" fmla="*/ 0 w 5330"/>
                <a:gd name="T61" fmla="*/ 0 h 2825"/>
                <a:gd name="T62" fmla="*/ 0 w 5330"/>
                <a:gd name="T63" fmla="*/ 0 h 2825"/>
                <a:gd name="T64" fmla="*/ 0 w 5330"/>
                <a:gd name="T65" fmla="*/ 0 h 2825"/>
                <a:gd name="T66" fmla="*/ 0 w 5330"/>
                <a:gd name="T67" fmla="*/ 0 h 2825"/>
                <a:gd name="T68" fmla="*/ 0 w 5330"/>
                <a:gd name="T69" fmla="*/ 0 h 2825"/>
                <a:gd name="T70" fmla="*/ 0 w 5330"/>
                <a:gd name="T71" fmla="*/ 0 h 2825"/>
                <a:gd name="T72" fmla="*/ 0 w 5330"/>
                <a:gd name="T73" fmla="*/ 0 h 2825"/>
                <a:gd name="T74" fmla="*/ 0 w 5330"/>
                <a:gd name="T75" fmla="*/ 0 h 2825"/>
                <a:gd name="T76" fmla="*/ 0 w 5330"/>
                <a:gd name="T77" fmla="*/ 0 h 2825"/>
                <a:gd name="T78" fmla="*/ 0 w 5330"/>
                <a:gd name="T79" fmla="*/ 0 h 2825"/>
                <a:gd name="T80" fmla="*/ 0 w 5330"/>
                <a:gd name="T81" fmla="*/ 0 h 2825"/>
                <a:gd name="T82" fmla="*/ 0 w 5330"/>
                <a:gd name="T83" fmla="*/ 0 h 2825"/>
                <a:gd name="T84" fmla="*/ 0 w 5330"/>
                <a:gd name="T85" fmla="*/ 0 h 28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30" h="2825">
                  <a:moveTo>
                    <a:pt x="2665" y="2825"/>
                  </a:moveTo>
                  <a:lnTo>
                    <a:pt x="2802" y="2823"/>
                  </a:lnTo>
                  <a:lnTo>
                    <a:pt x="2937" y="2818"/>
                  </a:lnTo>
                  <a:lnTo>
                    <a:pt x="3069" y="2809"/>
                  </a:lnTo>
                  <a:lnTo>
                    <a:pt x="3201" y="2795"/>
                  </a:lnTo>
                  <a:lnTo>
                    <a:pt x="3330" y="2780"/>
                  </a:lnTo>
                  <a:lnTo>
                    <a:pt x="3456" y="2761"/>
                  </a:lnTo>
                  <a:lnTo>
                    <a:pt x="3580" y="2739"/>
                  </a:lnTo>
                  <a:lnTo>
                    <a:pt x="3700" y="2714"/>
                  </a:lnTo>
                  <a:lnTo>
                    <a:pt x="3819" y="2685"/>
                  </a:lnTo>
                  <a:lnTo>
                    <a:pt x="3933" y="2654"/>
                  </a:lnTo>
                  <a:lnTo>
                    <a:pt x="4045" y="2620"/>
                  </a:lnTo>
                  <a:lnTo>
                    <a:pt x="4153" y="2583"/>
                  </a:lnTo>
                  <a:lnTo>
                    <a:pt x="4257" y="2544"/>
                  </a:lnTo>
                  <a:lnTo>
                    <a:pt x="4358" y="2501"/>
                  </a:lnTo>
                  <a:lnTo>
                    <a:pt x="4455" y="2457"/>
                  </a:lnTo>
                  <a:lnTo>
                    <a:pt x="4548" y="2410"/>
                  </a:lnTo>
                  <a:lnTo>
                    <a:pt x="4636" y="2361"/>
                  </a:lnTo>
                  <a:lnTo>
                    <a:pt x="4720" y="2310"/>
                  </a:lnTo>
                  <a:lnTo>
                    <a:pt x="4799" y="2257"/>
                  </a:lnTo>
                  <a:lnTo>
                    <a:pt x="4874" y="2201"/>
                  </a:lnTo>
                  <a:lnTo>
                    <a:pt x="4943" y="2144"/>
                  </a:lnTo>
                  <a:lnTo>
                    <a:pt x="5008" y="2085"/>
                  </a:lnTo>
                  <a:lnTo>
                    <a:pt x="5066" y="2024"/>
                  </a:lnTo>
                  <a:lnTo>
                    <a:pt x="5120" y="1962"/>
                  </a:lnTo>
                  <a:lnTo>
                    <a:pt x="5168" y="1897"/>
                  </a:lnTo>
                  <a:lnTo>
                    <a:pt x="5210" y="1831"/>
                  </a:lnTo>
                  <a:lnTo>
                    <a:pt x="5246" y="1764"/>
                  </a:lnTo>
                  <a:lnTo>
                    <a:pt x="5276" y="1697"/>
                  </a:lnTo>
                  <a:lnTo>
                    <a:pt x="5299" y="1627"/>
                  </a:lnTo>
                  <a:lnTo>
                    <a:pt x="5316" y="1556"/>
                  </a:lnTo>
                  <a:lnTo>
                    <a:pt x="5327" y="1485"/>
                  </a:lnTo>
                  <a:lnTo>
                    <a:pt x="5330" y="1413"/>
                  </a:lnTo>
                  <a:lnTo>
                    <a:pt x="5327" y="1340"/>
                  </a:lnTo>
                  <a:lnTo>
                    <a:pt x="5316" y="1268"/>
                  </a:lnTo>
                  <a:lnTo>
                    <a:pt x="5299" y="1198"/>
                  </a:lnTo>
                  <a:lnTo>
                    <a:pt x="5276" y="1129"/>
                  </a:lnTo>
                  <a:lnTo>
                    <a:pt x="5246" y="1060"/>
                  </a:lnTo>
                  <a:lnTo>
                    <a:pt x="5210" y="993"/>
                  </a:lnTo>
                  <a:lnTo>
                    <a:pt x="5168" y="928"/>
                  </a:lnTo>
                  <a:lnTo>
                    <a:pt x="5120" y="864"/>
                  </a:lnTo>
                  <a:lnTo>
                    <a:pt x="5066" y="801"/>
                  </a:lnTo>
                  <a:lnTo>
                    <a:pt x="5008" y="741"/>
                  </a:lnTo>
                  <a:lnTo>
                    <a:pt x="4943" y="681"/>
                  </a:lnTo>
                  <a:lnTo>
                    <a:pt x="4874" y="623"/>
                  </a:lnTo>
                  <a:lnTo>
                    <a:pt x="4799" y="569"/>
                  </a:lnTo>
                  <a:lnTo>
                    <a:pt x="4720" y="515"/>
                  </a:lnTo>
                  <a:lnTo>
                    <a:pt x="4636" y="464"/>
                  </a:lnTo>
                  <a:lnTo>
                    <a:pt x="4548" y="414"/>
                  </a:lnTo>
                  <a:lnTo>
                    <a:pt x="4455" y="368"/>
                  </a:lnTo>
                  <a:lnTo>
                    <a:pt x="4358" y="323"/>
                  </a:lnTo>
                  <a:lnTo>
                    <a:pt x="4257" y="282"/>
                  </a:lnTo>
                  <a:lnTo>
                    <a:pt x="4153" y="242"/>
                  </a:lnTo>
                  <a:lnTo>
                    <a:pt x="4045" y="205"/>
                  </a:lnTo>
                  <a:lnTo>
                    <a:pt x="3933" y="172"/>
                  </a:lnTo>
                  <a:lnTo>
                    <a:pt x="3819" y="140"/>
                  </a:lnTo>
                  <a:lnTo>
                    <a:pt x="3700" y="112"/>
                  </a:lnTo>
                  <a:lnTo>
                    <a:pt x="3580" y="86"/>
                  </a:lnTo>
                  <a:lnTo>
                    <a:pt x="3456" y="63"/>
                  </a:lnTo>
                  <a:lnTo>
                    <a:pt x="3330" y="45"/>
                  </a:lnTo>
                  <a:lnTo>
                    <a:pt x="3201" y="29"/>
                  </a:lnTo>
                  <a:lnTo>
                    <a:pt x="3069" y="17"/>
                  </a:lnTo>
                  <a:lnTo>
                    <a:pt x="2937" y="8"/>
                  </a:lnTo>
                  <a:lnTo>
                    <a:pt x="2802" y="2"/>
                  </a:lnTo>
                  <a:lnTo>
                    <a:pt x="2665" y="0"/>
                  </a:lnTo>
                  <a:lnTo>
                    <a:pt x="2528" y="2"/>
                  </a:lnTo>
                  <a:lnTo>
                    <a:pt x="2393" y="8"/>
                  </a:lnTo>
                  <a:lnTo>
                    <a:pt x="2260" y="17"/>
                  </a:lnTo>
                  <a:lnTo>
                    <a:pt x="2129" y="29"/>
                  </a:lnTo>
                  <a:lnTo>
                    <a:pt x="2000" y="45"/>
                  </a:lnTo>
                  <a:lnTo>
                    <a:pt x="1873" y="63"/>
                  </a:lnTo>
                  <a:lnTo>
                    <a:pt x="1750" y="86"/>
                  </a:lnTo>
                  <a:lnTo>
                    <a:pt x="1629" y="112"/>
                  </a:lnTo>
                  <a:lnTo>
                    <a:pt x="1511" y="140"/>
                  </a:lnTo>
                  <a:lnTo>
                    <a:pt x="1396" y="172"/>
                  </a:lnTo>
                  <a:lnTo>
                    <a:pt x="1284" y="205"/>
                  </a:lnTo>
                  <a:lnTo>
                    <a:pt x="1177" y="242"/>
                  </a:lnTo>
                  <a:lnTo>
                    <a:pt x="1071" y="282"/>
                  </a:lnTo>
                  <a:lnTo>
                    <a:pt x="971" y="323"/>
                  </a:lnTo>
                  <a:lnTo>
                    <a:pt x="874" y="368"/>
                  </a:lnTo>
                  <a:lnTo>
                    <a:pt x="782" y="414"/>
                  </a:lnTo>
                  <a:lnTo>
                    <a:pt x="694" y="464"/>
                  </a:lnTo>
                  <a:lnTo>
                    <a:pt x="610" y="515"/>
                  </a:lnTo>
                  <a:lnTo>
                    <a:pt x="531" y="569"/>
                  </a:lnTo>
                  <a:lnTo>
                    <a:pt x="456" y="623"/>
                  </a:lnTo>
                  <a:lnTo>
                    <a:pt x="387" y="681"/>
                  </a:lnTo>
                  <a:lnTo>
                    <a:pt x="322" y="741"/>
                  </a:lnTo>
                  <a:lnTo>
                    <a:pt x="263" y="801"/>
                  </a:lnTo>
                  <a:lnTo>
                    <a:pt x="210" y="864"/>
                  </a:lnTo>
                  <a:lnTo>
                    <a:pt x="162" y="928"/>
                  </a:lnTo>
                  <a:lnTo>
                    <a:pt x="120" y="993"/>
                  </a:lnTo>
                  <a:lnTo>
                    <a:pt x="84" y="1060"/>
                  </a:lnTo>
                  <a:lnTo>
                    <a:pt x="54" y="1129"/>
                  </a:lnTo>
                  <a:lnTo>
                    <a:pt x="30" y="1198"/>
                  </a:lnTo>
                  <a:lnTo>
                    <a:pt x="13" y="1268"/>
                  </a:lnTo>
                  <a:lnTo>
                    <a:pt x="3" y="1340"/>
                  </a:lnTo>
                  <a:lnTo>
                    <a:pt x="0" y="1413"/>
                  </a:lnTo>
                  <a:lnTo>
                    <a:pt x="3" y="1485"/>
                  </a:lnTo>
                  <a:lnTo>
                    <a:pt x="13" y="1556"/>
                  </a:lnTo>
                  <a:lnTo>
                    <a:pt x="30" y="1627"/>
                  </a:lnTo>
                  <a:lnTo>
                    <a:pt x="54" y="1697"/>
                  </a:lnTo>
                  <a:lnTo>
                    <a:pt x="84" y="1764"/>
                  </a:lnTo>
                  <a:lnTo>
                    <a:pt x="120" y="1831"/>
                  </a:lnTo>
                  <a:lnTo>
                    <a:pt x="162" y="1897"/>
                  </a:lnTo>
                  <a:lnTo>
                    <a:pt x="210" y="1962"/>
                  </a:lnTo>
                  <a:lnTo>
                    <a:pt x="263" y="2024"/>
                  </a:lnTo>
                  <a:lnTo>
                    <a:pt x="322" y="2085"/>
                  </a:lnTo>
                  <a:lnTo>
                    <a:pt x="387" y="2144"/>
                  </a:lnTo>
                  <a:lnTo>
                    <a:pt x="456" y="2201"/>
                  </a:lnTo>
                  <a:lnTo>
                    <a:pt x="531" y="2257"/>
                  </a:lnTo>
                  <a:lnTo>
                    <a:pt x="610" y="2310"/>
                  </a:lnTo>
                  <a:lnTo>
                    <a:pt x="694" y="2361"/>
                  </a:lnTo>
                  <a:lnTo>
                    <a:pt x="782" y="2410"/>
                  </a:lnTo>
                  <a:lnTo>
                    <a:pt x="874" y="2457"/>
                  </a:lnTo>
                  <a:lnTo>
                    <a:pt x="971" y="2501"/>
                  </a:lnTo>
                  <a:lnTo>
                    <a:pt x="1071" y="2544"/>
                  </a:lnTo>
                  <a:lnTo>
                    <a:pt x="1177" y="2583"/>
                  </a:lnTo>
                  <a:lnTo>
                    <a:pt x="1284" y="2620"/>
                  </a:lnTo>
                  <a:lnTo>
                    <a:pt x="1396" y="2654"/>
                  </a:lnTo>
                  <a:lnTo>
                    <a:pt x="1511" y="2685"/>
                  </a:lnTo>
                  <a:lnTo>
                    <a:pt x="1629" y="2714"/>
                  </a:lnTo>
                  <a:lnTo>
                    <a:pt x="1750" y="2739"/>
                  </a:lnTo>
                  <a:lnTo>
                    <a:pt x="1873" y="2761"/>
                  </a:lnTo>
                  <a:lnTo>
                    <a:pt x="2000" y="2780"/>
                  </a:lnTo>
                  <a:lnTo>
                    <a:pt x="2129" y="2795"/>
                  </a:lnTo>
                  <a:lnTo>
                    <a:pt x="2260" y="2809"/>
                  </a:lnTo>
                  <a:lnTo>
                    <a:pt x="2393" y="2818"/>
                  </a:lnTo>
                  <a:lnTo>
                    <a:pt x="2528" y="2823"/>
                  </a:lnTo>
                  <a:lnTo>
                    <a:pt x="2665" y="28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06"/>
            <p:cNvSpPr>
              <a:spLocks/>
            </p:cNvSpPr>
            <p:nvPr/>
          </p:nvSpPr>
          <p:spPr bwMode="auto">
            <a:xfrm>
              <a:off x="4004" y="2262"/>
              <a:ext cx="205" cy="108"/>
            </a:xfrm>
            <a:custGeom>
              <a:avLst/>
              <a:gdLst>
                <a:gd name="T0" fmla="*/ 0 w 5330"/>
                <a:gd name="T1" fmla="*/ 0 h 2824"/>
                <a:gd name="T2" fmla="*/ 0 w 5330"/>
                <a:gd name="T3" fmla="*/ 0 h 2824"/>
                <a:gd name="T4" fmla="*/ 0 w 5330"/>
                <a:gd name="T5" fmla="*/ 0 h 2824"/>
                <a:gd name="T6" fmla="*/ 0 w 5330"/>
                <a:gd name="T7" fmla="*/ 0 h 2824"/>
                <a:gd name="T8" fmla="*/ 0 w 5330"/>
                <a:gd name="T9" fmla="*/ 0 h 2824"/>
                <a:gd name="T10" fmla="*/ 0 w 5330"/>
                <a:gd name="T11" fmla="*/ 0 h 2824"/>
                <a:gd name="T12" fmla="*/ 0 w 5330"/>
                <a:gd name="T13" fmla="*/ 0 h 2824"/>
                <a:gd name="T14" fmla="*/ 0 w 5330"/>
                <a:gd name="T15" fmla="*/ 0 h 2824"/>
                <a:gd name="T16" fmla="*/ 0 w 5330"/>
                <a:gd name="T17" fmla="*/ 0 h 2824"/>
                <a:gd name="T18" fmla="*/ 0 w 5330"/>
                <a:gd name="T19" fmla="*/ 0 h 2824"/>
                <a:gd name="T20" fmla="*/ 0 w 5330"/>
                <a:gd name="T21" fmla="*/ 0 h 2824"/>
                <a:gd name="T22" fmla="*/ 0 w 5330"/>
                <a:gd name="T23" fmla="*/ 0 h 2824"/>
                <a:gd name="T24" fmla="*/ 0 w 5330"/>
                <a:gd name="T25" fmla="*/ 0 h 2824"/>
                <a:gd name="T26" fmla="*/ 0 w 5330"/>
                <a:gd name="T27" fmla="*/ 0 h 2824"/>
                <a:gd name="T28" fmla="*/ 0 w 5330"/>
                <a:gd name="T29" fmla="*/ 0 h 2824"/>
                <a:gd name="T30" fmla="*/ 0 w 5330"/>
                <a:gd name="T31" fmla="*/ 0 h 2824"/>
                <a:gd name="T32" fmla="*/ 0 w 5330"/>
                <a:gd name="T33" fmla="*/ 0 h 2824"/>
                <a:gd name="T34" fmla="*/ 0 w 5330"/>
                <a:gd name="T35" fmla="*/ 0 h 2824"/>
                <a:gd name="T36" fmla="*/ 0 w 5330"/>
                <a:gd name="T37" fmla="*/ 0 h 2824"/>
                <a:gd name="T38" fmla="*/ 0 w 5330"/>
                <a:gd name="T39" fmla="*/ 0 h 2824"/>
                <a:gd name="T40" fmla="*/ 0 w 5330"/>
                <a:gd name="T41" fmla="*/ 0 h 2824"/>
                <a:gd name="T42" fmla="*/ 0 w 5330"/>
                <a:gd name="T43" fmla="*/ 0 h 2824"/>
                <a:gd name="T44" fmla="*/ 0 w 5330"/>
                <a:gd name="T45" fmla="*/ 0 h 2824"/>
                <a:gd name="T46" fmla="*/ 0 w 5330"/>
                <a:gd name="T47" fmla="*/ 0 h 2824"/>
                <a:gd name="T48" fmla="*/ 0 w 5330"/>
                <a:gd name="T49" fmla="*/ 0 h 2824"/>
                <a:gd name="T50" fmla="*/ 0 w 5330"/>
                <a:gd name="T51" fmla="*/ 0 h 2824"/>
                <a:gd name="T52" fmla="*/ 0 w 5330"/>
                <a:gd name="T53" fmla="*/ 0 h 2824"/>
                <a:gd name="T54" fmla="*/ 0 w 5330"/>
                <a:gd name="T55" fmla="*/ 0 h 2824"/>
                <a:gd name="T56" fmla="*/ 0 w 5330"/>
                <a:gd name="T57" fmla="*/ 0 h 2824"/>
                <a:gd name="T58" fmla="*/ 0 w 5330"/>
                <a:gd name="T59" fmla="*/ 0 h 2824"/>
                <a:gd name="T60" fmla="*/ 0 w 5330"/>
                <a:gd name="T61" fmla="*/ 0 h 2824"/>
                <a:gd name="T62" fmla="*/ 0 w 5330"/>
                <a:gd name="T63" fmla="*/ 0 h 2824"/>
                <a:gd name="T64" fmla="*/ 0 w 5330"/>
                <a:gd name="T65" fmla="*/ 0 h 2824"/>
                <a:gd name="T66" fmla="*/ 0 w 5330"/>
                <a:gd name="T67" fmla="*/ 0 h 2824"/>
                <a:gd name="T68" fmla="*/ 0 w 5330"/>
                <a:gd name="T69" fmla="*/ 0 h 2824"/>
                <a:gd name="T70" fmla="*/ 0 w 5330"/>
                <a:gd name="T71" fmla="*/ 0 h 2824"/>
                <a:gd name="T72" fmla="*/ 0 w 5330"/>
                <a:gd name="T73" fmla="*/ 0 h 2824"/>
                <a:gd name="T74" fmla="*/ 0 w 5330"/>
                <a:gd name="T75" fmla="*/ 0 h 2824"/>
                <a:gd name="T76" fmla="*/ 0 w 5330"/>
                <a:gd name="T77" fmla="*/ 0 h 2824"/>
                <a:gd name="T78" fmla="*/ 0 w 5330"/>
                <a:gd name="T79" fmla="*/ 0 h 2824"/>
                <a:gd name="T80" fmla="*/ 0 w 5330"/>
                <a:gd name="T81" fmla="*/ 0 h 2824"/>
                <a:gd name="T82" fmla="*/ 0 w 5330"/>
                <a:gd name="T83" fmla="*/ 0 h 2824"/>
                <a:gd name="T84" fmla="*/ 0 w 5330"/>
                <a:gd name="T85" fmla="*/ 0 h 28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30" h="2824">
                  <a:moveTo>
                    <a:pt x="2665" y="2824"/>
                  </a:moveTo>
                  <a:lnTo>
                    <a:pt x="2802" y="2822"/>
                  </a:lnTo>
                  <a:lnTo>
                    <a:pt x="2937" y="2817"/>
                  </a:lnTo>
                  <a:lnTo>
                    <a:pt x="3069" y="2808"/>
                  </a:lnTo>
                  <a:lnTo>
                    <a:pt x="3201" y="2796"/>
                  </a:lnTo>
                  <a:lnTo>
                    <a:pt x="3330" y="2779"/>
                  </a:lnTo>
                  <a:lnTo>
                    <a:pt x="3456" y="2760"/>
                  </a:lnTo>
                  <a:lnTo>
                    <a:pt x="3580" y="2738"/>
                  </a:lnTo>
                  <a:lnTo>
                    <a:pt x="3700" y="2713"/>
                  </a:lnTo>
                  <a:lnTo>
                    <a:pt x="3819" y="2684"/>
                  </a:lnTo>
                  <a:lnTo>
                    <a:pt x="3933" y="2653"/>
                  </a:lnTo>
                  <a:lnTo>
                    <a:pt x="4045" y="2620"/>
                  </a:lnTo>
                  <a:lnTo>
                    <a:pt x="4153" y="2582"/>
                  </a:lnTo>
                  <a:lnTo>
                    <a:pt x="4257" y="2543"/>
                  </a:lnTo>
                  <a:lnTo>
                    <a:pt x="4358" y="2502"/>
                  </a:lnTo>
                  <a:lnTo>
                    <a:pt x="4455" y="2457"/>
                  </a:lnTo>
                  <a:lnTo>
                    <a:pt x="4548" y="2410"/>
                  </a:lnTo>
                  <a:lnTo>
                    <a:pt x="4636" y="2361"/>
                  </a:lnTo>
                  <a:lnTo>
                    <a:pt x="4720" y="2309"/>
                  </a:lnTo>
                  <a:lnTo>
                    <a:pt x="4799" y="2256"/>
                  </a:lnTo>
                  <a:lnTo>
                    <a:pt x="4874" y="2200"/>
                  </a:lnTo>
                  <a:lnTo>
                    <a:pt x="4943" y="2144"/>
                  </a:lnTo>
                  <a:lnTo>
                    <a:pt x="5008" y="2084"/>
                  </a:lnTo>
                  <a:lnTo>
                    <a:pt x="5066" y="2023"/>
                  </a:lnTo>
                  <a:lnTo>
                    <a:pt x="5120" y="1961"/>
                  </a:lnTo>
                  <a:lnTo>
                    <a:pt x="5168" y="1897"/>
                  </a:lnTo>
                  <a:lnTo>
                    <a:pt x="5210" y="1831"/>
                  </a:lnTo>
                  <a:lnTo>
                    <a:pt x="5246" y="1765"/>
                  </a:lnTo>
                  <a:lnTo>
                    <a:pt x="5276" y="1696"/>
                  </a:lnTo>
                  <a:lnTo>
                    <a:pt x="5299" y="1626"/>
                  </a:lnTo>
                  <a:lnTo>
                    <a:pt x="5316" y="1556"/>
                  </a:lnTo>
                  <a:lnTo>
                    <a:pt x="5327" y="1485"/>
                  </a:lnTo>
                  <a:lnTo>
                    <a:pt x="5330" y="1412"/>
                  </a:lnTo>
                  <a:lnTo>
                    <a:pt x="5327" y="1339"/>
                  </a:lnTo>
                  <a:lnTo>
                    <a:pt x="5316" y="1268"/>
                  </a:lnTo>
                  <a:lnTo>
                    <a:pt x="5299" y="1198"/>
                  </a:lnTo>
                  <a:lnTo>
                    <a:pt x="5276" y="1128"/>
                  </a:lnTo>
                  <a:lnTo>
                    <a:pt x="5246" y="1060"/>
                  </a:lnTo>
                  <a:lnTo>
                    <a:pt x="5210" y="992"/>
                  </a:lnTo>
                  <a:lnTo>
                    <a:pt x="5168" y="928"/>
                  </a:lnTo>
                  <a:lnTo>
                    <a:pt x="5120" y="863"/>
                  </a:lnTo>
                  <a:lnTo>
                    <a:pt x="5066" y="800"/>
                  </a:lnTo>
                  <a:lnTo>
                    <a:pt x="5008" y="740"/>
                  </a:lnTo>
                  <a:lnTo>
                    <a:pt x="4943" y="681"/>
                  </a:lnTo>
                  <a:lnTo>
                    <a:pt x="4874" y="624"/>
                  </a:lnTo>
                  <a:lnTo>
                    <a:pt x="4799" y="568"/>
                  </a:lnTo>
                  <a:lnTo>
                    <a:pt x="4720" y="514"/>
                  </a:lnTo>
                  <a:lnTo>
                    <a:pt x="4636" y="463"/>
                  </a:lnTo>
                  <a:lnTo>
                    <a:pt x="4548" y="414"/>
                  </a:lnTo>
                  <a:lnTo>
                    <a:pt x="4455" y="368"/>
                  </a:lnTo>
                  <a:lnTo>
                    <a:pt x="4358" y="322"/>
                  </a:lnTo>
                  <a:lnTo>
                    <a:pt x="4257" y="281"/>
                  </a:lnTo>
                  <a:lnTo>
                    <a:pt x="4153" y="241"/>
                  </a:lnTo>
                  <a:lnTo>
                    <a:pt x="4045" y="205"/>
                  </a:lnTo>
                  <a:lnTo>
                    <a:pt x="3933" y="171"/>
                  </a:lnTo>
                  <a:lnTo>
                    <a:pt x="3819" y="139"/>
                  </a:lnTo>
                  <a:lnTo>
                    <a:pt x="3700" y="111"/>
                  </a:lnTo>
                  <a:lnTo>
                    <a:pt x="3580" y="86"/>
                  </a:lnTo>
                  <a:lnTo>
                    <a:pt x="3456" y="64"/>
                  </a:lnTo>
                  <a:lnTo>
                    <a:pt x="3330" y="44"/>
                  </a:lnTo>
                  <a:lnTo>
                    <a:pt x="3201" y="28"/>
                  </a:lnTo>
                  <a:lnTo>
                    <a:pt x="3069" y="16"/>
                  </a:lnTo>
                  <a:lnTo>
                    <a:pt x="2937" y="7"/>
                  </a:lnTo>
                  <a:lnTo>
                    <a:pt x="2802" y="2"/>
                  </a:lnTo>
                  <a:lnTo>
                    <a:pt x="2665" y="0"/>
                  </a:lnTo>
                  <a:lnTo>
                    <a:pt x="2528" y="2"/>
                  </a:lnTo>
                  <a:lnTo>
                    <a:pt x="2393" y="7"/>
                  </a:lnTo>
                  <a:lnTo>
                    <a:pt x="2260" y="16"/>
                  </a:lnTo>
                  <a:lnTo>
                    <a:pt x="2129" y="28"/>
                  </a:lnTo>
                  <a:lnTo>
                    <a:pt x="2000" y="44"/>
                  </a:lnTo>
                  <a:lnTo>
                    <a:pt x="1873" y="64"/>
                  </a:lnTo>
                  <a:lnTo>
                    <a:pt x="1750" y="86"/>
                  </a:lnTo>
                  <a:lnTo>
                    <a:pt x="1629" y="111"/>
                  </a:lnTo>
                  <a:lnTo>
                    <a:pt x="1511" y="139"/>
                  </a:lnTo>
                  <a:lnTo>
                    <a:pt x="1396" y="171"/>
                  </a:lnTo>
                  <a:lnTo>
                    <a:pt x="1284" y="205"/>
                  </a:lnTo>
                  <a:lnTo>
                    <a:pt x="1177" y="241"/>
                  </a:lnTo>
                  <a:lnTo>
                    <a:pt x="1071" y="281"/>
                  </a:lnTo>
                  <a:lnTo>
                    <a:pt x="971" y="322"/>
                  </a:lnTo>
                  <a:lnTo>
                    <a:pt x="874" y="368"/>
                  </a:lnTo>
                  <a:lnTo>
                    <a:pt x="782" y="414"/>
                  </a:lnTo>
                  <a:lnTo>
                    <a:pt x="694" y="463"/>
                  </a:lnTo>
                  <a:lnTo>
                    <a:pt x="610" y="514"/>
                  </a:lnTo>
                  <a:lnTo>
                    <a:pt x="531" y="568"/>
                  </a:lnTo>
                  <a:lnTo>
                    <a:pt x="456" y="624"/>
                  </a:lnTo>
                  <a:lnTo>
                    <a:pt x="387" y="681"/>
                  </a:lnTo>
                  <a:lnTo>
                    <a:pt x="322" y="740"/>
                  </a:lnTo>
                  <a:lnTo>
                    <a:pt x="263" y="800"/>
                  </a:lnTo>
                  <a:lnTo>
                    <a:pt x="210" y="863"/>
                  </a:lnTo>
                  <a:lnTo>
                    <a:pt x="162" y="928"/>
                  </a:lnTo>
                  <a:lnTo>
                    <a:pt x="120" y="992"/>
                  </a:lnTo>
                  <a:lnTo>
                    <a:pt x="84" y="1060"/>
                  </a:lnTo>
                  <a:lnTo>
                    <a:pt x="54" y="1128"/>
                  </a:lnTo>
                  <a:lnTo>
                    <a:pt x="30" y="1198"/>
                  </a:lnTo>
                  <a:lnTo>
                    <a:pt x="13" y="1268"/>
                  </a:lnTo>
                  <a:lnTo>
                    <a:pt x="3" y="1339"/>
                  </a:lnTo>
                  <a:lnTo>
                    <a:pt x="0" y="1412"/>
                  </a:lnTo>
                  <a:lnTo>
                    <a:pt x="3" y="1485"/>
                  </a:lnTo>
                  <a:lnTo>
                    <a:pt x="13" y="1556"/>
                  </a:lnTo>
                  <a:lnTo>
                    <a:pt x="30" y="1626"/>
                  </a:lnTo>
                  <a:lnTo>
                    <a:pt x="54" y="1696"/>
                  </a:lnTo>
                  <a:lnTo>
                    <a:pt x="84" y="1765"/>
                  </a:lnTo>
                  <a:lnTo>
                    <a:pt x="120" y="1831"/>
                  </a:lnTo>
                  <a:lnTo>
                    <a:pt x="162" y="1897"/>
                  </a:lnTo>
                  <a:lnTo>
                    <a:pt x="210" y="1961"/>
                  </a:lnTo>
                  <a:lnTo>
                    <a:pt x="263" y="2023"/>
                  </a:lnTo>
                  <a:lnTo>
                    <a:pt x="322" y="2084"/>
                  </a:lnTo>
                  <a:lnTo>
                    <a:pt x="387" y="2144"/>
                  </a:lnTo>
                  <a:lnTo>
                    <a:pt x="456" y="2200"/>
                  </a:lnTo>
                  <a:lnTo>
                    <a:pt x="531" y="2256"/>
                  </a:lnTo>
                  <a:lnTo>
                    <a:pt x="610" y="2309"/>
                  </a:lnTo>
                  <a:lnTo>
                    <a:pt x="694" y="2361"/>
                  </a:lnTo>
                  <a:lnTo>
                    <a:pt x="782" y="2410"/>
                  </a:lnTo>
                  <a:lnTo>
                    <a:pt x="874" y="2457"/>
                  </a:lnTo>
                  <a:lnTo>
                    <a:pt x="971" y="2502"/>
                  </a:lnTo>
                  <a:lnTo>
                    <a:pt x="1071" y="2543"/>
                  </a:lnTo>
                  <a:lnTo>
                    <a:pt x="1177" y="2582"/>
                  </a:lnTo>
                  <a:lnTo>
                    <a:pt x="1284" y="2620"/>
                  </a:lnTo>
                  <a:lnTo>
                    <a:pt x="1396" y="2653"/>
                  </a:lnTo>
                  <a:lnTo>
                    <a:pt x="1511" y="2684"/>
                  </a:lnTo>
                  <a:lnTo>
                    <a:pt x="1629" y="2713"/>
                  </a:lnTo>
                  <a:lnTo>
                    <a:pt x="1750" y="2738"/>
                  </a:lnTo>
                  <a:lnTo>
                    <a:pt x="1873" y="2760"/>
                  </a:lnTo>
                  <a:lnTo>
                    <a:pt x="2000" y="2779"/>
                  </a:lnTo>
                  <a:lnTo>
                    <a:pt x="2129" y="2796"/>
                  </a:lnTo>
                  <a:lnTo>
                    <a:pt x="2260" y="2808"/>
                  </a:lnTo>
                  <a:lnTo>
                    <a:pt x="2393" y="2817"/>
                  </a:lnTo>
                  <a:lnTo>
                    <a:pt x="2528" y="2822"/>
                  </a:lnTo>
                  <a:lnTo>
                    <a:pt x="2665" y="282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07"/>
            <p:cNvSpPr>
              <a:spLocks/>
            </p:cNvSpPr>
            <p:nvPr/>
          </p:nvSpPr>
          <p:spPr bwMode="auto">
            <a:xfrm>
              <a:off x="4004" y="2251"/>
              <a:ext cx="205" cy="108"/>
            </a:xfrm>
            <a:custGeom>
              <a:avLst/>
              <a:gdLst>
                <a:gd name="T0" fmla="*/ 0 w 5330"/>
                <a:gd name="T1" fmla="*/ 0 h 2824"/>
                <a:gd name="T2" fmla="*/ 0 w 5330"/>
                <a:gd name="T3" fmla="*/ 0 h 2824"/>
                <a:gd name="T4" fmla="*/ 0 w 5330"/>
                <a:gd name="T5" fmla="*/ 0 h 2824"/>
                <a:gd name="T6" fmla="*/ 0 w 5330"/>
                <a:gd name="T7" fmla="*/ 0 h 2824"/>
                <a:gd name="T8" fmla="*/ 0 w 5330"/>
                <a:gd name="T9" fmla="*/ 0 h 2824"/>
                <a:gd name="T10" fmla="*/ 0 w 5330"/>
                <a:gd name="T11" fmla="*/ 0 h 2824"/>
                <a:gd name="T12" fmla="*/ 0 w 5330"/>
                <a:gd name="T13" fmla="*/ 0 h 2824"/>
                <a:gd name="T14" fmla="*/ 0 w 5330"/>
                <a:gd name="T15" fmla="*/ 0 h 2824"/>
                <a:gd name="T16" fmla="*/ 0 w 5330"/>
                <a:gd name="T17" fmla="*/ 0 h 2824"/>
                <a:gd name="T18" fmla="*/ 0 w 5330"/>
                <a:gd name="T19" fmla="*/ 0 h 2824"/>
                <a:gd name="T20" fmla="*/ 0 w 5330"/>
                <a:gd name="T21" fmla="*/ 0 h 2824"/>
                <a:gd name="T22" fmla="*/ 0 w 5330"/>
                <a:gd name="T23" fmla="*/ 0 h 2824"/>
                <a:gd name="T24" fmla="*/ 0 w 5330"/>
                <a:gd name="T25" fmla="*/ 0 h 2824"/>
                <a:gd name="T26" fmla="*/ 0 w 5330"/>
                <a:gd name="T27" fmla="*/ 0 h 2824"/>
                <a:gd name="T28" fmla="*/ 0 w 5330"/>
                <a:gd name="T29" fmla="*/ 0 h 2824"/>
                <a:gd name="T30" fmla="*/ 0 w 5330"/>
                <a:gd name="T31" fmla="*/ 0 h 2824"/>
                <a:gd name="T32" fmla="*/ 0 w 5330"/>
                <a:gd name="T33" fmla="*/ 0 h 2824"/>
                <a:gd name="T34" fmla="*/ 0 w 5330"/>
                <a:gd name="T35" fmla="*/ 0 h 2824"/>
                <a:gd name="T36" fmla="*/ 0 w 5330"/>
                <a:gd name="T37" fmla="*/ 0 h 2824"/>
                <a:gd name="T38" fmla="*/ 0 w 5330"/>
                <a:gd name="T39" fmla="*/ 0 h 2824"/>
                <a:gd name="T40" fmla="*/ 0 w 5330"/>
                <a:gd name="T41" fmla="*/ 0 h 2824"/>
                <a:gd name="T42" fmla="*/ 0 w 5330"/>
                <a:gd name="T43" fmla="*/ 0 h 2824"/>
                <a:gd name="T44" fmla="*/ 0 w 5330"/>
                <a:gd name="T45" fmla="*/ 0 h 2824"/>
                <a:gd name="T46" fmla="*/ 0 w 5330"/>
                <a:gd name="T47" fmla="*/ 0 h 2824"/>
                <a:gd name="T48" fmla="*/ 0 w 5330"/>
                <a:gd name="T49" fmla="*/ 0 h 2824"/>
                <a:gd name="T50" fmla="*/ 0 w 5330"/>
                <a:gd name="T51" fmla="*/ 0 h 2824"/>
                <a:gd name="T52" fmla="*/ 0 w 5330"/>
                <a:gd name="T53" fmla="*/ 0 h 2824"/>
                <a:gd name="T54" fmla="*/ 0 w 5330"/>
                <a:gd name="T55" fmla="*/ 0 h 2824"/>
                <a:gd name="T56" fmla="*/ 0 w 5330"/>
                <a:gd name="T57" fmla="*/ 0 h 2824"/>
                <a:gd name="T58" fmla="*/ 0 w 5330"/>
                <a:gd name="T59" fmla="*/ 0 h 2824"/>
                <a:gd name="T60" fmla="*/ 0 w 5330"/>
                <a:gd name="T61" fmla="*/ 0 h 2824"/>
                <a:gd name="T62" fmla="*/ 0 w 5330"/>
                <a:gd name="T63" fmla="*/ 0 h 2824"/>
                <a:gd name="T64" fmla="*/ 0 w 5330"/>
                <a:gd name="T65" fmla="*/ 0 h 2824"/>
                <a:gd name="T66" fmla="*/ 0 w 5330"/>
                <a:gd name="T67" fmla="*/ 0 h 2824"/>
                <a:gd name="T68" fmla="*/ 0 w 5330"/>
                <a:gd name="T69" fmla="*/ 0 h 2824"/>
                <a:gd name="T70" fmla="*/ 0 w 5330"/>
                <a:gd name="T71" fmla="*/ 0 h 2824"/>
                <a:gd name="T72" fmla="*/ 0 w 5330"/>
                <a:gd name="T73" fmla="*/ 0 h 2824"/>
                <a:gd name="T74" fmla="*/ 0 w 5330"/>
                <a:gd name="T75" fmla="*/ 0 h 2824"/>
                <a:gd name="T76" fmla="*/ 0 w 5330"/>
                <a:gd name="T77" fmla="*/ 0 h 2824"/>
                <a:gd name="T78" fmla="*/ 0 w 5330"/>
                <a:gd name="T79" fmla="*/ 0 h 2824"/>
                <a:gd name="T80" fmla="*/ 0 w 5330"/>
                <a:gd name="T81" fmla="*/ 0 h 2824"/>
                <a:gd name="T82" fmla="*/ 0 w 5330"/>
                <a:gd name="T83" fmla="*/ 0 h 2824"/>
                <a:gd name="T84" fmla="*/ 0 w 5330"/>
                <a:gd name="T85" fmla="*/ 0 h 28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30" h="2824">
                  <a:moveTo>
                    <a:pt x="2665" y="2824"/>
                  </a:moveTo>
                  <a:lnTo>
                    <a:pt x="2802" y="2822"/>
                  </a:lnTo>
                  <a:lnTo>
                    <a:pt x="2937" y="2817"/>
                  </a:lnTo>
                  <a:lnTo>
                    <a:pt x="3069" y="2808"/>
                  </a:lnTo>
                  <a:lnTo>
                    <a:pt x="3201" y="2796"/>
                  </a:lnTo>
                  <a:lnTo>
                    <a:pt x="3330" y="2779"/>
                  </a:lnTo>
                  <a:lnTo>
                    <a:pt x="3456" y="2760"/>
                  </a:lnTo>
                  <a:lnTo>
                    <a:pt x="3580" y="2738"/>
                  </a:lnTo>
                  <a:lnTo>
                    <a:pt x="3700" y="2713"/>
                  </a:lnTo>
                  <a:lnTo>
                    <a:pt x="3819" y="2684"/>
                  </a:lnTo>
                  <a:lnTo>
                    <a:pt x="3933" y="2653"/>
                  </a:lnTo>
                  <a:lnTo>
                    <a:pt x="4045" y="2619"/>
                  </a:lnTo>
                  <a:lnTo>
                    <a:pt x="4153" y="2582"/>
                  </a:lnTo>
                  <a:lnTo>
                    <a:pt x="4257" y="2543"/>
                  </a:lnTo>
                  <a:lnTo>
                    <a:pt x="4358" y="2500"/>
                  </a:lnTo>
                  <a:lnTo>
                    <a:pt x="4455" y="2457"/>
                  </a:lnTo>
                  <a:lnTo>
                    <a:pt x="4548" y="2409"/>
                  </a:lnTo>
                  <a:lnTo>
                    <a:pt x="4636" y="2361"/>
                  </a:lnTo>
                  <a:lnTo>
                    <a:pt x="4720" y="2309"/>
                  </a:lnTo>
                  <a:lnTo>
                    <a:pt x="4799" y="2256"/>
                  </a:lnTo>
                  <a:lnTo>
                    <a:pt x="4874" y="2200"/>
                  </a:lnTo>
                  <a:lnTo>
                    <a:pt x="4943" y="2144"/>
                  </a:lnTo>
                  <a:lnTo>
                    <a:pt x="5008" y="2084"/>
                  </a:lnTo>
                  <a:lnTo>
                    <a:pt x="5066" y="2023"/>
                  </a:lnTo>
                  <a:lnTo>
                    <a:pt x="5120" y="1961"/>
                  </a:lnTo>
                  <a:lnTo>
                    <a:pt x="5168" y="1897"/>
                  </a:lnTo>
                  <a:lnTo>
                    <a:pt x="5210" y="1831"/>
                  </a:lnTo>
                  <a:lnTo>
                    <a:pt x="5246" y="1764"/>
                  </a:lnTo>
                  <a:lnTo>
                    <a:pt x="5276" y="1696"/>
                  </a:lnTo>
                  <a:lnTo>
                    <a:pt x="5299" y="1626"/>
                  </a:lnTo>
                  <a:lnTo>
                    <a:pt x="5316" y="1555"/>
                  </a:lnTo>
                  <a:lnTo>
                    <a:pt x="5327" y="1485"/>
                  </a:lnTo>
                  <a:lnTo>
                    <a:pt x="5330" y="1412"/>
                  </a:lnTo>
                  <a:lnTo>
                    <a:pt x="5327" y="1339"/>
                  </a:lnTo>
                  <a:lnTo>
                    <a:pt x="5316" y="1267"/>
                  </a:lnTo>
                  <a:lnTo>
                    <a:pt x="5299" y="1198"/>
                  </a:lnTo>
                  <a:lnTo>
                    <a:pt x="5276" y="1128"/>
                  </a:lnTo>
                  <a:lnTo>
                    <a:pt x="5246" y="1060"/>
                  </a:lnTo>
                  <a:lnTo>
                    <a:pt x="5210" y="992"/>
                  </a:lnTo>
                  <a:lnTo>
                    <a:pt x="5168" y="927"/>
                  </a:lnTo>
                  <a:lnTo>
                    <a:pt x="5120" y="863"/>
                  </a:lnTo>
                  <a:lnTo>
                    <a:pt x="5066" y="800"/>
                  </a:lnTo>
                  <a:lnTo>
                    <a:pt x="5008" y="740"/>
                  </a:lnTo>
                  <a:lnTo>
                    <a:pt x="4943" y="680"/>
                  </a:lnTo>
                  <a:lnTo>
                    <a:pt x="4874" y="623"/>
                  </a:lnTo>
                  <a:lnTo>
                    <a:pt x="4799" y="568"/>
                  </a:lnTo>
                  <a:lnTo>
                    <a:pt x="4720" y="514"/>
                  </a:lnTo>
                  <a:lnTo>
                    <a:pt x="4636" y="463"/>
                  </a:lnTo>
                  <a:lnTo>
                    <a:pt x="4548" y="414"/>
                  </a:lnTo>
                  <a:lnTo>
                    <a:pt x="4455" y="367"/>
                  </a:lnTo>
                  <a:lnTo>
                    <a:pt x="4358" y="322"/>
                  </a:lnTo>
                  <a:lnTo>
                    <a:pt x="4257" y="281"/>
                  </a:lnTo>
                  <a:lnTo>
                    <a:pt x="4153" y="241"/>
                  </a:lnTo>
                  <a:lnTo>
                    <a:pt x="4045" y="204"/>
                  </a:lnTo>
                  <a:lnTo>
                    <a:pt x="3933" y="171"/>
                  </a:lnTo>
                  <a:lnTo>
                    <a:pt x="3819" y="139"/>
                  </a:lnTo>
                  <a:lnTo>
                    <a:pt x="3700" y="111"/>
                  </a:lnTo>
                  <a:lnTo>
                    <a:pt x="3580" y="86"/>
                  </a:lnTo>
                  <a:lnTo>
                    <a:pt x="3456" y="64"/>
                  </a:lnTo>
                  <a:lnTo>
                    <a:pt x="3330" y="44"/>
                  </a:lnTo>
                  <a:lnTo>
                    <a:pt x="3201" y="28"/>
                  </a:lnTo>
                  <a:lnTo>
                    <a:pt x="3069" y="16"/>
                  </a:lnTo>
                  <a:lnTo>
                    <a:pt x="2937" y="7"/>
                  </a:lnTo>
                  <a:lnTo>
                    <a:pt x="2802" y="1"/>
                  </a:lnTo>
                  <a:lnTo>
                    <a:pt x="2665" y="0"/>
                  </a:lnTo>
                  <a:lnTo>
                    <a:pt x="2528" y="1"/>
                  </a:lnTo>
                  <a:lnTo>
                    <a:pt x="2393" y="7"/>
                  </a:lnTo>
                  <a:lnTo>
                    <a:pt x="2260" y="16"/>
                  </a:lnTo>
                  <a:lnTo>
                    <a:pt x="2129" y="28"/>
                  </a:lnTo>
                  <a:lnTo>
                    <a:pt x="2000" y="44"/>
                  </a:lnTo>
                  <a:lnTo>
                    <a:pt x="1873" y="64"/>
                  </a:lnTo>
                  <a:lnTo>
                    <a:pt x="1750" y="86"/>
                  </a:lnTo>
                  <a:lnTo>
                    <a:pt x="1629" y="111"/>
                  </a:lnTo>
                  <a:lnTo>
                    <a:pt x="1511" y="139"/>
                  </a:lnTo>
                  <a:lnTo>
                    <a:pt x="1396" y="171"/>
                  </a:lnTo>
                  <a:lnTo>
                    <a:pt x="1284" y="204"/>
                  </a:lnTo>
                  <a:lnTo>
                    <a:pt x="1177" y="241"/>
                  </a:lnTo>
                  <a:lnTo>
                    <a:pt x="1071" y="281"/>
                  </a:lnTo>
                  <a:lnTo>
                    <a:pt x="971" y="322"/>
                  </a:lnTo>
                  <a:lnTo>
                    <a:pt x="874" y="367"/>
                  </a:lnTo>
                  <a:lnTo>
                    <a:pt x="782" y="414"/>
                  </a:lnTo>
                  <a:lnTo>
                    <a:pt x="694" y="463"/>
                  </a:lnTo>
                  <a:lnTo>
                    <a:pt x="610" y="514"/>
                  </a:lnTo>
                  <a:lnTo>
                    <a:pt x="531" y="568"/>
                  </a:lnTo>
                  <a:lnTo>
                    <a:pt x="456" y="623"/>
                  </a:lnTo>
                  <a:lnTo>
                    <a:pt x="387" y="680"/>
                  </a:lnTo>
                  <a:lnTo>
                    <a:pt x="322" y="740"/>
                  </a:lnTo>
                  <a:lnTo>
                    <a:pt x="263" y="800"/>
                  </a:lnTo>
                  <a:lnTo>
                    <a:pt x="210" y="863"/>
                  </a:lnTo>
                  <a:lnTo>
                    <a:pt x="162" y="927"/>
                  </a:lnTo>
                  <a:lnTo>
                    <a:pt x="120" y="992"/>
                  </a:lnTo>
                  <a:lnTo>
                    <a:pt x="84" y="1060"/>
                  </a:lnTo>
                  <a:lnTo>
                    <a:pt x="54" y="1128"/>
                  </a:lnTo>
                  <a:lnTo>
                    <a:pt x="30" y="1198"/>
                  </a:lnTo>
                  <a:lnTo>
                    <a:pt x="13" y="1267"/>
                  </a:lnTo>
                  <a:lnTo>
                    <a:pt x="3" y="1339"/>
                  </a:lnTo>
                  <a:lnTo>
                    <a:pt x="0" y="1412"/>
                  </a:lnTo>
                  <a:lnTo>
                    <a:pt x="3" y="1485"/>
                  </a:lnTo>
                  <a:lnTo>
                    <a:pt x="13" y="1555"/>
                  </a:lnTo>
                  <a:lnTo>
                    <a:pt x="30" y="1626"/>
                  </a:lnTo>
                  <a:lnTo>
                    <a:pt x="54" y="1696"/>
                  </a:lnTo>
                  <a:lnTo>
                    <a:pt x="84" y="1764"/>
                  </a:lnTo>
                  <a:lnTo>
                    <a:pt x="120" y="1831"/>
                  </a:lnTo>
                  <a:lnTo>
                    <a:pt x="162" y="1897"/>
                  </a:lnTo>
                  <a:lnTo>
                    <a:pt x="210" y="1961"/>
                  </a:lnTo>
                  <a:lnTo>
                    <a:pt x="263" y="2023"/>
                  </a:lnTo>
                  <a:lnTo>
                    <a:pt x="322" y="2084"/>
                  </a:lnTo>
                  <a:lnTo>
                    <a:pt x="387" y="2144"/>
                  </a:lnTo>
                  <a:lnTo>
                    <a:pt x="456" y="2200"/>
                  </a:lnTo>
                  <a:lnTo>
                    <a:pt x="531" y="2256"/>
                  </a:lnTo>
                  <a:lnTo>
                    <a:pt x="610" y="2309"/>
                  </a:lnTo>
                  <a:lnTo>
                    <a:pt x="694" y="2361"/>
                  </a:lnTo>
                  <a:lnTo>
                    <a:pt x="782" y="2409"/>
                  </a:lnTo>
                  <a:lnTo>
                    <a:pt x="874" y="2457"/>
                  </a:lnTo>
                  <a:lnTo>
                    <a:pt x="971" y="2500"/>
                  </a:lnTo>
                  <a:lnTo>
                    <a:pt x="1071" y="2543"/>
                  </a:lnTo>
                  <a:lnTo>
                    <a:pt x="1177" y="2582"/>
                  </a:lnTo>
                  <a:lnTo>
                    <a:pt x="1284" y="2619"/>
                  </a:lnTo>
                  <a:lnTo>
                    <a:pt x="1396" y="2653"/>
                  </a:lnTo>
                  <a:lnTo>
                    <a:pt x="1511" y="2684"/>
                  </a:lnTo>
                  <a:lnTo>
                    <a:pt x="1629" y="2713"/>
                  </a:lnTo>
                  <a:lnTo>
                    <a:pt x="1750" y="2738"/>
                  </a:lnTo>
                  <a:lnTo>
                    <a:pt x="1873" y="2760"/>
                  </a:lnTo>
                  <a:lnTo>
                    <a:pt x="2000" y="2779"/>
                  </a:lnTo>
                  <a:lnTo>
                    <a:pt x="2129" y="2796"/>
                  </a:lnTo>
                  <a:lnTo>
                    <a:pt x="2260" y="2808"/>
                  </a:lnTo>
                  <a:lnTo>
                    <a:pt x="2393" y="2817"/>
                  </a:lnTo>
                  <a:lnTo>
                    <a:pt x="2528" y="2822"/>
                  </a:lnTo>
                  <a:lnTo>
                    <a:pt x="2665" y="2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08"/>
            <p:cNvSpPr>
              <a:spLocks/>
            </p:cNvSpPr>
            <p:nvPr/>
          </p:nvSpPr>
          <p:spPr bwMode="auto">
            <a:xfrm>
              <a:off x="4004" y="2227"/>
              <a:ext cx="205" cy="108"/>
            </a:xfrm>
            <a:custGeom>
              <a:avLst/>
              <a:gdLst>
                <a:gd name="T0" fmla="*/ 0 w 5330"/>
                <a:gd name="T1" fmla="*/ 0 h 2825"/>
                <a:gd name="T2" fmla="*/ 0 w 5330"/>
                <a:gd name="T3" fmla="*/ 0 h 2825"/>
                <a:gd name="T4" fmla="*/ 0 w 5330"/>
                <a:gd name="T5" fmla="*/ 0 h 2825"/>
                <a:gd name="T6" fmla="*/ 0 w 5330"/>
                <a:gd name="T7" fmla="*/ 0 h 2825"/>
                <a:gd name="T8" fmla="*/ 0 w 5330"/>
                <a:gd name="T9" fmla="*/ 0 h 2825"/>
                <a:gd name="T10" fmla="*/ 0 w 5330"/>
                <a:gd name="T11" fmla="*/ 0 h 2825"/>
                <a:gd name="T12" fmla="*/ 0 w 5330"/>
                <a:gd name="T13" fmla="*/ 0 h 2825"/>
                <a:gd name="T14" fmla="*/ 0 w 5330"/>
                <a:gd name="T15" fmla="*/ 0 h 2825"/>
                <a:gd name="T16" fmla="*/ 0 w 5330"/>
                <a:gd name="T17" fmla="*/ 0 h 2825"/>
                <a:gd name="T18" fmla="*/ 0 w 5330"/>
                <a:gd name="T19" fmla="*/ 0 h 2825"/>
                <a:gd name="T20" fmla="*/ 0 w 5330"/>
                <a:gd name="T21" fmla="*/ 0 h 2825"/>
                <a:gd name="T22" fmla="*/ 0 w 5330"/>
                <a:gd name="T23" fmla="*/ 0 h 2825"/>
                <a:gd name="T24" fmla="*/ 0 w 5330"/>
                <a:gd name="T25" fmla="*/ 0 h 2825"/>
                <a:gd name="T26" fmla="*/ 0 w 5330"/>
                <a:gd name="T27" fmla="*/ 0 h 2825"/>
                <a:gd name="T28" fmla="*/ 0 w 5330"/>
                <a:gd name="T29" fmla="*/ 0 h 2825"/>
                <a:gd name="T30" fmla="*/ 0 w 5330"/>
                <a:gd name="T31" fmla="*/ 0 h 2825"/>
                <a:gd name="T32" fmla="*/ 0 w 5330"/>
                <a:gd name="T33" fmla="*/ 0 h 2825"/>
                <a:gd name="T34" fmla="*/ 0 w 5330"/>
                <a:gd name="T35" fmla="*/ 0 h 2825"/>
                <a:gd name="T36" fmla="*/ 0 w 5330"/>
                <a:gd name="T37" fmla="*/ 0 h 2825"/>
                <a:gd name="T38" fmla="*/ 0 w 5330"/>
                <a:gd name="T39" fmla="*/ 0 h 2825"/>
                <a:gd name="T40" fmla="*/ 0 w 5330"/>
                <a:gd name="T41" fmla="*/ 0 h 2825"/>
                <a:gd name="T42" fmla="*/ 0 w 5330"/>
                <a:gd name="T43" fmla="*/ 0 h 2825"/>
                <a:gd name="T44" fmla="*/ 0 w 5330"/>
                <a:gd name="T45" fmla="*/ 0 h 2825"/>
                <a:gd name="T46" fmla="*/ 0 w 5330"/>
                <a:gd name="T47" fmla="*/ 0 h 2825"/>
                <a:gd name="T48" fmla="*/ 0 w 5330"/>
                <a:gd name="T49" fmla="*/ 0 h 2825"/>
                <a:gd name="T50" fmla="*/ 0 w 5330"/>
                <a:gd name="T51" fmla="*/ 0 h 2825"/>
                <a:gd name="T52" fmla="*/ 0 w 5330"/>
                <a:gd name="T53" fmla="*/ 0 h 2825"/>
                <a:gd name="T54" fmla="*/ 0 w 5330"/>
                <a:gd name="T55" fmla="*/ 0 h 2825"/>
                <a:gd name="T56" fmla="*/ 0 w 5330"/>
                <a:gd name="T57" fmla="*/ 0 h 2825"/>
                <a:gd name="T58" fmla="*/ 0 w 5330"/>
                <a:gd name="T59" fmla="*/ 0 h 2825"/>
                <a:gd name="T60" fmla="*/ 0 w 5330"/>
                <a:gd name="T61" fmla="*/ 0 h 2825"/>
                <a:gd name="T62" fmla="*/ 0 w 5330"/>
                <a:gd name="T63" fmla="*/ 0 h 2825"/>
                <a:gd name="T64" fmla="*/ 0 w 5330"/>
                <a:gd name="T65" fmla="*/ 0 h 2825"/>
                <a:gd name="T66" fmla="*/ 0 w 5330"/>
                <a:gd name="T67" fmla="*/ 0 h 2825"/>
                <a:gd name="T68" fmla="*/ 0 w 5330"/>
                <a:gd name="T69" fmla="*/ 0 h 2825"/>
                <a:gd name="T70" fmla="*/ 0 w 5330"/>
                <a:gd name="T71" fmla="*/ 0 h 2825"/>
                <a:gd name="T72" fmla="*/ 0 w 5330"/>
                <a:gd name="T73" fmla="*/ 0 h 2825"/>
                <a:gd name="T74" fmla="*/ 0 w 5330"/>
                <a:gd name="T75" fmla="*/ 0 h 2825"/>
                <a:gd name="T76" fmla="*/ 0 w 5330"/>
                <a:gd name="T77" fmla="*/ 0 h 2825"/>
                <a:gd name="T78" fmla="*/ 0 w 5330"/>
                <a:gd name="T79" fmla="*/ 0 h 2825"/>
                <a:gd name="T80" fmla="*/ 0 w 5330"/>
                <a:gd name="T81" fmla="*/ 0 h 2825"/>
                <a:gd name="T82" fmla="*/ 0 w 5330"/>
                <a:gd name="T83" fmla="*/ 0 h 2825"/>
                <a:gd name="T84" fmla="*/ 0 w 5330"/>
                <a:gd name="T85" fmla="*/ 0 h 28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30" h="2825">
                  <a:moveTo>
                    <a:pt x="2665" y="2825"/>
                  </a:moveTo>
                  <a:lnTo>
                    <a:pt x="2802" y="2823"/>
                  </a:lnTo>
                  <a:lnTo>
                    <a:pt x="2937" y="2817"/>
                  </a:lnTo>
                  <a:lnTo>
                    <a:pt x="3069" y="2809"/>
                  </a:lnTo>
                  <a:lnTo>
                    <a:pt x="3201" y="2796"/>
                  </a:lnTo>
                  <a:lnTo>
                    <a:pt x="3330" y="2781"/>
                  </a:lnTo>
                  <a:lnTo>
                    <a:pt x="3456" y="2762"/>
                  </a:lnTo>
                  <a:lnTo>
                    <a:pt x="3580" y="2739"/>
                  </a:lnTo>
                  <a:lnTo>
                    <a:pt x="3700" y="2714"/>
                  </a:lnTo>
                  <a:lnTo>
                    <a:pt x="3819" y="2686"/>
                  </a:lnTo>
                  <a:lnTo>
                    <a:pt x="3933" y="2654"/>
                  </a:lnTo>
                  <a:lnTo>
                    <a:pt x="4045" y="2620"/>
                  </a:lnTo>
                  <a:lnTo>
                    <a:pt x="4153" y="2584"/>
                  </a:lnTo>
                  <a:lnTo>
                    <a:pt x="4257" y="2544"/>
                  </a:lnTo>
                  <a:lnTo>
                    <a:pt x="4358" y="2502"/>
                  </a:lnTo>
                  <a:lnTo>
                    <a:pt x="4455" y="2457"/>
                  </a:lnTo>
                  <a:lnTo>
                    <a:pt x="4548" y="2411"/>
                  </a:lnTo>
                  <a:lnTo>
                    <a:pt x="4636" y="2361"/>
                  </a:lnTo>
                  <a:lnTo>
                    <a:pt x="4720" y="2310"/>
                  </a:lnTo>
                  <a:lnTo>
                    <a:pt x="4799" y="2257"/>
                  </a:lnTo>
                  <a:lnTo>
                    <a:pt x="4874" y="2202"/>
                  </a:lnTo>
                  <a:lnTo>
                    <a:pt x="4943" y="2144"/>
                  </a:lnTo>
                  <a:lnTo>
                    <a:pt x="5008" y="2085"/>
                  </a:lnTo>
                  <a:lnTo>
                    <a:pt x="5066" y="2024"/>
                  </a:lnTo>
                  <a:lnTo>
                    <a:pt x="5120" y="1961"/>
                  </a:lnTo>
                  <a:lnTo>
                    <a:pt x="5168" y="1897"/>
                  </a:lnTo>
                  <a:lnTo>
                    <a:pt x="5210" y="1832"/>
                  </a:lnTo>
                  <a:lnTo>
                    <a:pt x="5246" y="1765"/>
                  </a:lnTo>
                  <a:lnTo>
                    <a:pt x="5276" y="1696"/>
                  </a:lnTo>
                  <a:lnTo>
                    <a:pt x="5299" y="1628"/>
                  </a:lnTo>
                  <a:lnTo>
                    <a:pt x="5316" y="1557"/>
                  </a:lnTo>
                  <a:lnTo>
                    <a:pt x="5327" y="1485"/>
                  </a:lnTo>
                  <a:lnTo>
                    <a:pt x="5330" y="1412"/>
                  </a:lnTo>
                  <a:lnTo>
                    <a:pt x="5327" y="1341"/>
                  </a:lnTo>
                  <a:lnTo>
                    <a:pt x="5316" y="1269"/>
                  </a:lnTo>
                  <a:lnTo>
                    <a:pt x="5299" y="1198"/>
                  </a:lnTo>
                  <a:lnTo>
                    <a:pt x="5276" y="1129"/>
                  </a:lnTo>
                  <a:lnTo>
                    <a:pt x="5246" y="1061"/>
                  </a:lnTo>
                  <a:lnTo>
                    <a:pt x="5210" y="994"/>
                  </a:lnTo>
                  <a:lnTo>
                    <a:pt x="5168" y="928"/>
                  </a:lnTo>
                  <a:lnTo>
                    <a:pt x="5120" y="863"/>
                  </a:lnTo>
                  <a:lnTo>
                    <a:pt x="5066" y="802"/>
                  </a:lnTo>
                  <a:lnTo>
                    <a:pt x="5008" y="740"/>
                  </a:lnTo>
                  <a:lnTo>
                    <a:pt x="4943" y="681"/>
                  </a:lnTo>
                  <a:lnTo>
                    <a:pt x="4874" y="624"/>
                  </a:lnTo>
                  <a:lnTo>
                    <a:pt x="4799" y="568"/>
                  </a:lnTo>
                  <a:lnTo>
                    <a:pt x="4720" y="516"/>
                  </a:lnTo>
                  <a:lnTo>
                    <a:pt x="4636" y="464"/>
                  </a:lnTo>
                  <a:lnTo>
                    <a:pt x="4548" y="415"/>
                  </a:lnTo>
                  <a:lnTo>
                    <a:pt x="4455" y="368"/>
                  </a:lnTo>
                  <a:lnTo>
                    <a:pt x="4358" y="324"/>
                  </a:lnTo>
                  <a:lnTo>
                    <a:pt x="4257" y="281"/>
                  </a:lnTo>
                  <a:lnTo>
                    <a:pt x="4153" y="242"/>
                  </a:lnTo>
                  <a:lnTo>
                    <a:pt x="4045" y="205"/>
                  </a:lnTo>
                  <a:lnTo>
                    <a:pt x="3933" y="171"/>
                  </a:lnTo>
                  <a:lnTo>
                    <a:pt x="3819" y="140"/>
                  </a:lnTo>
                  <a:lnTo>
                    <a:pt x="3700" y="111"/>
                  </a:lnTo>
                  <a:lnTo>
                    <a:pt x="3580" y="86"/>
                  </a:lnTo>
                  <a:lnTo>
                    <a:pt x="3456" y="64"/>
                  </a:lnTo>
                  <a:lnTo>
                    <a:pt x="3330" y="45"/>
                  </a:lnTo>
                  <a:lnTo>
                    <a:pt x="3201" y="30"/>
                  </a:lnTo>
                  <a:lnTo>
                    <a:pt x="3069" y="16"/>
                  </a:lnTo>
                  <a:lnTo>
                    <a:pt x="2937" y="7"/>
                  </a:lnTo>
                  <a:lnTo>
                    <a:pt x="2802" y="2"/>
                  </a:lnTo>
                  <a:lnTo>
                    <a:pt x="2665" y="0"/>
                  </a:lnTo>
                  <a:lnTo>
                    <a:pt x="2528" y="2"/>
                  </a:lnTo>
                  <a:lnTo>
                    <a:pt x="2393" y="7"/>
                  </a:lnTo>
                  <a:lnTo>
                    <a:pt x="2260" y="16"/>
                  </a:lnTo>
                  <a:lnTo>
                    <a:pt x="2129" y="30"/>
                  </a:lnTo>
                  <a:lnTo>
                    <a:pt x="2000" y="45"/>
                  </a:lnTo>
                  <a:lnTo>
                    <a:pt x="1873" y="64"/>
                  </a:lnTo>
                  <a:lnTo>
                    <a:pt x="1750" y="86"/>
                  </a:lnTo>
                  <a:lnTo>
                    <a:pt x="1629" y="111"/>
                  </a:lnTo>
                  <a:lnTo>
                    <a:pt x="1511" y="140"/>
                  </a:lnTo>
                  <a:lnTo>
                    <a:pt x="1396" y="171"/>
                  </a:lnTo>
                  <a:lnTo>
                    <a:pt x="1284" y="205"/>
                  </a:lnTo>
                  <a:lnTo>
                    <a:pt x="1177" y="242"/>
                  </a:lnTo>
                  <a:lnTo>
                    <a:pt x="1071" y="281"/>
                  </a:lnTo>
                  <a:lnTo>
                    <a:pt x="971" y="324"/>
                  </a:lnTo>
                  <a:lnTo>
                    <a:pt x="874" y="368"/>
                  </a:lnTo>
                  <a:lnTo>
                    <a:pt x="782" y="415"/>
                  </a:lnTo>
                  <a:lnTo>
                    <a:pt x="694" y="464"/>
                  </a:lnTo>
                  <a:lnTo>
                    <a:pt x="610" y="516"/>
                  </a:lnTo>
                  <a:lnTo>
                    <a:pt x="531" y="568"/>
                  </a:lnTo>
                  <a:lnTo>
                    <a:pt x="456" y="624"/>
                  </a:lnTo>
                  <a:lnTo>
                    <a:pt x="387" y="681"/>
                  </a:lnTo>
                  <a:lnTo>
                    <a:pt x="322" y="740"/>
                  </a:lnTo>
                  <a:lnTo>
                    <a:pt x="263" y="802"/>
                  </a:lnTo>
                  <a:lnTo>
                    <a:pt x="210" y="863"/>
                  </a:lnTo>
                  <a:lnTo>
                    <a:pt x="162" y="928"/>
                  </a:lnTo>
                  <a:lnTo>
                    <a:pt x="120" y="994"/>
                  </a:lnTo>
                  <a:lnTo>
                    <a:pt x="84" y="1061"/>
                  </a:lnTo>
                  <a:lnTo>
                    <a:pt x="54" y="1129"/>
                  </a:lnTo>
                  <a:lnTo>
                    <a:pt x="30" y="1198"/>
                  </a:lnTo>
                  <a:lnTo>
                    <a:pt x="13" y="1269"/>
                  </a:lnTo>
                  <a:lnTo>
                    <a:pt x="3" y="1341"/>
                  </a:lnTo>
                  <a:lnTo>
                    <a:pt x="0" y="1412"/>
                  </a:lnTo>
                  <a:lnTo>
                    <a:pt x="3" y="1485"/>
                  </a:lnTo>
                  <a:lnTo>
                    <a:pt x="13" y="1557"/>
                  </a:lnTo>
                  <a:lnTo>
                    <a:pt x="30" y="1628"/>
                  </a:lnTo>
                  <a:lnTo>
                    <a:pt x="54" y="1696"/>
                  </a:lnTo>
                  <a:lnTo>
                    <a:pt x="84" y="1765"/>
                  </a:lnTo>
                  <a:lnTo>
                    <a:pt x="120" y="1832"/>
                  </a:lnTo>
                  <a:lnTo>
                    <a:pt x="162" y="1897"/>
                  </a:lnTo>
                  <a:lnTo>
                    <a:pt x="210" y="1961"/>
                  </a:lnTo>
                  <a:lnTo>
                    <a:pt x="263" y="2024"/>
                  </a:lnTo>
                  <a:lnTo>
                    <a:pt x="322" y="2085"/>
                  </a:lnTo>
                  <a:lnTo>
                    <a:pt x="387" y="2144"/>
                  </a:lnTo>
                  <a:lnTo>
                    <a:pt x="456" y="2202"/>
                  </a:lnTo>
                  <a:lnTo>
                    <a:pt x="531" y="2257"/>
                  </a:lnTo>
                  <a:lnTo>
                    <a:pt x="610" y="2310"/>
                  </a:lnTo>
                  <a:lnTo>
                    <a:pt x="694" y="2361"/>
                  </a:lnTo>
                  <a:lnTo>
                    <a:pt x="782" y="2411"/>
                  </a:lnTo>
                  <a:lnTo>
                    <a:pt x="874" y="2457"/>
                  </a:lnTo>
                  <a:lnTo>
                    <a:pt x="971" y="2502"/>
                  </a:lnTo>
                  <a:lnTo>
                    <a:pt x="1071" y="2544"/>
                  </a:lnTo>
                  <a:lnTo>
                    <a:pt x="1177" y="2584"/>
                  </a:lnTo>
                  <a:lnTo>
                    <a:pt x="1284" y="2620"/>
                  </a:lnTo>
                  <a:lnTo>
                    <a:pt x="1396" y="2654"/>
                  </a:lnTo>
                  <a:lnTo>
                    <a:pt x="1511" y="2686"/>
                  </a:lnTo>
                  <a:lnTo>
                    <a:pt x="1629" y="2714"/>
                  </a:lnTo>
                  <a:lnTo>
                    <a:pt x="1750" y="2739"/>
                  </a:lnTo>
                  <a:lnTo>
                    <a:pt x="1873" y="2762"/>
                  </a:lnTo>
                  <a:lnTo>
                    <a:pt x="2000" y="2781"/>
                  </a:lnTo>
                  <a:lnTo>
                    <a:pt x="2129" y="2796"/>
                  </a:lnTo>
                  <a:lnTo>
                    <a:pt x="2260" y="2809"/>
                  </a:lnTo>
                  <a:lnTo>
                    <a:pt x="2393" y="2817"/>
                  </a:lnTo>
                  <a:lnTo>
                    <a:pt x="2528" y="2823"/>
                  </a:lnTo>
                  <a:lnTo>
                    <a:pt x="2665" y="2825"/>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09"/>
            <p:cNvSpPr>
              <a:spLocks/>
            </p:cNvSpPr>
            <p:nvPr/>
          </p:nvSpPr>
          <p:spPr bwMode="auto">
            <a:xfrm>
              <a:off x="4004" y="2216"/>
              <a:ext cx="205" cy="108"/>
            </a:xfrm>
            <a:custGeom>
              <a:avLst/>
              <a:gdLst>
                <a:gd name="T0" fmla="*/ 0 w 5330"/>
                <a:gd name="T1" fmla="*/ 0 h 2825"/>
                <a:gd name="T2" fmla="*/ 0 w 5330"/>
                <a:gd name="T3" fmla="*/ 0 h 2825"/>
                <a:gd name="T4" fmla="*/ 0 w 5330"/>
                <a:gd name="T5" fmla="*/ 0 h 2825"/>
                <a:gd name="T6" fmla="*/ 0 w 5330"/>
                <a:gd name="T7" fmla="*/ 0 h 2825"/>
                <a:gd name="T8" fmla="*/ 0 w 5330"/>
                <a:gd name="T9" fmla="*/ 0 h 2825"/>
                <a:gd name="T10" fmla="*/ 0 w 5330"/>
                <a:gd name="T11" fmla="*/ 0 h 2825"/>
                <a:gd name="T12" fmla="*/ 0 w 5330"/>
                <a:gd name="T13" fmla="*/ 0 h 2825"/>
                <a:gd name="T14" fmla="*/ 0 w 5330"/>
                <a:gd name="T15" fmla="*/ 0 h 2825"/>
                <a:gd name="T16" fmla="*/ 0 w 5330"/>
                <a:gd name="T17" fmla="*/ 0 h 2825"/>
                <a:gd name="T18" fmla="*/ 0 w 5330"/>
                <a:gd name="T19" fmla="*/ 0 h 2825"/>
                <a:gd name="T20" fmla="*/ 0 w 5330"/>
                <a:gd name="T21" fmla="*/ 0 h 2825"/>
                <a:gd name="T22" fmla="*/ 0 w 5330"/>
                <a:gd name="T23" fmla="*/ 0 h 2825"/>
                <a:gd name="T24" fmla="*/ 0 w 5330"/>
                <a:gd name="T25" fmla="*/ 0 h 2825"/>
                <a:gd name="T26" fmla="*/ 0 w 5330"/>
                <a:gd name="T27" fmla="*/ 0 h 2825"/>
                <a:gd name="T28" fmla="*/ 0 w 5330"/>
                <a:gd name="T29" fmla="*/ 0 h 2825"/>
                <a:gd name="T30" fmla="*/ 0 w 5330"/>
                <a:gd name="T31" fmla="*/ 0 h 2825"/>
                <a:gd name="T32" fmla="*/ 0 w 5330"/>
                <a:gd name="T33" fmla="*/ 0 h 2825"/>
                <a:gd name="T34" fmla="*/ 0 w 5330"/>
                <a:gd name="T35" fmla="*/ 0 h 2825"/>
                <a:gd name="T36" fmla="*/ 0 w 5330"/>
                <a:gd name="T37" fmla="*/ 0 h 2825"/>
                <a:gd name="T38" fmla="*/ 0 w 5330"/>
                <a:gd name="T39" fmla="*/ 0 h 2825"/>
                <a:gd name="T40" fmla="*/ 0 w 5330"/>
                <a:gd name="T41" fmla="*/ 0 h 2825"/>
                <a:gd name="T42" fmla="*/ 0 w 5330"/>
                <a:gd name="T43" fmla="*/ 0 h 2825"/>
                <a:gd name="T44" fmla="*/ 0 w 5330"/>
                <a:gd name="T45" fmla="*/ 0 h 2825"/>
                <a:gd name="T46" fmla="*/ 0 w 5330"/>
                <a:gd name="T47" fmla="*/ 0 h 2825"/>
                <a:gd name="T48" fmla="*/ 0 w 5330"/>
                <a:gd name="T49" fmla="*/ 0 h 2825"/>
                <a:gd name="T50" fmla="*/ 0 w 5330"/>
                <a:gd name="T51" fmla="*/ 0 h 2825"/>
                <a:gd name="T52" fmla="*/ 0 w 5330"/>
                <a:gd name="T53" fmla="*/ 0 h 2825"/>
                <a:gd name="T54" fmla="*/ 0 w 5330"/>
                <a:gd name="T55" fmla="*/ 0 h 2825"/>
                <a:gd name="T56" fmla="*/ 0 w 5330"/>
                <a:gd name="T57" fmla="*/ 0 h 2825"/>
                <a:gd name="T58" fmla="*/ 0 w 5330"/>
                <a:gd name="T59" fmla="*/ 0 h 2825"/>
                <a:gd name="T60" fmla="*/ 0 w 5330"/>
                <a:gd name="T61" fmla="*/ 0 h 2825"/>
                <a:gd name="T62" fmla="*/ 0 w 5330"/>
                <a:gd name="T63" fmla="*/ 0 h 2825"/>
                <a:gd name="T64" fmla="*/ 0 w 5330"/>
                <a:gd name="T65" fmla="*/ 0 h 2825"/>
                <a:gd name="T66" fmla="*/ 0 w 5330"/>
                <a:gd name="T67" fmla="*/ 0 h 2825"/>
                <a:gd name="T68" fmla="*/ 0 w 5330"/>
                <a:gd name="T69" fmla="*/ 0 h 2825"/>
                <a:gd name="T70" fmla="*/ 0 w 5330"/>
                <a:gd name="T71" fmla="*/ 0 h 2825"/>
                <a:gd name="T72" fmla="*/ 0 w 5330"/>
                <a:gd name="T73" fmla="*/ 0 h 2825"/>
                <a:gd name="T74" fmla="*/ 0 w 5330"/>
                <a:gd name="T75" fmla="*/ 0 h 2825"/>
                <a:gd name="T76" fmla="*/ 0 w 5330"/>
                <a:gd name="T77" fmla="*/ 0 h 2825"/>
                <a:gd name="T78" fmla="*/ 0 w 5330"/>
                <a:gd name="T79" fmla="*/ 0 h 2825"/>
                <a:gd name="T80" fmla="*/ 0 w 5330"/>
                <a:gd name="T81" fmla="*/ 0 h 2825"/>
                <a:gd name="T82" fmla="*/ 0 w 5330"/>
                <a:gd name="T83" fmla="*/ 0 h 2825"/>
                <a:gd name="T84" fmla="*/ 0 w 5330"/>
                <a:gd name="T85" fmla="*/ 0 h 28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330" h="2825">
                  <a:moveTo>
                    <a:pt x="2665" y="2825"/>
                  </a:moveTo>
                  <a:lnTo>
                    <a:pt x="2802" y="2823"/>
                  </a:lnTo>
                  <a:lnTo>
                    <a:pt x="2937" y="2817"/>
                  </a:lnTo>
                  <a:lnTo>
                    <a:pt x="3069" y="2808"/>
                  </a:lnTo>
                  <a:lnTo>
                    <a:pt x="3201" y="2796"/>
                  </a:lnTo>
                  <a:lnTo>
                    <a:pt x="3330" y="2781"/>
                  </a:lnTo>
                  <a:lnTo>
                    <a:pt x="3456" y="2762"/>
                  </a:lnTo>
                  <a:lnTo>
                    <a:pt x="3580" y="2739"/>
                  </a:lnTo>
                  <a:lnTo>
                    <a:pt x="3700" y="2713"/>
                  </a:lnTo>
                  <a:lnTo>
                    <a:pt x="3819" y="2686"/>
                  </a:lnTo>
                  <a:lnTo>
                    <a:pt x="3933" y="2654"/>
                  </a:lnTo>
                  <a:lnTo>
                    <a:pt x="4045" y="2620"/>
                  </a:lnTo>
                  <a:lnTo>
                    <a:pt x="4153" y="2583"/>
                  </a:lnTo>
                  <a:lnTo>
                    <a:pt x="4257" y="2543"/>
                  </a:lnTo>
                  <a:lnTo>
                    <a:pt x="4358" y="2502"/>
                  </a:lnTo>
                  <a:lnTo>
                    <a:pt x="4455" y="2457"/>
                  </a:lnTo>
                  <a:lnTo>
                    <a:pt x="4548" y="2410"/>
                  </a:lnTo>
                  <a:lnTo>
                    <a:pt x="4636" y="2361"/>
                  </a:lnTo>
                  <a:lnTo>
                    <a:pt x="4720" y="2310"/>
                  </a:lnTo>
                  <a:lnTo>
                    <a:pt x="4799" y="2256"/>
                  </a:lnTo>
                  <a:lnTo>
                    <a:pt x="4874" y="2202"/>
                  </a:lnTo>
                  <a:lnTo>
                    <a:pt x="4943" y="2144"/>
                  </a:lnTo>
                  <a:lnTo>
                    <a:pt x="5008" y="2084"/>
                  </a:lnTo>
                  <a:lnTo>
                    <a:pt x="5066" y="2024"/>
                  </a:lnTo>
                  <a:lnTo>
                    <a:pt x="5120" y="1961"/>
                  </a:lnTo>
                  <a:lnTo>
                    <a:pt x="5168" y="1897"/>
                  </a:lnTo>
                  <a:lnTo>
                    <a:pt x="5210" y="1832"/>
                  </a:lnTo>
                  <a:lnTo>
                    <a:pt x="5246" y="1765"/>
                  </a:lnTo>
                  <a:lnTo>
                    <a:pt x="5276" y="1696"/>
                  </a:lnTo>
                  <a:lnTo>
                    <a:pt x="5299" y="1627"/>
                  </a:lnTo>
                  <a:lnTo>
                    <a:pt x="5316" y="1557"/>
                  </a:lnTo>
                  <a:lnTo>
                    <a:pt x="5327" y="1485"/>
                  </a:lnTo>
                  <a:lnTo>
                    <a:pt x="5330" y="1412"/>
                  </a:lnTo>
                  <a:lnTo>
                    <a:pt x="5327" y="1340"/>
                  </a:lnTo>
                  <a:lnTo>
                    <a:pt x="5316" y="1269"/>
                  </a:lnTo>
                  <a:lnTo>
                    <a:pt x="5299" y="1198"/>
                  </a:lnTo>
                  <a:lnTo>
                    <a:pt x="5276" y="1128"/>
                  </a:lnTo>
                  <a:lnTo>
                    <a:pt x="5246" y="1060"/>
                  </a:lnTo>
                  <a:lnTo>
                    <a:pt x="5210" y="994"/>
                  </a:lnTo>
                  <a:lnTo>
                    <a:pt x="5168" y="928"/>
                  </a:lnTo>
                  <a:lnTo>
                    <a:pt x="5120" y="863"/>
                  </a:lnTo>
                  <a:lnTo>
                    <a:pt x="5066" y="802"/>
                  </a:lnTo>
                  <a:lnTo>
                    <a:pt x="5008" y="740"/>
                  </a:lnTo>
                  <a:lnTo>
                    <a:pt x="4943" y="681"/>
                  </a:lnTo>
                  <a:lnTo>
                    <a:pt x="4874" y="624"/>
                  </a:lnTo>
                  <a:lnTo>
                    <a:pt x="4799" y="568"/>
                  </a:lnTo>
                  <a:lnTo>
                    <a:pt x="4720" y="516"/>
                  </a:lnTo>
                  <a:lnTo>
                    <a:pt x="4636" y="464"/>
                  </a:lnTo>
                  <a:lnTo>
                    <a:pt x="4548" y="415"/>
                  </a:lnTo>
                  <a:lnTo>
                    <a:pt x="4455" y="368"/>
                  </a:lnTo>
                  <a:lnTo>
                    <a:pt x="4358" y="324"/>
                  </a:lnTo>
                  <a:lnTo>
                    <a:pt x="4257" y="281"/>
                  </a:lnTo>
                  <a:lnTo>
                    <a:pt x="4153" y="242"/>
                  </a:lnTo>
                  <a:lnTo>
                    <a:pt x="4045" y="205"/>
                  </a:lnTo>
                  <a:lnTo>
                    <a:pt x="3933" y="171"/>
                  </a:lnTo>
                  <a:lnTo>
                    <a:pt x="3819" y="140"/>
                  </a:lnTo>
                  <a:lnTo>
                    <a:pt x="3700" y="111"/>
                  </a:lnTo>
                  <a:lnTo>
                    <a:pt x="3580" y="86"/>
                  </a:lnTo>
                  <a:lnTo>
                    <a:pt x="3456" y="64"/>
                  </a:lnTo>
                  <a:lnTo>
                    <a:pt x="3330" y="45"/>
                  </a:lnTo>
                  <a:lnTo>
                    <a:pt x="3201" y="29"/>
                  </a:lnTo>
                  <a:lnTo>
                    <a:pt x="3069" y="16"/>
                  </a:lnTo>
                  <a:lnTo>
                    <a:pt x="2937" y="7"/>
                  </a:lnTo>
                  <a:lnTo>
                    <a:pt x="2802" y="2"/>
                  </a:lnTo>
                  <a:lnTo>
                    <a:pt x="2665" y="0"/>
                  </a:lnTo>
                  <a:lnTo>
                    <a:pt x="2528" y="2"/>
                  </a:lnTo>
                  <a:lnTo>
                    <a:pt x="2393" y="7"/>
                  </a:lnTo>
                  <a:lnTo>
                    <a:pt x="2260" y="16"/>
                  </a:lnTo>
                  <a:lnTo>
                    <a:pt x="2129" y="29"/>
                  </a:lnTo>
                  <a:lnTo>
                    <a:pt x="2000" y="45"/>
                  </a:lnTo>
                  <a:lnTo>
                    <a:pt x="1873" y="64"/>
                  </a:lnTo>
                  <a:lnTo>
                    <a:pt x="1750" y="86"/>
                  </a:lnTo>
                  <a:lnTo>
                    <a:pt x="1629" y="111"/>
                  </a:lnTo>
                  <a:lnTo>
                    <a:pt x="1511" y="140"/>
                  </a:lnTo>
                  <a:lnTo>
                    <a:pt x="1396" y="171"/>
                  </a:lnTo>
                  <a:lnTo>
                    <a:pt x="1284" y="205"/>
                  </a:lnTo>
                  <a:lnTo>
                    <a:pt x="1177" y="242"/>
                  </a:lnTo>
                  <a:lnTo>
                    <a:pt x="1071" y="281"/>
                  </a:lnTo>
                  <a:lnTo>
                    <a:pt x="971" y="324"/>
                  </a:lnTo>
                  <a:lnTo>
                    <a:pt x="874" y="368"/>
                  </a:lnTo>
                  <a:lnTo>
                    <a:pt x="782" y="415"/>
                  </a:lnTo>
                  <a:lnTo>
                    <a:pt x="694" y="464"/>
                  </a:lnTo>
                  <a:lnTo>
                    <a:pt x="610" y="516"/>
                  </a:lnTo>
                  <a:lnTo>
                    <a:pt x="531" y="568"/>
                  </a:lnTo>
                  <a:lnTo>
                    <a:pt x="456" y="624"/>
                  </a:lnTo>
                  <a:lnTo>
                    <a:pt x="387" y="681"/>
                  </a:lnTo>
                  <a:lnTo>
                    <a:pt x="322" y="740"/>
                  </a:lnTo>
                  <a:lnTo>
                    <a:pt x="263" y="802"/>
                  </a:lnTo>
                  <a:lnTo>
                    <a:pt x="210" y="863"/>
                  </a:lnTo>
                  <a:lnTo>
                    <a:pt x="162" y="928"/>
                  </a:lnTo>
                  <a:lnTo>
                    <a:pt x="120" y="994"/>
                  </a:lnTo>
                  <a:lnTo>
                    <a:pt x="84" y="1060"/>
                  </a:lnTo>
                  <a:lnTo>
                    <a:pt x="54" y="1128"/>
                  </a:lnTo>
                  <a:lnTo>
                    <a:pt x="30" y="1198"/>
                  </a:lnTo>
                  <a:lnTo>
                    <a:pt x="13" y="1269"/>
                  </a:lnTo>
                  <a:lnTo>
                    <a:pt x="3" y="1340"/>
                  </a:lnTo>
                  <a:lnTo>
                    <a:pt x="0" y="1412"/>
                  </a:lnTo>
                  <a:lnTo>
                    <a:pt x="3" y="1485"/>
                  </a:lnTo>
                  <a:lnTo>
                    <a:pt x="13" y="1557"/>
                  </a:lnTo>
                  <a:lnTo>
                    <a:pt x="30" y="1627"/>
                  </a:lnTo>
                  <a:lnTo>
                    <a:pt x="54" y="1696"/>
                  </a:lnTo>
                  <a:lnTo>
                    <a:pt x="84" y="1765"/>
                  </a:lnTo>
                  <a:lnTo>
                    <a:pt x="120" y="1832"/>
                  </a:lnTo>
                  <a:lnTo>
                    <a:pt x="162" y="1897"/>
                  </a:lnTo>
                  <a:lnTo>
                    <a:pt x="210" y="1961"/>
                  </a:lnTo>
                  <a:lnTo>
                    <a:pt x="263" y="2024"/>
                  </a:lnTo>
                  <a:lnTo>
                    <a:pt x="322" y="2084"/>
                  </a:lnTo>
                  <a:lnTo>
                    <a:pt x="387" y="2144"/>
                  </a:lnTo>
                  <a:lnTo>
                    <a:pt x="456" y="2202"/>
                  </a:lnTo>
                  <a:lnTo>
                    <a:pt x="531" y="2256"/>
                  </a:lnTo>
                  <a:lnTo>
                    <a:pt x="610" y="2310"/>
                  </a:lnTo>
                  <a:lnTo>
                    <a:pt x="694" y="2361"/>
                  </a:lnTo>
                  <a:lnTo>
                    <a:pt x="782" y="2410"/>
                  </a:lnTo>
                  <a:lnTo>
                    <a:pt x="874" y="2457"/>
                  </a:lnTo>
                  <a:lnTo>
                    <a:pt x="971" y="2502"/>
                  </a:lnTo>
                  <a:lnTo>
                    <a:pt x="1071" y="2543"/>
                  </a:lnTo>
                  <a:lnTo>
                    <a:pt x="1177" y="2583"/>
                  </a:lnTo>
                  <a:lnTo>
                    <a:pt x="1284" y="2620"/>
                  </a:lnTo>
                  <a:lnTo>
                    <a:pt x="1396" y="2654"/>
                  </a:lnTo>
                  <a:lnTo>
                    <a:pt x="1511" y="2686"/>
                  </a:lnTo>
                  <a:lnTo>
                    <a:pt x="1629" y="2713"/>
                  </a:lnTo>
                  <a:lnTo>
                    <a:pt x="1750" y="2739"/>
                  </a:lnTo>
                  <a:lnTo>
                    <a:pt x="1873" y="2762"/>
                  </a:lnTo>
                  <a:lnTo>
                    <a:pt x="2000" y="2781"/>
                  </a:lnTo>
                  <a:lnTo>
                    <a:pt x="2129" y="2796"/>
                  </a:lnTo>
                  <a:lnTo>
                    <a:pt x="2260" y="2808"/>
                  </a:lnTo>
                  <a:lnTo>
                    <a:pt x="2393" y="2817"/>
                  </a:lnTo>
                  <a:lnTo>
                    <a:pt x="2528" y="2823"/>
                  </a:lnTo>
                  <a:lnTo>
                    <a:pt x="2665" y="28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 name="Group 59"/>
          <p:cNvGrpSpPr>
            <a:grpSpLocks/>
          </p:cNvGrpSpPr>
          <p:nvPr/>
        </p:nvGrpSpPr>
        <p:grpSpPr bwMode="auto">
          <a:xfrm>
            <a:off x="899658" y="1274408"/>
            <a:ext cx="493247" cy="658813"/>
            <a:chOff x="3221" y="3836"/>
            <a:chExt cx="571" cy="572"/>
          </a:xfrm>
        </p:grpSpPr>
        <p:sp>
          <p:nvSpPr>
            <p:cNvPr id="26" name="Rectangle 60"/>
            <p:cNvSpPr>
              <a:spLocks noChangeArrowheads="1"/>
            </p:cNvSpPr>
            <p:nvPr/>
          </p:nvSpPr>
          <p:spPr bwMode="auto">
            <a:xfrm>
              <a:off x="3257" y="3876"/>
              <a:ext cx="503" cy="375"/>
            </a:xfrm>
            <a:prstGeom prst="rect">
              <a:avLst/>
            </a:prstGeom>
            <a:solidFill>
              <a:srgbClr val="CCBF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 name="Freeform 61"/>
            <p:cNvSpPr>
              <a:spLocks noEditPoints="1"/>
            </p:cNvSpPr>
            <p:nvPr/>
          </p:nvSpPr>
          <p:spPr bwMode="auto">
            <a:xfrm>
              <a:off x="3221" y="3836"/>
              <a:ext cx="571" cy="476"/>
            </a:xfrm>
            <a:custGeom>
              <a:avLst/>
              <a:gdLst>
                <a:gd name="T0" fmla="*/ 0 w 2287"/>
                <a:gd name="T1" fmla="*/ 0 h 1907"/>
                <a:gd name="T2" fmla="*/ 36 w 2287"/>
                <a:gd name="T3" fmla="*/ 0 h 1907"/>
                <a:gd name="T4" fmla="*/ 36 w 2287"/>
                <a:gd name="T5" fmla="*/ 30 h 1907"/>
                <a:gd name="T6" fmla="*/ 0 w 2287"/>
                <a:gd name="T7" fmla="*/ 30 h 1907"/>
                <a:gd name="T8" fmla="*/ 0 w 2287"/>
                <a:gd name="T9" fmla="*/ 0 h 1907"/>
                <a:gd name="T10" fmla="*/ 3 w 2287"/>
                <a:gd name="T11" fmla="*/ 3 h 1907"/>
                <a:gd name="T12" fmla="*/ 33 w 2287"/>
                <a:gd name="T13" fmla="*/ 3 h 1907"/>
                <a:gd name="T14" fmla="*/ 33 w 2287"/>
                <a:gd name="T15" fmla="*/ 25 h 1907"/>
                <a:gd name="T16" fmla="*/ 3 w 2287"/>
                <a:gd name="T17" fmla="*/ 25 h 1907"/>
                <a:gd name="T18" fmla="*/ 3 w 2287"/>
                <a:gd name="T19" fmla="*/ 3 h 19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7" h="1907">
                  <a:moveTo>
                    <a:pt x="0" y="0"/>
                  </a:moveTo>
                  <a:lnTo>
                    <a:pt x="2287" y="0"/>
                  </a:lnTo>
                  <a:lnTo>
                    <a:pt x="2287" y="1907"/>
                  </a:lnTo>
                  <a:lnTo>
                    <a:pt x="0" y="1907"/>
                  </a:lnTo>
                  <a:lnTo>
                    <a:pt x="0" y="0"/>
                  </a:lnTo>
                  <a:close/>
                  <a:moveTo>
                    <a:pt x="202" y="194"/>
                  </a:moveTo>
                  <a:lnTo>
                    <a:pt x="2104" y="194"/>
                  </a:lnTo>
                  <a:lnTo>
                    <a:pt x="2104" y="1615"/>
                  </a:lnTo>
                  <a:lnTo>
                    <a:pt x="202" y="1615"/>
                  </a:lnTo>
                  <a:lnTo>
                    <a:pt x="202" y="19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Rectangle 62"/>
            <p:cNvSpPr>
              <a:spLocks noChangeArrowheads="1"/>
            </p:cNvSpPr>
            <p:nvPr/>
          </p:nvSpPr>
          <p:spPr bwMode="auto">
            <a:xfrm>
              <a:off x="3271" y="3884"/>
              <a:ext cx="476" cy="9"/>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 name="Rectangle 63"/>
            <p:cNvSpPr>
              <a:spLocks noChangeArrowheads="1"/>
            </p:cNvSpPr>
            <p:nvPr/>
          </p:nvSpPr>
          <p:spPr bwMode="auto">
            <a:xfrm>
              <a:off x="3271" y="3886"/>
              <a:ext cx="10" cy="350"/>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 name="Rectangle 64"/>
            <p:cNvSpPr>
              <a:spLocks noChangeArrowheads="1"/>
            </p:cNvSpPr>
            <p:nvPr/>
          </p:nvSpPr>
          <p:spPr bwMode="auto">
            <a:xfrm>
              <a:off x="3271" y="4231"/>
              <a:ext cx="475"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 name="Rectangle 65"/>
            <p:cNvSpPr>
              <a:spLocks noChangeArrowheads="1"/>
            </p:cNvSpPr>
            <p:nvPr/>
          </p:nvSpPr>
          <p:spPr bwMode="auto">
            <a:xfrm>
              <a:off x="3321" y="4369"/>
              <a:ext cx="384" cy="39"/>
            </a:xfrm>
            <a:prstGeom prst="rect">
              <a:avLst/>
            </a:prstGeom>
            <a:solidFill>
              <a:srgbClr val="4D72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 name="Rectangle 66"/>
            <p:cNvSpPr>
              <a:spLocks noChangeArrowheads="1"/>
            </p:cNvSpPr>
            <p:nvPr/>
          </p:nvSpPr>
          <p:spPr bwMode="auto">
            <a:xfrm>
              <a:off x="3738" y="3884"/>
              <a:ext cx="9" cy="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 name="Rectangle 67"/>
            <p:cNvSpPr>
              <a:spLocks noChangeArrowheads="1"/>
            </p:cNvSpPr>
            <p:nvPr/>
          </p:nvSpPr>
          <p:spPr bwMode="auto">
            <a:xfrm>
              <a:off x="3403" y="4314"/>
              <a:ext cx="228" cy="32"/>
            </a:xfrm>
            <a:prstGeom prst="rect">
              <a:avLst/>
            </a:prstGeom>
            <a:solidFill>
              <a:srgbClr val="4D72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 name="Rectangle 68"/>
            <p:cNvSpPr>
              <a:spLocks noChangeArrowheads="1"/>
            </p:cNvSpPr>
            <p:nvPr/>
          </p:nvSpPr>
          <p:spPr bwMode="auto">
            <a:xfrm>
              <a:off x="3422" y="4346"/>
              <a:ext cx="187" cy="19"/>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 name="Freeform 69"/>
            <p:cNvSpPr>
              <a:spLocks/>
            </p:cNvSpPr>
            <p:nvPr/>
          </p:nvSpPr>
          <p:spPr bwMode="auto">
            <a:xfrm>
              <a:off x="3325" y="3919"/>
              <a:ext cx="359" cy="291"/>
            </a:xfrm>
            <a:custGeom>
              <a:avLst/>
              <a:gdLst>
                <a:gd name="T0" fmla="*/ 16 w 1437"/>
                <a:gd name="T1" fmla="*/ 16 h 1164"/>
                <a:gd name="T2" fmla="*/ 17 w 1437"/>
                <a:gd name="T3" fmla="*/ 17 h 1164"/>
                <a:gd name="T4" fmla="*/ 17 w 1437"/>
                <a:gd name="T5" fmla="*/ 18 h 1164"/>
                <a:gd name="T6" fmla="*/ 19 w 1437"/>
                <a:gd name="T7" fmla="*/ 18 h 1164"/>
                <a:gd name="T8" fmla="*/ 21 w 1437"/>
                <a:gd name="T9" fmla="*/ 18 h 1164"/>
                <a:gd name="T10" fmla="*/ 21 w 1437"/>
                <a:gd name="T11" fmla="*/ 17 h 1164"/>
                <a:gd name="T12" fmla="*/ 22 w 1437"/>
                <a:gd name="T13" fmla="*/ 16 h 1164"/>
                <a:gd name="T14" fmla="*/ 21 w 1437"/>
                <a:gd name="T15" fmla="*/ 15 h 1164"/>
                <a:gd name="T16" fmla="*/ 21 w 1437"/>
                <a:gd name="T17" fmla="*/ 13 h 1164"/>
                <a:gd name="T18" fmla="*/ 19 w 1437"/>
                <a:gd name="T19" fmla="*/ 13 h 1164"/>
                <a:gd name="T20" fmla="*/ 17 w 1437"/>
                <a:gd name="T21" fmla="*/ 13 h 1164"/>
                <a:gd name="T22" fmla="*/ 17 w 1437"/>
                <a:gd name="T23" fmla="*/ 14 h 1164"/>
                <a:gd name="T24" fmla="*/ 14 w 1437"/>
                <a:gd name="T25" fmla="*/ 11 h 1164"/>
                <a:gd name="T26" fmla="*/ 14 w 1437"/>
                <a:gd name="T27" fmla="*/ 10 h 1164"/>
                <a:gd name="T28" fmla="*/ 13 w 1437"/>
                <a:gd name="T29" fmla="*/ 9 h 1164"/>
                <a:gd name="T30" fmla="*/ 12 w 1437"/>
                <a:gd name="T31" fmla="*/ 8 h 1164"/>
                <a:gd name="T32" fmla="*/ 11 w 1437"/>
                <a:gd name="T33" fmla="*/ 8 h 1164"/>
                <a:gd name="T34" fmla="*/ 11 w 1437"/>
                <a:gd name="T35" fmla="*/ 5 h 1164"/>
                <a:gd name="T36" fmla="*/ 12 w 1437"/>
                <a:gd name="T37" fmla="*/ 5 h 1164"/>
                <a:gd name="T38" fmla="*/ 13 w 1437"/>
                <a:gd name="T39" fmla="*/ 4 h 1164"/>
                <a:gd name="T40" fmla="*/ 14 w 1437"/>
                <a:gd name="T41" fmla="*/ 3 h 1164"/>
                <a:gd name="T42" fmla="*/ 13 w 1437"/>
                <a:gd name="T43" fmla="*/ 1 h 1164"/>
                <a:gd name="T44" fmla="*/ 12 w 1437"/>
                <a:gd name="T45" fmla="*/ 0 h 1164"/>
                <a:gd name="T46" fmla="*/ 11 w 1437"/>
                <a:gd name="T47" fmla="*/ 0 h 1164"/>
                <a:gd name="T48" fmla="*/ 9 w 1437"/>
                <a:gd name="T49" fmla="*/ 0 h 1164"/>
                <a:gd name="T50" fmla="*/ 8 w 1437"/>
                <a:gd name="T51" fmla="*/ 1 h 1164"/>
                <a:gd name="T52" fmla="*/ 8 w 1437"/>
                <a:gd name="T53" fmla="*/ 3 h 1164"/>
                <a:gd name="T54" fmla="*/ 8 w 1437"/>
                <a:gd name="T55" fmla="*/ 4 h 1164"/>
                <a:gd name="T56" fmla="*/ 9 w 1437"/>
                <a:gd name="T57" fmla="*/ 5 h 1164"/>
                <a:gd name="T58" fmla="*/ 10 w 1437"/>
                <a:gd name="T59" fmla="*/ 5 h 1164"/>
                <a:gd name="T60" fmla="*/ 10 w 1437"/>
                <a:gd name="T61" fmla="*/ 8 h 1164"/>
                <a:gd name="T62" fmla="*/ 9 w 1437"/>
                <a:gd name="T63" fmla="*/ 8 h 1164"/>
                <a:gd name="T64" fmla="*/ 8 w 1437"/>
                <a:gd name="T65" fmla="*/ 9 h 1164"/>
                <a:gd name="T66" fmla="*/ 8 w 1437"/>
                <a:gd name="T67" fmla="*/ 10 h 1164"/>
                <a:gd name="T68" fmla="*/ 8 w 1437"/>
                <a:gd name="T69" fmla="*/ 11 h 1164"/>
                <a:gd name="T70" fmla="*/ 5 w 1437"/>
                <a:gd name="T71" fmla="*/ 14 h 1164"/>
                <a:gd name="T72" fmla="*/ 5 w 1437"/>
                <a:gd name="T73" fmla="*/ 13 h 1164"/>
                <a:gd name="T74" fmla="*/ 3 w 1437"/>
                <a:gd name="T75" fmla="*/ 13 h 1164"/>
                <a:gd name="T76" fmla="*/ 1 w 1437"/>
                <a:gd name="T77" fmla="*/ 13 h 1164"/>
                <a:gd name="T78" fmla="*/ 1 w 1437"/>
                <a:gd name="T79" fmla="*/ 15 h 1164"/>
                <a:gd name="T80" fmla="*/ 0 w 1437"/>
                <a:gd name="T81" fmla="*/ 16 h 1164"/>
                <a:gd name="T82" fmla="*/ 1 w 1437"/>
                <a:gd name="T83" fmla="*/ 17 h 1164"/>
                <a:gd name="T84" fmla="*/ 1 w 1437"/>
                <a:gd name="T85" fmla="*/ 18 h 1164"/>
                <a:gd name="T86" fmla="*/ 3 w 1437"/>
                <a:gd name="T87" fmla="*/ 18 h 1164"/>
                <a:gd name="T88" fmla="*/ 5 w 1437"/>
                <a:gd name="T89" fmla="*/ 18 h 1164"/>
                <a:gd name="T90" fmla="*/ 6 w 1437"/>
                <a:gd name="T91" fmla="*/ 17 h 1164"/>
                <a:gd name="T92" fmla="*/ 6 w 1437"/>
                <a:gd name="T93" fmla="*/ 16 h 1164"/>
                <a:gd name="T94" fmla="*/ 6 w 1437"/>
                <a:gd name="T95" fmla="*/ 15 h 1164"/>
                <a:gd name="T96" fmla="*/ 9 w 1437"/>
                <a:gd name="T97" fmla="*/ 12 h 1164"/>
                <a:gd name="T98" fmla="*/ 9 w 1437"/>
                <a:gd name="T99" fmla="*/ 13 h 1164"/>
                <a:gd name="T100" fmla="*/ 11 w 1437"/>
                <a:gd name="T101" fmla="*/ 13 h 1164"/>
                <a:gd name="T102" fmla="*/ 12 w 1437"/>
                <a:gd name="T103" fmla="*/ 13 h 1164"/>
                <a:gd name="T104" fmla="*/ 13 w 1437"/>
                <a:gd name="T105" fmla="*/ 12 h 1164"/>
                <a:gd name="T106" fmla="*/ 16 w 1437"/>
                <a:gd name="T107" fmla="*/ 15 h 1164"/>
                <a:gd name="T108" fmla="*/ 16 w 1437"/>
                <a:gd name="T109" fmla="*/ 16 h 11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37" h="1164">
                  <a:moveTo>
                    <a:pt x="1023" y="1007"/>
                  </a:moveTo>
                  <a:lnTo>
                    <a:pt x="1074" y="1086"/>
                  </a:lnTo>
                  <a:lnTo>
                    <a:pt x="1126" y="1164"/>
                  </a:lnTo>
                  <a:lnTo>
                    <a:pt x="1230" y="1164"/>
                  </a:lnTo>
                  <a:lnTo>
                    <a:pt x="1334" y="1164"/>
                  </a:lnTo>
                  <a:lnTo>
                    <a:pt x="1385" y="1086"/>
                  </a:lnTo>
                  <a:lnTo>
                    <a:pt x="1437" y="1007"/>
                  </a:lnTo>
                  <a:lnTo>
                    <a:pt x="1385" y="929"/>
                  </a:lnTo>
                  <a:lnTo>
                    <a:pt x="1334" y="850"/>
                  </a:lnTo>
                  <a:lnTo>
                    <a:pt x="1230" y="850"/>
                  </a:lnTo>
                  <a:lnTo>
                    <a:pt x="1126" y="850"/>
                  </a:lnTo>
                  <a:lnTo>
                    <a:pt x="1106" y="882"/>
                  </a:lnTo>
                  <a:lnTo>
                    <a:pt x="881" y="705"/>
                  </a:lnTo>
                  <a:lnTo>
                    <a:pt x="912" y="657"/>
                  </a:lnTo>
                  <a:lnTo>
                    <a:pt x="860" y="579"/>
                  </a:lnTo>
                  <a:lnTo>
                    <a:pt x="808" y="500"/>
                  </a:lnTo>
                  <a:lnTo>
                    <a:pt x="739" y="500"/>
                  </a:lnTo>
                  <a:lnTo>
                    <a:pt x="739" y="312"/>
                  </a:lnTo>
                  <a:lnTo>
                    <a:pt x="808" y="312"/>
                  </a:lnTo>
                  <a:lnTo>
                    <a:pt x="860" y="234"/>
                  </a:lnTo>
                  <a:lnTo>
                    <a:pt x="912" y="157"/>
                  </a:lnTo>
                  <a:lnTo>
                    <a:pt x="860" y="78"/>
                  </a:lnTo>
                  <a:lnTo>
                    <a:pt x="808" y="0"/>
                  </a:lnTo>
                  <a:lnTo>
                    <a:pt x="705" y="0"/>
                  </a:lnTo>
                  <a:lnTo>
                    <a:pt x="600" y="0"/>
                  </a:lnTo>
                  <a:lnTo>
                    <a:pt x="549" y="78"/>
                  </a:lnTo>
                  <a:lnTo>
                    <a:pt x="498" y="157"/>
                  </a:lnTo>
                  <a:lnTo>
                    <a:pt x="549" y="234"/>
                  </a:lnTo>
                  <a:lnTo>
                    <a:pt x="600" y="312"/>
                  </a:lnTo>
                  <a:lnTo>
                    <a:pt x="670" y="312"/>
                  </a:lnTo>
                  <a:lnTo>
                    <a:pt x="670" y="500"/>
                  </a:lnTo>
                  <a:lnTo>
                    <a:pt x="600" y="500"/>
                  </a:lnTo>
                  <a:lnTo>
                    <a:pt x="549" y="579"/>
                  </a:lnTo>
                  <a:lnTo>
                    <a:pt x="498" y="657"/>
                  </a:lnTo>
                  <a:lnTo>
                    <a:pt x="534" y="713"/>
                  </a:lnTo>
                  <a:lnTo>
                    <a:pt x="335" y="880"/>
                  </a:lnTo>
                  <a:lnTo>
                    <a:pt x="311" y="843"/>
                  </a:lnTo>
                  <a:lnTo>
                    <a:pt x="208" y="843"/>
                  </a:lnTo>
                  <a:lnTo>
                    <a:pt x="104" y="843"/>
                  </a:lnTo>
                  <a:lnTo>
                    <a:pt x="52" y="921"/>
                  </a:lnTo>
                  <a:lnTo>
                    <a:pt x="0" y="1000"/>
                  </a:lnTo>
                  <a:lnTo>
                    <a:pt x="52" y="1078"/>
                  </a:lnTo>
                  <a:lnTo>
                    <a:pt x="104" y="1155"/>
                  </a:lnTo>
                  <a:lnTo>
                    <a:pt x="208" y="1155"/>
                  </a:lnTo>
                  <a:lnTo>
                    <a:pt x="311" y="1155"/>
                  </a:lnTo>
                  <a:lnTo>
                    <a:pt x="364" y="1078"/>
                  </a:lnTo>
                  <a:lnTo>
                    <a:pt x="415" y="1000"/>
                  </a:lnTo>
                  <a:lnTo>
                    <a:pt x="377" y="942"/>
                  </a:lnTo>
                  <a:lnTo>
                    <a:pt x="575" y="774"/>
                  </a:lnTo>
                  <a:lnTo>
                    <a:pt x="600" y="814"/>
                  </a:lnTo>
                  <a:lnTo>
                    <a:pt x="705" y="814"/>
                  </a:lnTo>
                  <a:lnTo>
                    <a:pt x="808" y="814"/>
                  </a:lnTo>
                  <a:lnTo>
                    <a:pt x="839" y="768"/>
                  </a:lnTo>
                  <a:lnTo>
                    <a:pt x="1064" y="945"/>
                  </a:lnTo>
                  <a:lnTo>
                    <a:pt x="1023" y="100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70"/>
            <p:cNvSpPr>
              <a:spLocks/>
            </p:cNvSpPr>
            <p:nvPr/>
          </p:nvSpPr>
          <p:spPr bwMode="auto">
            <a:xfrm>
              <a:off x="3319" y="3914"/>
              <a:ext cx="359" cy="292"/>
            </a:xfrm>
            <a:custGeom>
              <a:avLst/>
              <a:gdLst>
                <a:gd name="T0" fmla="*/ 0 w 1437"/>
                <a:gd name="T1" fmla="*/ 16 h 1164"/>
                <a:gd name="T2" fmla="*/ 1 w 1437"/>
                <a:gd name="T3" fmla="*/ 17 h 1164"/>
                <a:gd name="T4" fmla="*/ 1 w 1437"/>
                <a:gd name="T5" fmla="*/ 18 h 1164"/>
                <a:gd name="T6" fmla="*/ 3 w 1437"/>
                <a:gd name="T7" fmla="*/ 18 h 1164"/>
                <a:gd name="T8" fmla="*/ 5 w 1437"/>
                <a:gd name="T9" fmla="*/ 18 h 1164"/>
                <a:gd name="T10" fmla="*/ 6 w 1437"/>
                <a:gd name="T11" fmla="*/ 17 h 1164"/>
                <a:gd name="T12" fmla="*/ 6 w 1437"/>
                <a:gd name="T13" fmla="*/ 16 h 1164"/>
                <a:gd name="T14" fmla="*/ 6 w 1437"/>
                <a:gd name="T15" fmla="*/ 15 h 1164"/>
                <a:gd name="T16" fmla="*/ 9 w 1437"/>
                <a:gd name="T17" fmla="*/ 12 h 1164"/>
                <a:gd name="T18" fmla="*/ 9 w 1437"/>
                <a:gd name="T19" fmla="*/ 13 h 1164"/>
                <a:gd name="T20" fmla="*/ 11 w 1437"/>
                <a:gd name="T21" fmla="*/ 13 h 1164"/>
                <a:gd name="T22" fmla="*/ 12 w 1437"/>
                <a:gd name="T23" fmla="*/ 13 h 1164"/>
                <a:gd name="T24" fmla="*/ 13 w 1437"/>
                <a:gd name="T25" fmla="*/ 12 h 1164"/>
                <a:gd name="T26" fmla="*/ 16 w 1437"/>
                <a:gd name="T27" fmla="*/ 15 h 1164"/>
                <a:gd name="T28" fmla="*/ 16 w 1437"/>
                <a:gd name="T29" fmla="*/ 16 h 1164"/>
                <a:gd name="T30" fmla="*/ 17 w 1437"/>
                <a:gd name="T31" fmla="*/ 17 h 1164"/>
                <a:gd name="T32" fmla="*/ 17 w 1437"/>
                <a:gd name="T33" fmla="*/ 18 h 1164"/>
                <a:gd name="T34" fmla="*/ 19 w 1437"/>
                <a:gd name="T35" fmla="*/ 18 h 1164"/>
                <a:gd name="T36" fmla="*/ 21 w 1437"/>
                <a:gd name="T37" fmla="*/ 18 h 1164"/>
                <a:gd name="T38" fmla="*/ 21 w 1437"/>
                <a:gd name="T39" fmla="*/ 17 h 1164"/>
                <a:gd name="T40" fmla="*/ 22 w 1437"/>
                <a:gd name="T41" fmla="*/ 16 h 1164"/>
                <a:gd name="T42" fmla="*/ 21 w 1437"/>
                <a:gd name="T43" fmla="*/ 15 h 1164"/>
                <a:gd name="T44" fmla="*/ 21 w 1437"/>
                <a:gd name="T45" fmla="*/ 14 h 1164"/>
                <a:gd name="T46" fmla="*/ 19 w 1437"/>
                <a:gd name="T47" fmla="*/ 14 h 1164"/>
                <a:gd name="T48" fmla="*/ 17 w 1437"/>
                <a:gd name="T49" fmla="*/ 14 h 1164"/>
                <a:gd name="T50" fmla="*/ 17 w 1437"/>
                <a:gd name="T51" fmla="*/ 14 h 1164"/>
                <a:gd name="T52" fmla="*/ 14 w 1437"/>
                <a:gd name="T53" fmla="*/ 11 h 1164"/>
                <a:gd name="T54" fmla="*/ 14 w 1437"/>
                <a:gd name="T55" fmla="*/ 10 h 1164"/>
                <a:gd name="T56" fmla="*/ 13 w 1437"/>
                <a:gd name="T57" fmla="*/ 9 h 1164"/>
                <a:gd name="T58" fmla="*/ 12 w 1437"/>
                <a:gd name="T59" fmla="*/ 8 h 1164"/>
                <a:gd name="T60" fmla="*/ 11 w 1437"/>
                <a:gd name="T61" fmla="*/ 8 h 1164"/>
                <a:gd name="T62" fmla="*/ 11 w 1437"/>
                <a:gd name="T63" fmla="*/ 5 h 1164"/>
                <a:gd name="T64" fmla="*/ 12 w 1437"/>
                <a:gd name="T65" fmla="*/ 5 h 1164"/>
                <a:gd name="T66" fmla="*/ 13 w 1437"/>
                <a:gd name="T67" fmla="*/ 4 h 1164"/>
                <a:gd name="T68" fmla="*/ 14 w 1437"/>
                <a:gd name="T69" fmla="*/ 3 h 1164"/>
                <a:gd name="T70" fmla="*/ 13 w 1437"/>
                <a:gd name="T71" fmla="*/ 1 h 1164"/>
                <a:gd name="T72" fmla="*/ 12 w 1437"/>
                <a:gd name="T73" fmla="*/ 0 h 1164"/>
                <a:gd name="T74" fmla="*/ 11 w 1437"/>
                <a:gd name="T75" fmla="*/ 0 h 1164"/>
                <a:gd name="T76" fmla="*/ 9 w 1437"/>
                <a:gd name="T77" fmla="*/ 0 h 1164"/>
                <a:gd name="T78" fmla="*/ 8 w 1437"/>
                <a:gd name="T79" fmla="*/ 1 h 1164"/>
                <a:gd name="T80" fmla="*/ 8 w 1437"/>
                <a:gd name="T81" fmla="*/ 3 h 1164"/>
                <a:gd name="T82" fmla="*/ 8 w 1437"/>
                <a:gd name="T83" fmla="*/ 4 h 1164"/>
                <a:gd name="T84" fmla="*/ 9 w 1437"/>
                <a:gd name="T85" fmla="*/ 5 h 1164"/>
                <a:gd name="T86" fmla="*/ 10 w 1437"/>
                <a:gd name="T87" fmla="*/ 5 h 1164"/>
                <a:gd name="T88" fmla="*/ 10 w 1437"/>
                <a:gd name="T89" fmla="*/ 8 h 1164"/>
                <a:gd name="T90" fmla="*/ 9 w 1437"/>
                <a:gd name="T91" fmla="*/ 8 h 1164"/>
                <a:gd name="T92" fmla="*/ 8 w 1437"/>
                <a:gd name="T93" fmla="*/ 9 h 1164"/>
                <a:gd name="T94" fmla="*/ 8 w 1437"/>
                <a:gd name="T95" fmla="*/ 10 h 1164"/>
                <a:gd name="T96" fmla="*/ 8 w 1437"/>
                <a:gd name="T97" fmla="*/ 11 h 1164"/>
                <a:gd name="T98" fmla="*/ 5 w 1437"/>
                <a:gd name="T99" fmla="*/ 14 h 1164"/>
                <a:gd name="T100" fmla="*/ 5 w 1437"/>
                <a:gd name="T101" fmla="*/ 13 h 1164"/>
                <a:gd name="T102" fmla="*/ 3 w 1437"/>
                <a:gd name="T103" fmla="*/ 13 h 1164"/>
                <a:gd name="T104" fmla="*/ 1 w 1437"/>
                <a:gd name="T105" fmla="*/ 13 h 1164"/>
                <a:gd name="T106" fmla="*/ 1 w 1437"/>
                <a:gd name="T107" fmla="*/ 15 h 1164"/>
                <a:gd name="T108" fmla="*/ 0 w 1437"/>
                <a:gd name="T109" fmla="*/ 16 h 11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37" h="1164">
                  <a:moveTo>
                    <a:pt x="0" y="1000"/>
                  </a:moveTo>
                  <a:lnTo>
                    <a:pt x="53" y="1078"/>
                  </a:lnTo>
                  <a:lnTo>
                    <a:pt x="104" y="1157"/>
                  </a:lnTo>
                  <a:lnTo>
                    <a:pt x="209" y="1157"/>
                  </a:lnTo>
                  <a:lnTo>
                    <a:pt x="311" y="1157"/>
                  </a:lnTo>
                  <a:lnTo>
                    <a:pt x="364" y="1078"/>
                  </a:lnTo>
                  <a:lnTo>
                    <a:pt x="416" y="1000"/>
                  </a:lnTo>
                  <a:lnTo>
                    <a:pt x="377" y="942"/>
                  </a:lnTo>
                  <a:lnTo>
                    <a:pt x="575" y="775"/>
                  </a:lnTo>
                  <a:lnTo>
                    <a:pt x="601" y="814"/>
                  </a:lnTo>
                  <a:lnTo>
                    <a:pt x="705" y="814"/>
                  </a:lnTo>
                  <a:lnTo>
                    <a:pt x="808" y="814"/>
                  </a:lnTo>
                  <a:lnTo>
                    <a:pt x="839" y="768"/>
                  </a:lnTo>
                  <a:lnTo>
                    <a:pt x="1064" y="946"/>
                  </a:lnTo>
                  <a:lnTo>
                    <a:pt x="1023" y="1007"/>
                  </a:lnTo>
                  <a:lnTo>
                    <a:pt x="1075" y="1086"/>
                  </a:lnTo>
                  <a:lnTo>
                    <a:pt x="1126" y="1164"/>
                  </a:lnTo>
                  <a:lnTo>
                    <a:pt x="1230" y="1164"/>
                  </a:lnTo>
                  <a:lnTo>
                    <a:pt x="1335" y="1164"/>
                  </a:lnTo>
                  <a:lnTo>
                    <a:pt x="1386" y="1086"/>
                  </a:lnTo>
                  <a:lnTo>
                    <a:pt x="1437" y="1007"/>
                  </a:lnTo>
                  <a:lnTo>
                    <a:pt x="1386" y="930"/>
                  </a:lnTo>
                  <a:lnTo>
                    <a:pt x="1335" y="852"/>
                  </a:lnTo>
                  <a:lnTo>
                    <a:pt x="1230" y="852"/>
                  </a:lnTo>
                  <a:lnTo>
                    <a:pt x="1126" y="852"/>
                  </a:lnTo>
                  <a:lnTo>
                    <a:pt x="1107" y="883"/>
                  </a:lnTo>
                  <a:lnTo>
                    <a:pt x="882" y="705"/>
                  </a:lnTo>
                  <a:lnTo>
                    <a:pt x="912" y="657"/>
                  </a:lnTo>
                  <a:lnTo>
                    <a:pt x="861" y="579"/>
                  </a:lnTo>
                  <a:lnTo>
                    <a:pt x="808" y="502"/>
                  </a:lnTo>
                  <a:lnTo>
                    <a:pt x="740" y="502"/>
                  </a:lnTo>
                  <a:lnTo>
                    <a:pt x="740" y="314"/>
                  </a:lnTo>
                  <a:lnTo>
                    <a:pt x="808" y="314"/>
                  </a:lnTo>
                  <a:lnTo>
                    <a:pt x="861" y="235"/>
                  </a:lnTo>
                  <a:lnTo>
                    <a:pt x="912" y="157"/>
                  </a:lnTo>
                  <a:lnTo>
                    <a:pt x="861" y="78"/>
                  </a:lnTo>
                  <a:lnTo>
                    <a:pt x="808" y="0"/>
                  </a:lnTo>
                  <a:lnTo>
                    <a:pt x="705" y="0"/>
                  </a:lnTo>
                  <a:lnTo>
                    <a:pt x="601" y="0"/>
                  </a:lnTo>
                  <a:lnTo>
                    <a:pt x="550" y="78"/>
                  </a:lnTo>
                  <a:lnTo>
                    <a:pt x="498" y="157"/>
                  </a:lnTo>
                  <a:lnTo>
                    <a:pt x="550" y="235"/>
                  </a:lnTo>
                  <a:lnTo>
                    <a:pt x="601" y="314"/>
                  </a:lnTo>
                  <a:lnTo>
                    <a:pt x="671" y="314"/>
                  </a:lnTo>
                  <a:lnTo>
                    <a:pt x="671" y="502"/>
                  </a:lnTo>
                  <a:lnTo>
                    <a:pt x="601" y="502"/>
                  </a:lnTo>
                  <a:lnTo>
                    <a:pt x="550" y="579"/>
                  </a:lnTo>
                  <a:lnTo>
                    <a:pt x="498" y="657"/>
                  </a:lnTo>
                  <a:lnTo>
                    <a:pt x="534" y="713"/>
                  </a:lnTo>
                  <a:lnTo>
                    <a:pt x="336" y="880"/>
                  </a:lnTo>
                  <a:lnTo>
                    <a:pt x="311" y="843"/>
                  </a:lnTo>
                  <a:lnTo>
                    <a:pt x="209" y="843"/>
                  </a:lnTo>
                  <a:lnTo>
                    <a:pt x="104" y="843"/>
                  </a:lnTo>
                  <a:lnTo>
                    <a:pt x="53" y="921"/>
                  </a:lnTo>
                  <a:lnTo>
                    <a:pt x="0" y="10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 name="Group 59"/>
          <p:cNvGrpSpPr>
            <a:grpSpLocks/>
          </p:cNvGrpSpPr>
          <p:nvPr/>
        </p:nvGrpSpPr>
        <p:grpSpPr bwMode="auto">
          <a:xfrm>
            <a:off x="925022" y="4869255"/>
            <a:ext cx="493247" cy="658813"/>
            <a:chOff x="3221" y="3836"/>
            <a:chExt cx="571" cy="572"/>
          </a:xfrm>
        </p:grpSpPr>
        <p:sp>
          <p:nvSpPr>
            <p:cNvPr id="38" name="Rectangle 60"/>
            <p:cNvSpPr>
              <a:spLocks noChangeArrowheads="1"/>
            </p:cNvSpPr>
            <p:nvPr/>
          </p:nvSpPr>
          <p:spPr bwMode="auto">
            <a:xfrm>
              <a:off x="3257" y="3876"/>
              <a:ext cx="503" cy="375"/>
            </a:xfrm>
            <a:prstGeom prst="rect">
              <a:avLst/>
            </a:prstGeom>
            <a:solidFill>
              <a:srgbClr val="CCBF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 name="Freeform 61"/>
            <p:cNvSpPr>
              <a:spLocks noEditPoints="1"/>
            </p:cNvSpPr>
            <p:nvPr/>
          </p:nvSpPr>
          <p:spPr bwMode="auto">
            <a:xfrm>
              <a:off x="3221" y="3836"/>
              <a:ext cx="571" cy="476"/>
            </a:xfrm>
            <a:custGeom>
              <a:avLst/>
              <a:gdLst>
                <a:gd name="T0" fmla="*/ 0 w 2287"/>
                <a:gd name="T1" fmla="*/ 0 h 1907"/>
                <a:gd name="T2" fmla="*/ 36 w 2287"/>
                <a:gd name="T3" fmla="*/ 0 h 1907"/>
                <a:gd name="T4" fmla="*/ 36 w 2287"/>
                <a:gd name="T5" fmla="*/ 30 h 1907"/>
                <a:gd name="T6" fmla="*/ 0 w 2287"/>
                <a:gd name="T7" fmla="*/ 30 h 1907"/>
                <a:gd name="T8" fmla="*/ 0 w 2287"/>
                <a:gd name="T9" fmla="*/ 0 h 1907"/>
                <a:gd name="T10" fmla="*/ 3 w 2287"/>
                <a:gd name="T11" fmla="*/ 3 h 1907"/>
                <a:gd name="T12" fmla="*/ 33 w 2287"/>
                <a:gd name="T13" fmla="*/ 3 h 1907"/>
                <a:gd name="T14" fmla="*/ 33 w 2287"/>
                <a:gd name="T15" fmla="*/ 25 h 1907"/>
                <a:gd name="T16" fmla="*/ 3 w 2287"/>
                <a:gd name="T17" fmla="*/ 25 h 1907"/>
                <a:gd name="T18" fmla="*/ 3 w 2287"/>
                <a:gd name="T19" fmla="*/ 3 h 19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87" h="1907">
                  <a:moveTo>
                    <a:pt x="0" y="0"/>
                  </a:moveTo>
                  <a:lnTo>
                    <a:pt x="2287" y="0"/>
                  </a:lnTo>
                  <a:lnTo>
                    <a:pt x="2287" y="1907"/>
                  </a:lnTo>
                  <a:lnTo>
                    <a:pt x="0" y="1907"/>
                  </a:lnTo>
                  <a:lnTo>
                    <a:pt x="0" y="0"/>
                  </a:lnTo>
                  <a:close/>
                  <a:moveTo>
                    <a:pt x="202" y="194"/>
                  </a:moveTo>
                  <a:lnTo>
                    <a:pt x="2104" y="194"/>
                  </a:lnTo>
                  <a:lnTo>
                    <a:pt x="2104" y="1615"/>
                  </a:lnTo>
                  <a:lnTo>
                    <a:pt x="202" y="1615"/>
                  </a:lnTo>
                  <a:lnTo>
                    <a:pt x="202" y="194"/>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Rectangle 62"/>
            <p:cNvSpPr>
              <a:spLocks noChangeArrowheads="1"/>
            </p:cNvSpPr>
            <p:nvPr/>
          </p:nvSpPr>
          <p:spPr bwMode="auto">
            <a:xfrm>
              <a:off x="3271" y="3884"/>
              <a:ext cx="476" cy="9"/>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 name="Rectangle 63"/>
            <p:cNvSpPr>
              <a:spLocks noChangeArrowheads="1"/>
            </p:cNvSpPr>
            <p:nvPr/>
          </p:nvSpPr>
          <p:spPr bwMode="auto">
            <a:xfrm>
              <a:off x="3271" y="3886"/>
              <a:ext cx="10" cy="350"/>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2" name="Rectangle 64"/>
            <p:cNvSpPr>
              <a:spLocks noChangeArrowheads="1"/>
            </p:cNvSpPr>
            <p:nvPr/>
          </p:nvSpPr>
          <p:spPr bwMode="auto">
            <a:xfrm>
              <a:off x="3271" y="4231"/>
              <a:ext cx="475"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 name="Rectangle 65"/>
            <p:cNvSpPr>
              <a:spLocks noChangeArrowheads="1"/>
            </p:cNvSpPr>
            <p:nvPr/>
          </p:nvSpPr>
          <p:spPr bwMode="auto">
            <a:xfrm>
              <a:off x="3321" y="4369"/>
              <a:ext cx="384" cy="39"/>
            </a:xfrm>
            <a:prstGeom prst="rect">
              <a:avLst/>
            </a:prstGeom>
            <a:solidFill>
              <a:srgbClr val="4D72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4" name="Rectangle 66"/>
            <p:cNvSpPr>
              <a:spLocks noChangeArrowheads="1"/>
            </p:cNvSpPr>
            <p:nvPr/>
          </p:nvSpPr>
          <p:spPr bwMode="auto">
            <a:xfrm>
              <a:off x="3738" y="3884"/>
              <a:ext cx="9" cy="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 name="Rectangle 67"/>
            <p:cNvSpPr>
              <a:spLocks noChangeArrowheads="1"/>
            </p:cNvSpPr>
            <p:nvPr/>
          </p:nvSpPr>
          <p:spPr bwMode="auto">
            <a:xfrm>
              <a:off x="3403" y="4314"/>
              <a:ext cx="228" cy="32"/>
            </a:xfrm>
            <a:prstGeom prst="rect">
              <a:avLst/>
            </a:prstGeom>
            <a:solidFill>
              <a:srgbClr val="4D72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6" name="Rectangle 68"/>
            <p:cNvSpPr>
              <a:spLocks noChangeArrowheads="1"/>
            </p:cNvSpPr>
            <p:nvPr/>
          </p:nvSpPr>
          <p:spPr bwMode="auto">
            <a:xfrm>
              <a:off x="3422" y="4346"/>
              <a:ext cx="187" cy="19"/>
            </a:xfrm>
            <a:prstGeom prst="rect">
              <a:avLst/>
            </a:prstGeom>
            <a:solidFill>
              <a:srgbClr val="0042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 name="Freeform 69"/>
            <p:cNvSpPr>
              <a:spLocks/>
            </p:cNvSpPr>
            <p:nvPr/>
          </p:nvSpPr>
          <p:spPr bwMode="auto">
            <a:xfrm>
              <a:off x="3325" y="3919"/>
              <a:ext cx="359" cy="291"/>
            </a:xfrm>
            <a:custGeom>
              <a:avLst/>
              <a:gdLst>
                <a:gd name="T0" fmla="*/ 16 w 1437"/>
                <a:gd name="T1" fmla="*/ 16 h 1164"/>
                <a:gd name="T2" fmla="*/ 17 w 1437"/>
                <a:gd name="T3" fmla="*/ 17 h 1164"/>
                <a:gd name="T4" fmla="*/ 17 w 1437"/>
                <a:gd name="T5" fmla="*/ 18 h 1164"/>
                <a:gd name="T6" fmla="*/ 19 w 1437"/>
                <a:gd name="T7" fmla="*/ 18 h 1164"/>
                <a:gd name="T8" fmla="*/ 21 w 1437"/>
                <a:gd name="T9" fmla="*/ 18 h 1164"/>
                <a:gd name="T10" fmla="*/ 21 w 1437"/>
                <a:gd name="T11" fmla="*/ 17 h 1164"/>
                <a:gd name="T12" fmla="*/ 22 w 1437"/>
                <a:gd name="T13" fmla="*/ 16 h 1164"/>
                <a:gd name="T14" fmla="*/ 21 w 1437"/>
                <a:gd name="T15" fmla="*/ 15 h 1164"/>
                <a:gd name="T16" fmla="*/ 21 w 1437"/>
                <a:gd name="T17" fmla="*/ 13 h 1164"/>
                <a:gd name="T18" fmla="*/ 19 w 1437"/>
                <a:gd name="T19" fmla="*/ 13 h 1164"/>
                <a:gd name="T20" fmla="*/ 17 w 1437"/>
                <a:gd name="T21" fmla="*/ 13 h 1164"/>
                <a:gd name="T22" fmla="*/ 17 w 1437"/>
                <a:gd name="T23" fmla="*/ 14 h 1164"/>
                <a:gd name="T24" fmla="*/ 14 w 1437"/>
                <a:gd name="T25" fmla="*/ 11 h 1164"/>
                <a:gd name="T26" fmla="*/ 14 w 1437"/>
                <a:gd name="T27" fmla="*/ 10 h 1164"/>
                <a:gd name="T28" fmla="*/ 13 w 1437"/>
                <a:gd name="T29" fmla="*/ 9 h 1164"/>
                <a:gd name="T30" fmla="*/ 12 w 1437"/>
                <a:gd name="T31" fmla="*/ 8 h 1164"/>
                <a:gd name="T32" fmla="*/ 11 w 1437"/>
                <a:gd name="T33" fmla="*/ 8 h 1164"/>
                <a:gd name="T34" fmla="*/ 11 w 1437"/>
                <a:gd name="T35" fmla="*/ 5 h 1164"/>
                <a:gd name="T36" fmla="*/ 12 w 1437"/>
                <a:gd name="T37" fmla="*/ 5 h 1164"/>
                <a:gd name="T38" fmla="*/ 13 w 1437"/>
                <a:gd name="T39" fmla="*/ 4 h 1164"/>
                <a:gd name="T40" fmla="*/ 14 w 1437"/>
                <a:gd name="T41" fmla="*/ 3 h 1164"/>
                <a:gd name="T42" fmla="*/ 13 w 1437"/>
                <a:gd name="T43" fmla="*/ 1 h 1164"/>
                <a:gd name="T44" fmla="*/ 12 w 1437"/>
                <a:gd name="T45" fmla="*/ 0 h 1164"/>
                <a:gd name="T46" fmla="*/ 11 w 1437"/>
                <a:gd name="T47" fmla="*/ 0 h 1164"/>
                <a:gd name="T48" fmla="*/ 9 w 1437"/>
                <a:gd name="T49" fmla="*/ 0 h 1164"/>
                <a:gd name="T50" fmla="*/ 8 w 1437"/>
                <a:gd name="T51" fmla="*/ 1 h 1164"/>
                <a:gd name="T52" fmla="*/ 8 w 1437"/>
                <a:gd name="T53" fmla="*/ 3 h 1164"/>
                <a:gd name="T54" fmla="*/ 8 w 1437"/>
                <a:gd name="T55" fmla="*/ 4 h 1164"/>
                <a:gd name="T56" fmla="*/ 9 w 1437"/>
                <a:gd name="T57" fmla="*/ 5 h 1164"/>
                <a:gd name="T58" fmla="*/ 10 w 1437"/>
                <a:gd name="T59" fmla="*/ 5 h 1164"/>
                <a:gd name="T60" fmla="*/ 10 w 1437"/>
                <a:gd name="T61" fmla="*/ 8 h 1164"/>
                <a:gd name="T62" fmla="*/ 9 w 1437"/>
                <a:gd name="T63" fmla="*/ 8 h 1164"/>
                <a:gd name="T64" fmla="*/ 8 w 1437"/>
                <a:gd name="T65" fmla="*/ 9 h 1164"/>
                <a:gd name="T66" fmla="*/ 8 w 1437"/>
                <a:gd name="T67" fmla="*/ 10 h 1164"/>
                <a:gd name="T68" fmla="*/ 8 w 1437"/>
                <a:gd name="T69" fmla="*/ 11 h 1164"/>
                <a:gd name="T70" fmla="*/ 5 w 1437"/>
                <a:gd name="T71" fmla="*/ 14 h 1164"/>
                <a:gd name="T72" fmla="*/ 5 w 1437"/>
                <a:gd name="T73" fmla="*/ 13 h 1164"/>
                <a:gd name="T74" fmla="*/ 3 w 1437"/>
                <a:gd name="T75" fmla="*/ 13 h 1164"/>
                <a:gd name="T76" fmla="*/ 1 w 1437"/>
                <a:gd name="T77" fmla="*/ 13 h 1164"/>
                <a:gd name="T78" fmla="*/ 1 w 1437"/>
                <a:gd name="T79" fmla="*/ 15 h 1164"/>
                <a:gd name="T80" fmla="*/ 0 w 1437"/>
                <a:gd name="T81" fmla="*/ 16 h 1164"/>
                <a:gd name="T82" fmla="*/ 1 w 1437"/>
                <a:gd name="T83" fmla="*/ 17 h 1164"/>
                <a:gd name="T84" fmla="*/ 1 w 1437"/>
                <a:gd name="T85" fmla="*/ 18 h 1164"/>
                <a:gd name="T86" fmla="*/ 3 w 1437"/>
                <a:gd name="T87" fmla="*/ 18 h 1164"/>
                <a:gd name="T88" fmla="*/ 5 w 1437"/>
                <a:gd name="T89" fmla="*/ 18 h 1164"/>
                <a:gd name="T90" fmla="*/ 6 w 1437"/>
                <a:gd name="T91" fmla="*/ 17 h 1164"/>
                <a:gd name="T92" fmla="*/ 6 w 1437"/>
                <a:gd name="T93" fmla="*/ 16 h 1164"/>
                <a:gd name="T94" fmla="*/ 6 w 1437"/>
                <a:gd name="T95" fmla="*/ 15 h 1164"/>
                <a:gd name="T96" fmla="*/ 9 w 1437"/>
                <a:gd name="T97" fmla="*/ 12 h 1164"/>
                <a:gd name="T98" fmla="*/ 9 w 1437"/>
                <a:gd name="T99" fmla="*/ 13 h 1164"/>
                <a:gd name="T100" fmla="*/ 11 w 1437"/>
                <a:gd name="T101" fmla="*/ 13 h 1164"/>
                <a:gd name="T102" fmla="*/ 12 w 1437"/>
                <a:gd name="T103" fmla="*/ 13 h 1164"/>
                <a:gd name="T104" fmla="*/ 13 w 1437"/>
                <a:gd name="T105" fmla="*/ 12 h 1164"/>
                <a:gd name="T106" fmla="*/ 16 w 1437"/>
                <a:gd name="T107" fmla="*/ 15 h 1164"/>
                <a:gd name="T108" fmla="*/ 16 w 1437"/>
                <a:gd name="T109" fmla="*/ 16 h 11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37" h="1164">
                  <a:moveTo>
                    <a:pt x="1023" y="1007"/>
                  </a:moveTo>
                  <a:lnTo>
                    <a:pt x="1074" y="1086"/>
                  </a:lnTo>
                  <a:lnTo>
                    <a:pt x="1126" y="1164"/>
                  </a:lnTo>
                  <a:lnTo>
                    <a:pt x="1230" y="1164"/>
                  </a:lnTo>
                  <a:lnTo>
                    <a:pt x="1334" y="1164"/>
                  </a:lnTo>
                  <a:lnTo>
                    <a:pt x="1385" y="1086"/>
                  </a:lnTo>
                  <a:lnTo>
                    <a:pt x="1437" y="1007"/>
                  </a:lnTo>
                  <a:lnTo>
                    <a:pt x="1385" y="929"/>
                  </a:lnTo>
                  <a:lnTo>
                    <a:pt x="1334" y="850"/>
                  </a:lnTo>
                  <a:lnTo>
                    <a:pt x="1230" y="850"/>
                  </a:lnTo>
                  <a:lnTo>
                    <a:pt x="1126" y="850"/>
                  </a:lnTo>
                  <a:lnTo>
                    <a:pt x="1106" y="882"/>
                  </a:lnTo>
                  <a:lnTo>
                    <a:pt x="881" y="705"/>
                  </a:lnTo>
                  <a:lnTo>
                    <a:pt x="912" y="657"/>
                  </a:lnTo>
                  <a:lnTo>
                    <a:pt x="860" y="579"/>
                  </a:lnTo>
                  <a:lnTo>
                    <a:pt x="808" y="500"/>
                  </a:lnTo>
                  <a:lnTo>
                    <a:pt x="739" y="500"/>
                  </a:lnTo>
                  <a:lnTo>
                    <a:pt x="739" y="312"/>
                  </a:lnTo>
                  <a:lnTo>
                    <a:pt x="808" y="312"/>
                  </a:lnTo>
                  <a:lnTo>
                    <a:pt x="860" y="234"/>
                  </a:lnTo>
                  <a:lnTo>
                    <a:pt x="912" y="157"/>
                  </a:lnTo>
                  <a:lnTo>
                    <a:pt x="860" y="78"/>
                  </a:lnTo>
                  <a:lnTo>
                    <a:pt x="808" y="0"/>
                  </a:lnTo>
                  <a:lnTo>
                    <a:pt x="705" y="0"/>
                  </a:lnTo>
                  <a:lnTo>
                    <a:pt x="600" y="0"/>
                  </a:lnTo>
                  <a:lnTo>
                    <a:pt x="549" y="78"/>
                  </a:lnTo>
                  <a:lnTo>
                    <a:pt x="498" y="157"/>
                  </a:lnTo>
                  <a:lnTo>
                    <a:pt x="549" y="234"/>
                  </a:lnTo>
                  <a:lnTo>
                    <a:pt x="600" y="312"/>
                  </a:lnTo>
                  <a:lnTo>
                    <a:pt x="670" y="312"/>
                  </a:lnTo>
                  <a:lnTo>
                    <a:pt x="670" y="500"/>
                  </a:lnTo>
                  <a:lnTo>
                    <a:pt x="600" y="500"/>
                  </a:lnTo>
                  <a:lnTo>
                    <a:pt x="549" y="579"/>
                  </a:lnTo>
                  <a:lnTo>
                    <a:pt x="498" y="657"/>
                  </a:lnTo>
                  <a:lnTo>
                    <a:pt x="534" y="713"/>
                  </a:lnTo>
                  <a:lnTo>
                    <a:pt x="335" y="880"/>
                  </a:lnTo>
                  <a:lnTo>
                    <a:pt x="311" y="843"/>
                  </a:lnTo>
                  <a:lnTo>
                    <a:pt x="208" y="843"/>
                  </a:lnTo>
                  <a:lnTo>
                    <a:pt x="104" y="843"/>
                  </a:lnTo>
                  <a:lnTo>
                    <a:pt x="52" y="921"/>
                  </a:lnTo>
                  <a:lnTo>
                    <a:pt x="0" y="1000"/>
                  </a:lnTo>
                  <a:lnTo>
                    <a:pt x="52" y="1078"/>
                  </a:lnTo>
                  <a:lnTo>
                    <a:pt x="104" y="1155"/>
                  </a:lnTo>
                  <a:lnTo>
                    <a:pt x="208" y="1155"/>
                  </a:lnTo>
                  <a:lnTo>
                    <a:pt x="311" y="1155"/>
                  </a:lnTo>
                  <a:lnTo>
                    <a:pt x="364" y="1078"/>
                  </a:lnTo>
                  <a:lnTo>
                    <a:pt x="415" y="1000"/>
                  </a:lnTo>
                  <a:lnTo>
                    <a:pt x="377" y="942"/>
                  </a:lnTo>
                  <a:lnTo>
                    <a:pt x="575" y="774"/>
                  </a:lnTo>
                  <a:lnTo>
                    <a:pt x="600" y="814"/>
                  </a:lnTo>
                  <a:lnTo>
                    <a:pt x="705" y="814"/>
                  </a:lnTo>
                  <a:lnTo>
                    <a:pt x="808" y="814"/>
                  </a:lnTo>
                  <a:lnTo>
                    <a:pt x="839" y="768"/>
                  </a:lnTo>
                  <a:lnTo>
                    <a:pt x="1064" y="945"/>
                  </a:lnTo>
                  <a:lnTo>
                    <a:pt x="1023" y="1007"/>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70"/>
            <p:cNvSpPr>
              <a:spLocks/>
            </p:cNvSpPr>
            <p:nvPr/>
          </p:nvSpPr>
          <p:spPr bwMode="auto">
            <a:xfrm>
              <a:off x="3319" y="3914"/>
              <a:ext cx="359" cy="292"/>
            </a:xfrm>
            <a:custGeom>
              <a:avLst/>
              <a:gdLst>
                <a:gd name="T0" fmla="*/ 0 w 1437"/>
                <a:gd name="T1" fmla="*/ 16 h 1164"/>
                <a:gd name="T2" fmla="*/ 1 w 1437"/>
                <a:gd name="T3" fmla="*/ 17 h 1164"/>
                <a:gd name="T4" fmla="*/ 1 w 1437"/>
                <a:gd name="T5" fmla="*/ 18 h 1164"/>
                <a:gd name="T6" fmla="*/ 3 w 1437"/>
                <a:gd name="T7" fmla="*/ 18 h 1164"/>
                <a:gd name="T8" fmla="*/ 5 w 1437"/>
                <a:gd name="T9" fmla="*/ 18 h 1164"/>
                <a:gd name="T10" fmla="*/ 6 w 1437"/>
                <a:gd name="T11" fmla="*/ 17 h 1164"/>
                <a:gd name="T12" fmla="*/ 6 w 1437"/>
                <a:gd name="T13" fmla="*/ 16 h 1164"/>
                <a:gd name="T14" fmla="*/ 6 w 1437"/>
                <a:gd name="T15" fmla="*/ 15 h 1164"/>
                <a:gd name="T16" fmla="*/ 9 w 1437"/>
                <a:gd name="T17" fmla="*/ 12 h 1164"/>
                <a:gd name="T18" fmla="*/ 9 w 1437"/>
                <a:gd name="T19" fmla="*/ 13 h 1164"/>
                <a:gd name="T20" fmla="*/ 11 w 1437"/>
                <a:gd name="T21" fmla="*/ 13 h 1164"/>
                <a:gd name="T22" fmla="*/ 12 w 1437"/>
                <a:gd name="T23" fmla="*/ 13 h 1164"/>
                <a:gd name="T24" fmla="*/ 13 w 1437"/>
                <a:gd name="T25" fmla="*/ 12 h 1164"/>
                <a:gd name="T26" fmla="*/ 16 w 1437"/>
                <a:gd name="T27" fmla="*/ 15 h 1164"/>
                <a:gd name="T28" fmla="*/ 16 w 1437"/>
                <a:gd name="T29" fmla="*/ 16 h 1164"/>
                <a:gd name="T30" fmla="*/ 17 w 1437"/>
                <a:gd name="T31" fmla="*/ 17 h 1164"/>
                <a:gd name="T32" fmla="*/ 17 w 1437"/>
                <a:gd name="T33" fmla="*/ 18 h 1164"/>
                <a:gd name="T34" fmla="*/ 19 w 1437"/>
                <a:gd name="T35" fmla="*/ 18 h 1164"/>
                <a:gd name="T36" fmla="*/ 21 w 1437"/>
                <a:gd name="T37" fmla="*/ 18 h 1164"/>
                <a:gd name="T38" fmla="*/ 21 w 1437"/>
                <a:gd name="T39" fmla="*/ 17 h 1164"/>
                <a:gd name="T40" fmla="*/ 22 w 1437"/>
                <a:gd name="T41" fmla="*/ 16 h 1164"/>
                <a:gd name="T42" fmla="*/ 21 w 1437"/>
                <a:gd name="T43" fmla="*/ 15 h 1164"/>
                <a:gd name="T44" fmla="*/ 21 w 1437"/>
                <a:gd name="T45" fmla="*/ 14 h 1164"/>
                <a:gd name="T46" fmla="*/ 19 w 1437"/>
                <a:gd name="T47" fmla="*/ 14 h 1164"/>
                <a:gd name="T48" fmla="*/ 17 w 1437"/>
                <a:gd name="T49" fmla="*/ 14 h 1164"/>
                <a:gd name="T50" fmla="*/ 17 w 1437"/>
                <a:gd name="T51" fmla="*/ 14 h 1164"/>
                <a:gd name="T52" fmla="*/ 14 w 1437"/>
                <a:gd name="T53" fmla="*/ 11 h 1164"/>
                <a:gd name="T54" fmla="*/ 14 w 1437"/>
                <a:gd name="T55" fmla="*/ 10 h 1164"/>
                <a:gd name="T56" fmla="*/ 13 w 1437"/>
                <a:gd name="T57" fmla="*/ 9 h 1164"/>
                <a:gd name="T58" fmla="*/ 12 w 1437"/>
                <a:gd name="T59" fmla="*/ 8 h 1164"/>
                <a:gd name="T60" fmla="*/ 11 w 1437"/>
                <a:gd name="T61" fmla="*/ 8 h 1164"/>
                <a:gd name="T62" fmla="*/ 11 w 1437"/>
                <a:gd name="T63" fmla="*/ 5 h 1164"/>
                <a:gd name="T64" fmla="*/ 12 w 1437"/>
                <a:gd name="T65" fmla="*/ 5 h 1164"/>
                <a:gd name="T66" fmla="*/ 13 w 1437"/>
                <a:gd name="T67" fmla="*/ 4 h 1164"/>
                <a:gd name="T68" fmla="*/ 14 w 1437"/>
                <a:gd name="T69" fmla="*/ 3 h 1164"/>
                <a:gd name="T70" fmla="*/ 13 w 1437"/>
                <a:gd name="T71" fmla="*/ 1 h 1164"/>
                <a:gd name="T72" fmla="*/ 12 w 1437"/>
                <a:gd name="T73" fmla="*/ 0 h 1164"/>
                <a:gd name="T74" fmla="*/ 11 w 1437"/>
                <a:gd name="T75" fmla="*/ 0 h 1164"/>
                <a:gd name="T76" fmla="*/ 9 w 1437"/>
                <a:gd name="T77" fmla="*/ 0 h 1164"/>
                <a:gd name="T78" fmla="*/ 8 w 1437"/>
                <a:gd name="T79" fmla="*/ 1 h 1164"/>
                <a:gd name="T80" fmla="*/ 8 w 1437"/>
                <a:gd name="T81" fmla="*/ 3 h 1164"/>
                <a:gd name="T82" fmla="*/ 8 w 1437"/>
                <a:gd name="T83" fmla="*/ 4 h 1164"/>
                <a:gd name="T84" fmla="*/ 9 w 1437"/>
                <a:gd name="T85" fmla="*/ 5 h 1164"/>
                <a:gd name="T86" fmla="*/ 10 w 1437"/>
                <a:gd name="T87" fmla="*/ 5 h 1164"/>
                <a:gd name="T88" fmla="*/ 10 w 1437"/>
                <a:gd name="T89" fmla="*/ 8 h 1164"/>
                <a:gd name="T90" fmla="*/ 9 w 1437"/>
                <a:gd name="T91" fmla="*/ 8 h 1164"/>
                <a:gd name="T92" fmla="*/ 8 w 1437"/>
                <a:gd name="T93" fmla="*/ 9 h 1164"/>
                <a:gd name="T94" fmla="*/ 8 w 1437"/>
                <a:gd name="T95" fmla="*/ 10 h 1164"/>
                <a:gd name="T96" fmla="*/ 8 w 1437"/>
                <a:gd name="T97" fmla="*/ 11 h 1164"/>
                <a:gd name="T98" fmla="*/ 5 w 1437"/>
                <a:gd name="T99" fmla="*/ 14 h 1164"/>
                <a:gd name="T100" fmla="*/ 5 w 1437"/>
                <a:gd name="T101" fmla="*/ 13 h 1164"/>
                <a:gd name="T102" fmla="*/ 3 w 1437"/>
                <a:gd name="T103" fmla="*/ 13 h 1164"/>
                <a:gd name="T104" fmla="*/ 1 w 1437"/>
                <a:gd name="T105" fmla="*/ 13 h 1164"/>
                <a:gd name="T106" fmla="*/ 1 w 1437"/>
                <a:gd name="T107" fmla="*/ 15 h 1164"/>
                <a:gd name="T108" fmla="*/ 0 w 1437"/>
                <a:gd name="T109" fmla="*/ 16 h 11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437" h="1164">
                  <a:moveTo>
                    <a:pt x="0" y="1000"/>
                  </a:moveTo>
                  <a:lnTo>
                    <a:pt x="53" y="1078"/>
                  </a:lnTo>
                  <a:lnTo>
                    <a:pt x="104" y="1157"/>
                  </a:lnTo>
                  <a:lnTo>
                    <a:pt x="209" y="1157"/>
                  </a:lnTo>
                  <a:lnTo>
                    <a:pt x="311" y="1157"/>
                  </a:lnTo>
                  <a:lnTo>
                    <a:pt x="364" y="1078"/>
                  </a:lnTo>
                  <a:lnTo>
                    <a:pt x="416" y="1000"/>
                  </a:lnTo>
                  <a:lnTo>
                    <a:pt x="377" y="942"/>
                  </a:lnTo>
                  <a:lnTo>
                    <a:pt x="575" y="775"/>
                  </a:lnTo>
                  <a:lnTo>
                    <a:pt x="601" y="814"/>
                  </a:lnTo>
                  <a:lnTo>
                    <a:pt x="705" y="814"/>
                  </a:lnTo>
                  <a:lnTo>
                    <a:pt x="808" y="814"/>
                  </a:lnTo>
                  <a:lnTo>
                    <a:pt x="839" y="768"/>
                  </a:lnTo>
                  <a:lnTo>
                    <a:pt x="1064" y="946"/>
                  </a:lnTo>
                  <a:lnTo>
                    <a:pt x="1023" y="1007"/>
                  </a:lnTo>
                  <a:lnTo>
                    <a:pt x="1075" y="1086"/>
                  </a:lnTo>
                  <a:lnTo>
                    <a:pt x="1126" y="1164"/>
                  </a:lnTo>
                  <a:lnTo>
                    <a:pt x="1230" y="1164"/>
                  </a:lnTo>
                  <a:lnTo>
                    <a:pt x="1335" y="1164"/>
                  </a:lnTo>
                  <a:lnTo>
                    <a:pt x="1386" y="1086"/>
                  </a:lnTo>
                  <a:lnTo>
                    <a:pt x="1437" y="1007"/>
                  </a:lnTo>
                  <a:lnTo>
                    <a:pt x="1386" y="930"/>
                  </a:lnTo>
                  <a:lnTo>
                    <a:pt x="1335" y="852"/>
                  </a:lnTo>
                  <a:lnTo>
                    <a:pt x="1230" y="852"/>
                  </a:lnTo>
                  <a:lnTo>
                    <a:pt x="1126" y="852"/>
                  </a:lnTo>
                  <a:lnTo>
                    <a:pt x="1107" y="883"/>
                  </a:lnTo>
                  <a:lnTo>
                    <a:pt x="882" y="705"/>
                  </a:lnTo>
                  <a:lnTo>
                    <a:pt x="912" y="657"/>
                  </a:lnTo>
                  <a:lnTo>
                    <a:pt x="861" y="579"/>
                  </a:lnTo>
                  <a:lnTo>
                    <a:pt x="808" y="502"/>
                  </a:lnTo>
                  <a:lnTo>
                    <a:pt x="740" y="502"/>
                  </a:lnTo>
                  <a:lnTo>
                    <a:pt x="740" y="314"/>
                  </a:lnTo>
                  <a:lnTo>
                    <a:pt x="808" y="314"/>
                  </a:lnTo>
                  <a:lnTo>
                    <a:pt x="861" y="235"/>
                  </a:lnTo>
                  <a:lnTo>
                    <a:pt x="912" y="157"/>
                  </a:lnTo>
                  <a:lnTo>
                    <a:pt x="861" y="78"/>
                  </a:lnTo>
                  <a:lnTo>
                    <a:pt x="808" y="0"/>
                  </a:lnTo>
                  <a:lnTo>
                    <a:pt x="705" y="0"/>
                  </a:lnTo>
                  <a:lnTo>
                    <a:pt x="601" y="0"/>
                  </a:lnTo>
                  <a:lnTo>
                    <a:pt x="550" y="78"/>
                  </a:lnTo>
                  <a:lnTo>
                    <a:pt x="498" y="157"/>
                  </a:lnTo>
                  <a:lnTo>
                    <a:pt x="550" y="235"/>
                  </a:lnTo>
                  <a:lnTo>
                    <a:pt x="601" y="314"/>
                  </a:lnTo>
                  <a:lnTo>
                    <a:pt x="671" y="314"/>
                  </a:lnTo>
                  <a:lnTo>
                    <a:pt x="671" y="502"/>
                  </a:lnTo>
                  <a:lnTo>
                    <a:pt x="601" y="502"/>
                  </a:lnTo>
                  <a:lnTo>
                    <a:pt x="550" y="579"/>
                  </a:lnTo>
                  <a:lnTo>
                    <a:pt x="498" y="657"/>
                  </a:lnTo>
                  <a:lnTo>
                    <a:pt x="534" y="713"/>
                  </a:lnTo>
                  <a:lnTo>
                    <a:pt x="336" y="880"/>
                  </a:lnTo>
                  <a:lnTo>
                    <a:pt x="311" y="843"/>
                  </a:lnTo>
                  <a:lnTo>
                    <a:pt x="209" y="843"/>
                  </a:lnTo>
                  <a:lnTo>
                    <a:pt x="104" y="843"/>
                  </a:lnTo>
                  <a:lnTo>
                    <a:pt x="53" y="921"/>
                  </a:lnTo>
                  <a:lnTo>
                    <a:pt x="0" y="10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cxnSp>
        <p:nvCxnSpPr>
          <p:cNvPr id="49" name="直接箭头连接符 48"/>
          <p:cNvCxnSpPr/>
          <p:nvPr/>
        </p:nvCxnSpPr>
        <p:spPr>
          <a:xfrm>
            <a:off x="1155131" y="2065469"/>
            <a:ext cx="0" cy="1000461"/>
          </a:xfrm>
          <a:prstGeom prst="straightConnector1">
            <a:avLst/>
          </a:prstGeom>
          <a:ln>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1147284" y="3861994"/>
            <a:ext cx="0" cy="942713"/>
          </a:xfrm>
          <a:prstGeom prst="straightConnector1">
            <a:avLst/>
          </a:prstGeom>
          <a:ln>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8"/>
          <p:cNvSpPr/>
          <p:nvPr/>
        </p:nvSpPr>
        <p:spPr>
          <a:xfrm>
            <a:off x="867386" y="931913"/>
            <a:ext cx="703352" cy="461665"/>
          </a:xfrm>
          <a:prstGeom prst="rect">
            <a:avLst/>
          </a:prstGeom>
        </p:spPr>
        <p:txBody>
          <a:bodyPr wrap="square">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单位用户</a:t>
            </a:r>
            <a:endParaRPr lang="en-US" sz="1200" b="1" dirty="0" smtClean="0">
              <a:solidFill>
                <a:schemeClr val="tx1">
                  <a:lumMod val="65000"/>
                  <a:lumOff val="35000"/>
                </a:schemeClr>
              </a:solidFill>
              <a:latin typeface="微软雅黑" pitchFamily="34" charset="-122"/>
              <a:ea typeface="微软雅黑" pitchFamily="34" charset="-122"/>
            </a:endParaRPr>
          </a:p>
        </p:txBody>
      </p:sp>
      <p:sp>
        <p:nvSpPr>
          <p:cNvPr id="52" name="Rectangle 8"/>
          <p:cNvSpPr/>
          <p:nvPr/>
        </p:nvSpPr>
        <p:spPr>
          <a:xfrm>
            <a:off x="892291" y="5591766"/>
            <a:ext cx="703352" cy="461665"/>
          </a:xfrm>
          <a:prstGeom prst="rect">
            <a:avLst/>
          </a:prstGeom>
        </p:spPr>
        <p:txBody>
          <a:bodyPr wrap="square">
            <a:spAutoFit/>
          </a:bodyPr>
          <a:lstStyle/>
          <a:p>
            <a:r>
              <a:rPr lang="zh-CN" altLang="en-US" sz="1200" b="1" dirty="0">
                <a:solidFill>
                  <a:schemeClr val="tx1">
                    <a:lumMod val="65000"/>
                    <a:lumOff val="35000"/>
                  </a:schemeClr>
                </a:solidFill>
                <a:latin typeface="微软雅黑" pitchFamily="34" charset="-122"/>
                <a:ea typeface="微软雅黑" pitchFamily="34" charset="-122"/>
              </a:rPr>
              <a:t>个人</a:t>
            </a:r>
            <a:r>
              <a:rPr lang="zh-CN" altLang="en-US" sz="1200" b="1" dirty="0" smtClean="0">
                <a:solidFill>
                  <a:schemeClr val="tx1">
                    <a:lumMod val="65000"/>
                    <a:lumOff val="35000"/>
                  </a:schemeClr>
                </a:solidFill>
                <a:latin typeface="微软雅黑" pitchFamily="34" charset="-122"/>
                <a:ea typeface="微软雅黑" pitchFamily="34" charset="-122"/>
              </a:rPr>
              <a:t>用户</a:t>
            </a:r>
            <a:endParaRPr lang="en-US" sz="1200" b="1" dirty="0" smtClean="0">
              <a:solidFill>
                <a:schemeClr val="tx1">
                  <a:lumMod val="65000"/>
                  <a:lumOff val="35000"/>
                </a:schemeClr>
              </a:solidFill>
              <a:latin typeface="微软雅黑" pitchFamily="34" charset="-122"/>
              <a:ea typeface="微软雅黑" pitchFamily="34" charset="-122"/>
            </a:endParaRPr>
          </a:p>
        </p:txBody>
      </p:sp>
      <p:sp>
        <p:nvSpPr>
          <p:cNvPr id="53" name="Rectangle 8"/>
          <p:cNvSpPr/>
          <p:nvPr/>
        </p:nvSpPr>
        <p:spPr>
          <a:xfrm>
            <a:off x="251520" y="3281064"/>
            <a:ext cx="732794" cy="830997"/>
          </a:xfrm>
          <a:prstGeom prst="rect">
            <a:avLst/>
          </a:prstGeom>
        </p:spPr>
        <p:txBody>
          <a:bodyPr wrap="square">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网厅</a:t>
            </a:r>
            <a:r>
              <a:rPr lang="en-US" altLang="zh-CN" sz="1200" b="1" dirty="0" smtClean="0">
                <a:solidFill>
                  <a:schemeClr val="tx1">
                    <a:lumMod val="65000"/>
                    <a:lumOff val="35000"/>
                  </a:schemeClr>
                </a:solidFill>
                <a:latin typeface="微软雅黑" pitchFamily="34" charset="-122"/>
                <a:ea typeface="微软雅黑" pitchFamily="34" charset="-122"/>
              </a:rPr>
              <a:t>web</a:t>
            </a:r>
            <a:r>
              <a:rPr lang="zh-CN" altLang="en-US" sz="1200" b="1" dirty="0" smtClean="0">
                <a:solidFill>
                  <a:schemeClr val="tx1">
                    <a:lumMod val="65000"/>
                    <a:lumOff val="35000"/>
                  </a:schemeClr>
                </a:solidFill>
                <a:latin typeface="微软雅黑" pitchFamily="34" charset="-122"/>
                <a:ea typeface="微软雅黑" pitchFamily="34" charset="-122"/>
              </a:rPr>
              <a:t>应用服务器</a:t>
            </a:r>
            <a:endParaRPr lang="en-US" sz="1200" b="1" dirty="0" smtClean="0">
              <a:solidFill>
                <a:schemeClr val="tx1">
                  <a:lumMod val="65000"/>
                  <a:lumOff val="35000"/>
                </a:schemeClr>
              </a:solidFill>
              <a:latin typeface="微软雅黑" pitchFamily="34" charset="-122"/>
              <a:ea typeface="微软雅黑" pitchFamily="34" charset="-122"/>
            </a:endParaRPr>
          </a:p>
        </p:txBody>
      </p:sp>
      <p:grpSp>
        <p:nvGrpSpPr>
          <p:cNvPr id="54" name="Group 207"/>
          <p:cNvGrpSpPr>
            <a:grpSpLocks noChangeAspect="1"/>
          </p:cNvGrpSpPr>
          <p:nvPr/>
        </p:nvGrpSpPr>
        <p:grpSpPr bwMode="auto">
          <a:xfrm>
            <a:off x="2503636" y="1553078"/>
            <a:ext cx="358378" cy="553177"/>
            <a:chOff x="1115" y="3265"/>
            <a:chExt cx="463" cy="536"/>
          </a:xfrm>
        </p:grpSpPr>
        <p:sp>
          <p:nvSpPr>
            <p:cNvPr id="55" name="AutoShape 208"/>
            <p:cNvSpPr>
              <a:spLocks noChangeAspect="1" noChangeArrowheads="1" noTextEdit="1"/>
            </p:cNvSpPr>
            <p:nvPr/>
          </p:nvSpPr>
          <p:spPr bwMode="auto">
            <a:xfrm>
              <a:off x="1115" y="3265"/>
              <a:ext cx="463"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6" name="Freeform 209"/>
            <p:cNvSpPr>
              <a:spLocks/>
            </p:cNvSpPr>
            <p:nvPr/>
          </p:nvSpPr>
          <p:spPr bwMode="auto">
            <a:xfrm>
              <a:off x="1115" y="3359"/>
              <a:ext cx="463" cy="442"/>
            </a:xfrm>
            <a:custGeom>
              <a:avLst/>
              <a:gdLst>
                <a:gd name="T0" fmla="*/ 1 w 13890"/>
                <a:gd name="T1" fmla="*/ 0 h 13272"/>
                <a:gd name="T2" fmla="*/ 1 w 13890"/>
                <a:gd name="T3" fmla="*/ 0 h 13272"/>
                <a:gd name="T4" fmla="*/ 1 w 13890"/>
                <a:gd name="T5" fmla="*/ 0 h 13272"/>
                <a:gd name="T6" fmla="*/ 1 w 13890"/>
                <a:gd name="T7" fmla="*/ 0 h 13272"/>
                <a:gd name="T8" fmla="*/ 1 w 13890"/>
                <a:gd name="T9" fmla="*/ 0 h 13272"/>
                <a:gd name="T10" fmla="*/ 1 w 13890"/>
                <a:gd name="T11" fmla="*/ 0 h 13272"/>
                <a:gd name="T12" fmla="*/ 0 w 13890"/>
                <a:gd name="T13" fmla="*/ 0 h 13272"/>
                <a:gd name="T14" fmla="*/ 0 w 13890"/>
                <a:gd name="T15" fmla="*/ 0 h 13272"/>
                <a:gd name="T16" fmla="*/ 0 w 13890"/>
                <a:gd name="T17" fmla="*/ 0 h 13272"/>
                <a:gd name="T18" fmla="*/ 0 w 13890"/>
                <a:gd name="T19" fmla="*/ 0 h 13272"/>
                <a:gd name="T20" fmla="*/ 0 w 13890"/>
                <a:gd name="T21" fmla="*/ 0 h 13272"/>
                <a:gd name="T22" fmla="*/ 0 w 13890"/>
                <a:gd name="T23" fmla="*/ 0 h 13272"/>
                <a:gd name="T24" fmla="*/ 0 w 13890"/>
                <a:gd name="T25" fmla="*/ 0 h 13272"/>
                <a:gd name="T26" fmla="*/ 0 w 13890"/>
                <a:gd name="T27" fmla="*/ 0 h 13272"/>
                <a:gd name="T28" fmla="*/ 0 w 13890"/>
                <a:gd name="T29" fmla="*/ 0 h 13272"/>
                <a:gd name="T30" fmla="*/ 0 w 13890"/>
                <a:gd name="T31" fmla="*/ 0 h 13272"/>
                <a:gd name="T32" fmla="*/ 0 w 13890"/>
                <a:gd name="T33" fmla="*/ 0 h 13272"/>
                <a:gd name="T34" fmla="*/ 0 w 13890"/>
                <a:gd name="T35" fmla="*/ 0 h 13272"/>
                <a:gd name="T36" fmla="*/ 0 w 13890"/>
                <a:gd name="T37" fmla="*/ 0 h 13272"/>
                <a:gd name="T38" fmla="*/ 0 w 13890"/>
                <a:gd name="T39" fmla="*/ 0 h 13272"/>
                <a:gd name="T40" fmla="*/ 0 w 13890"/>
                <a:gd name="T41" fmla="*/ 0 h 13272"/>
                <a:gd name="T42" fmla="*/ 0 w 13890"/>
                <a:gd name="T43" fmla="*/ 0 h 13272"/>
                <a:gd name="T44" fmla="*/ 0 w 13890"/>
                <a:gd name="T45" fmla="*/ 0 h 13272"/>
                <a:gd name="T46" fmla="*/ 0 w 13890"/>
                <a:gd name="T47" fmla="*/ 0 h 13272"/>
                <a:gd name="T48" fmla="*/ 0 w 13890"/>
                <a:gd name="T49" fmla="*/ 0 h 13272"/>
                <a:gd name="T50" fmla="*/ 0 w 13890"/>
                <a:gd name="T51" fmla="*/ 0 h 13272"/>
                <a:gd name="T52" fmla="*/ 0 w 13890"/>
                <a:gd name="T53" fmla="*/ 0 h 13272"/>
                <a:gd name="T54" fmla="*/ 0 w 13890"/>
                <a:gd name="T55" fmla="*/ 0 h 13272"/>
                <a:gd name="T56" fmla="*/ 0 w 13890"/>
                <a:gd name="T57" fmla="*/ 0 h 13272"/>
                <a:gd name="T58" fmla="*/ 0 w 13890"/>
                <a:gd name="T59" fmla="*/ 0 h 13272"/>
                <a:gd name="T60" fmla="*/ 0 w 13890"/>
                <a:gd name="T61" fmla="*/ 0 h 13272"/>
                <a:gd name="T62" fmla="*/ 0 w 13890"/>
                <a:gd name="T63" fmla="*/ 0 h 13272"/>
                <a:gd name="T64" fmla="*/ 0 w 13890"/>
                <a:gd name="T65" fmla="*/ 0 h 13272"/>
                <a:gd name="T66" fmla="*/ 0 w 13890"/>
                <a:gd name="T67" fmla="*/ 0 h 13272"/>
                <a:gd name="T68" fmla="*/ 0 w 13890"/>
                <a:gd name="T69" fmla="*/ 0 h 13272"/>
                <a:gd name="T70" fmla="*/ 0 w 13890"/>
                <a:gd name="T71" fmla="*/ 0 h 13272"/>
                <a:gd name="T72" fmla="*/ 0 w 13890"/>
                <a:gd name="T73" fmla="*/ 0 h 13272"/>
                <a:gd name="T74" fmla="*/ 1 w 13890"/>
                <a:gd name="T75" fmla="*/ 0 h 13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890" h="13272">
                  <a:moveTo>
                    <a:pt x="13890" y="0"/>
                  </a:moveTo>
                  <a:lnTo>
                    <a:pt x="13890" y="10465"/>
                  </a:lnTo>
                  <a:lnTo>
                    <a:pt x="13890" y="10525"/>
                  </a:lnTo>
                  <a:lnTo>
                    <a:pt x="13888" y="10525"/>
                  </a:lnTo>
                  <a:lnTo>
                    <a:pt x="13872" y="10667"/>
                  </a:lnTo>
                  <a:lnTo>
                    <a:pt x="13839" y="10807"/>
                  </a:lnTo>
                  <a:lnTo>
                    <a:pt x="13788" y="10943"/>
                  </a:lnTo>
                  <a:lnTo>
                    <a:pt x="13722" y="11079"/>
                  </a:lnTo>
                  <a:lnTo>
                    <a:pt x="13638" y="11212"/>
                  </a:lnTo>
                  <a:lnTo>
                    <a:pt x="13541" y="11342"/>
                  </a:lnTo>
                  <a:lnTo>
                    <a:pt x="13428" y="11470"/>
                  </a:lnTo>
                  <a:lnTo>
                    <a:pt x="13300" y="11595"/>
                  </a:lnTo>
                  <a:lnTo>
                    <a:pt x="13158" y="11716"/>
                  </a:lnTo>
                  <a:lnTo>
                    <a:pt x="13002" y="11835"/>
                  </a:lnTo>
                  <a:lnTo>
                    <a:pt x="12833" y="11950"/>
                  </a:lnTo>
                  <a:lnTo>
                    <a:pt x="12651" y="12062"/>
                  </a:lnTo>
                  <a:lnTo>
                    <a:pt x="12457" y="12170"/>
                  </a:lnTo>
                  <a:lnTo>
                    <a:pt x="12250" y="12273"/>
                  </a:lnTo>
                  <a:lnTo>
                    <a:pt x="12031" y="12373"/>
                  </a:lnTo>
                  <a:lnTo>
                    <a:pt x="11802" y="12468"/>
                  </a:lnTo>
                  <a:lnTo>
                    <a:pt x="11561" y="12559"/>
                  </a:lnTo>
                  <a:lnTo>
                    <a:pt x="11311" y="12645"/>
                  </a:lnTo>
                  <a:lnTo>
                    <a:pt x="11050" y="12727"/>
                  </a:lnTo>
                  <a:lnTo>
                    <a:pt x="10780" y="12804"/>
                  </a:lnTo>
                  <a:lnTo>
                    <a:pt x="10500" y="12875"/>
                  </a:lnTo>
                  <a:lnTo>
                    <a:pt x="10212" y="12941"/>
                  </a:lnTo>
                  <a:lnTo>
                    <a:pt x="9915" y="13002"/>
                  </a:lnTo>
                  <a:lnTo>
                    <a:pt x="9611" y="13057"/>
                  </a:lnTo>
                  <a:lnTo>
                    <a:pt x="9299" y="13105"/>
                  </a:lnTo>
                  <a:lnTo>
                    <a:pt x="8980" y="13148"/>
                  </a:lnTo>
                  <a:lnTo>
                    <a:pt x="8655" y="13186"/>
                  </a:lnTo>
                  <a:lnTo>
                    <a:pt x="8324" y="13217"/>
                  </a:lnTo>
                  <a:lnTo>
                    <a:pt x="7987" y="13241"/>
                  </a:lnTo>
                  <a:lnTo>
                    <a:pt x="7644" y="13258"/>
                  </a:lnTo>
                  <a:lnTo>
                    <a:pt x="7297" y="13269"/>
                  </a:lnTo>
                  <a:lnTo>
                    <a:pt x="6946" y="13272"/>
                  </a:lnTo>
                  <a:lnTo>
                    <a:pt x="6593" y="13269"/>
                  </a:lnTo>
                  <a:lnTo>
                    <a:pt x="6246" y="13258"/>
                  </a:lnTo>
                  <a:lnTo>
                    <a:pt x="5903" y="13241"/>
                  </a:lnTo>
                  <a:lnTo>
                    <a:pt x="5566" y="13217"/>
                  </a:lnTo>
                  <a:lnTo>
                    <a:pt x="5235" y="13186"/>
                  </a:lnTo>
                  <a:lnTo>
                    <a:pt x="4909" y="13148"/>
                  </a:lnTo>
                  <a:lnTo>
                    <a:pt x="4591" y="13105"/>
                  </a:lnTo>
                  <a:lnTo>
                    <a:pt x="4279" y="13057"/>
                  </a:lnTo>
                  <a:lnTo>
                    <a:pt x="3974" y="13002"/>
                  </a:lnTo>
                  <a:lnTo>
                    <a:pt x="3678" y="12941"/>
                  </a:lnTo>
                  <a:lnTo>
                    <a:pt x="3389" y="12875"/>
                  </a:lnTo>
                  <a:lnTo>
                    <a:pt x="3110" y="12804"/>
                  </a:lnTo>
                  <a:lnTo>
                    <a:pt x="2840" y="12727"/>
                  </a:lnTo>
                  <a:lnTo>
                    <a:pt x="2579" y="12645"/>
                  </a:lnTo>
                  <a:lnTo>
                    <a:pt x="2329" y="12559"/>
                  </a:lnTo>
                  <a:lnTo>
                    <a:pt x="2088" y="12468"/>
                  </a:lnTo>
                  <a:lnTo>
                    <a:pt x="1858" y="12373"/>
                  </a:lnTo>
                  <a:lnTo>
                    <a:pt x="1640" y="12273"/>
                  </a:lnTo>
                  <a:lnTo>
                    <a:pt x="1433" y="12170"/>
                  </a:lnTo>
                  <a:lnTo>
                    <a:pt x="1239" y="12062"/>
                  </a:lnTo>
                  <a:lnTo>
                    <a:pt x="1057" y="11950"/>
                  </a:lnTo>
                  <a:lnTo>
                    <a:pt x="888" y="11835"/>
                  </a:lnTo>
                  <a:lnTo>
                    <a:pt x="732" y="11716"/>
                  </a:lnTo>
                  <a:lnTo>
                    <a:pt x="590" y="11595"/>
                  </a:lnTo>
                  <a:lnTo>
                    <a:pt x="462" y="11470"/>
                  </a:lnTo>
                  <a:lnTo>
                    <a:pt x="349" y="11342"/>
                  </a:lnTo>
                  <a:lnTo>
                    <a:pt x="251" y="11212"/>
                  </a:lnTo>
                  <a:lnTo>
                    <a:pt x="168" y="11079"/>
                  </a:lnTo>
                  <a:lnTo>
                    <a:pt x="102" y="10943"/>
                  </a:lnTo>
                  <a:lnTo>
                    <a:pt x="51" y="10807"/>
                  </a:lnTo>
                  <a:lnTo>
                    <a:pt x="18" y="10667"/>
                  </a:lnTo>
                  <a:lnTo>
                    <a:pt x="2" y="10525"/>
                  </a:lnTo>
                  <a:lnTo>
                    <a:pt x="0" y="10525"/>
                  </a:lnTo>
                  <a:lnTo>
                    <a:pt x="0" y="10473"/>
                  </a:lnTo>
                  <a:lnTo>
                    <a:pt x="0" y="10469"/>
                  </a:lnTo>
                  <a:lnTo>
                    <a:pt x="0" y="10465"/>
                  </a:lnTo>
                  <a:lnTo>
                    <a:pt x="0" y="10461"/>
                  </a:lnTo>
                  <a:lnTo>
                    <a:pt x="0" y="10456"/>
                  </a:lnTo>
                  <a:lnTo>
                    <a:pt x="0" y="0"/>
                  </a:lnTo>
                  <a:lnTo>
                    <a:pt x="13890" y="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Freeform 210"/>
            <p:cNvSpPr>
              <a:spLocks/>
            </p:cNvSpPr>
            <p:nvPr/>
          </p:nvSpPr>
          <p:spPr bwMode="auto">
            <a:xfrm>
              <a:off x="1115" y="3265"/>
              <a:ext cx="463" cy="187"/>
            </a:xfrm>
            <a:custGeom>
              <a:avLst/>
              <a:gdLst>
                <a:gd name="T0" fmla="*/ 0 w 13890"/>
                <a:gd name="T1" fmla="*/ 0 h 5614"/>
                <a:gd name="T2" fmla="*/ 0 w 13890"/>
                <a:gd name="T3" fmla="*/ 0 h 5614"/>
                <a:gd name="T4" fmla="*/ 0 w 13890"/>
                <a:gd name="T5" fmla="*/ 0 h 5614"/>
                <a:gd name="T6" fmla="*/ 0 w 13890"/>
                <a:gd name="T7" fmla="*/ 0 h 5614"/>
                <a:gd name="T8" fmla="*/ 0 w 13890"/>
                <a:gd name="T9" fmla="*/ 0 h 5614"/>
                <a:gd name="T10" fmla="*/ 0 w 13890"/>
                <a:gd name="T11" fmla="*/ 0 h 5614"/>
                <a:gd name="T12" fmla="*/ 0 w 13890"/>
                <a:gd name="T13" fmla="*/ 0 h 5614"/>
                <a:gd name="T14" fmla="*/ 1 w 13890"/>
                <a:gd name="T15" fmla="*/ 0 h 5614"/>
                <a:gd name="T16" fmla="*/ 1 w 13890"/>
                <a:gd name="T17" fmla="*/ 0 h 5614"/>
                <a:gd name="T18" fmla="*/ 1 w 13890"/>
                <a:gd name="T19" fmla="*/ 0 h 5614"/>
                <a:gd name="T20" fmla="*/ 1 w 13890"/>
                <a:gd name="T21" fmla="*/ 0 h 5614"/>
                <a:gd name="T22" fmla="*/ 1 w 13890"/>
                <a:gd name="T23" fmla="*/ 0 h 5614"/>
                <a:gd name="T24" fmla="*/ 1 w 13890"/>
                <a:gd name="T25" fmla="*/ 0 h 5614"/>
                <a:gd name="T26" fmla="*/ 1 w 13890"/>
                <a:gd name="T27" fmla="*/ 0 h 5614"/>
                <a:gd name="T28" fmla="*/ 0 w 13890"/>
                <a:gd name="T29" fmla="*/ 0 h 5614"/>
                <a:gd name="T30" fmla="*/ 0 w 13890"/>
                <a:gd name="T31" fmla="*/ 0 h 5614"/>
                <a:gd name="T32" fmla="*/ 0 w 13890"/>
                <a:gd name="T33" fmla="*/ 0 h 5614"/>
                <a:gd name="T34" fmla="*/ 0 w 13890"/>
                <a:gd name="T35" fmla="*/ 0 h 5614"/>
                <a:gd name="T36" fmla="*/ 0 w 13890"/>
                <a:gd name="T37" fmla="*/ 0 h 5614"/>
                <a:gd name="T38" fmla="*/ 0 w 13890"/>
                <a:gd name="T39" fmla="*/ 0 h 5614"/>
                <a:gd name="T40" fmla="*/ 0 w 13890"/>
                <a:gd name="T41" fmla="*/ 0 h 5614"/>
                <a:gd name="T42" fmla="*/ 0 w 13890"/>
                <a:gd name="T43" fmla="*/ 0 h 5614"/>
                <a:gd name="T44" fmla="*/ 0 w 13890"/>
                <a:gd name="T45" fmla="*/ 0 h 5614"/>
                <a:gd name="T46" fmla="*/ 0 w 13890"/>
                <a:gd name="T47" fmla="*/ 0 h 5614"/>
                <a:gd name="T48" fmla="*/ 0 w 13890"/>
                <a:gd name="T49" fmla="*/ 0 h 5614"/>
                <a:gd name="T50" fmla="*/ 0 w 13890"/>
                <a:gd name="T51" fmla="*/ 0 h 5614"/>
                <a:gd name="T52" fmla="*/ 0 w 13890"/>
                <a:gd name="T53" fmla="*/ 0 h 5614"/>
                <a:gd name="T54" fmla="*/ 0 w 13890"/>
                <a:gd name="T55" fmla="*/ 0 h 5614"/>
                <a:gd name="T56" fmla="*/ 0 w 13890"/>
                <a:gd name="T57" fmla="*/ 0 h 5614"/>
                <a:gd name="T58" fmla="*/ 0 w 13890"/>
                <a:gd name="T59" fmla="*/ 0 h 5614"/>
                <a:gd name="T60" fmla="*/ 0 w 13890"/>
                <a:gd name="T61" fmla="*/ 0 h 5614"/>
                <a:gd name="T62" fmla="*/ 0 w 13890"/>
                <a:gd name="T63" fmla="*/ 0 h 5614"/>
                <a:gd name="T64" fmla="*/ 0 w 13890"/>
                <a:gd name="T65" fmla="*/ 0 h 5614"/>
                <a:gd name="T66" fmla="*/ 0 w 13890"/>
                <a:gd name="T67" fmla="*/ 0 h 5614"/>
                <a:gd name="T68" fmla="*/ 0 w 13890"/>
                <a:gd name="T69" fmla="*/ 0 h 5614"/>
                <a:gd name="T70" fmla="*/ 0 w 13890"/>
                <a:gd name="T71" fmla="*/ 0 h 5614"/>
                <a:gd name="T72" fmla="*/ 0 w 13890"/>
                <a:gd name="T73" fmla="*/ 0 h 5614"/>
                <a:gd name="T74" fmla="*/ 0 w 13890"/>
                <a:gd name="T75" fmla="*/ 0 h 5614"/>
                <a:gd name="T76" fmla="*/ 0 w 13890"/>
                <a:gd name="T77" fmla="*/ 0 h 5614"/>
                <a:gd name="T78" fmla="*/ 0 w 13890"/>
                <a:gd name="T79" fmla="*/ 0 h 5614"/>
                <a:gd name="T80" fmla="*/ 0 w 13890"/>
                <a:gd name="T81" fmla="*/ 0 h 5614"/>
                <a:gd name="T82" fmla="*/ 0 w 13890"/>
                <a:gd name="T83" fmla="*/ 0 h 5614"/>
                <a:gd name="T84" fmla="*/ 0 w 13890"/>
                <a:gd name="T85" fmla="*/ 0 h 56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890" h="5614">
                  <a:moveTo>
                    <a:pt x="6946" y="5614"/>
                  </a:moveTo>
                  <a:lnTo>
                    <a:pt x="7302" y="5611"/>
                  </a:lnTo>
                  <a:lnTo>
                    <a:pt x="7653" y="5600"/>
                  </a:lnTo>
                  <a:lnTo>
                    <a:pt x="8000" y="5582"/>
                  </a:lnTo>
                  <a:lnTo>
                    <a:pt x="8341" y="5558"/>
                  </a:lnTo>
                  <a:lnTo>
                    <a:pt x="8677" y="5525"/>
                  </a:lnTo>
                  <a:lnTo>
                    <a:pt x="9006" y="5488"/>
                  </a:lnTo>
                  <a:lnTo>
                    <a:pt x="9328" y="5444"/>
                  </a:lnTo>
                  <a:lnTo>
                    <a:pt x="9643" y="5393"/>
                  </a:lnTo>
                  <a:lnTo>
                    <a:pt x="9951" y="5338"/>
                  </a:lnTo>
                  <a:lnTo>
                    <a:pt x="10250" y="5275"/>
                  </a:lnTo>
                  <a:lnTo>
                    <a:pt x="10541" y="5207"/>
                  </a:lnTo>
                  <a:lnTo>
                    <a:pt x="10824" y="5134"/>
                  </a:lnTo>
                  <a:lnTo>
                    <a:pt x="11095" y="5056"/>
                  </a:lnTo>
                  <a:lnTo>
                    <a:pt x="11358" y="4972"/>
                  </a:lnTo>
                  <a:lnTo>
                    <a:pt x="11611" y="4884"/>
                  </a:lnTo>
                  <a:lnTo>
                    <a:pt x="11852" y="4791"/>
                  </a:lnTo>
                  <a:lnTo>
                    <a:pt x="12082" y="4693"/>
                  </a:lnTo>
                  <a:lnTo>
                    <a:pt x="12300" y="4591"/>
                  </a:lnTo>
                  <a:lnTo>
                    <a:pt x="12507" y="4485"/>
                  </a:lnTo>
                  <a:lnTo>
                    <a:pt x="12701" y="4375"/>
                  </a:lnTo>
                  <a:lnTo>
                    <a:pt x="12882" y="4261"/>
                  </a:lnTo>
                  <a:lnTo>
                    <a:pt x="13050" y="4144"/>
                  </a:lnTo>
                  <a:lnTo>
                    <a:pt x="13203" y="4023"/>
                  </a:lnTo>
                  <a:lnTo>
                    <a:pt x="13343" y="3898"/>
                  </a:lnTo>
                  <a:lnTo>
                    <a:pt x="13467" y="3771"/>
                  </a:lnTo>
                  <a:lnTo>
                    <a:pt x="13577" y="3640"/>
                  </a:lnTo>
                  <a:lnTo>
                    <a:pt x="13671" y="3507"/>
                  </a:lnTo>
                  <a:lnTo>
                    <a:pt x="13748" y="3372"/>
                  </a:lnTo>
                  <a:lnTo>
                    <a:pt x="13809" y="3234"/>
                  </a:lnTo>
                  <a:lnTo>
                    <a:pt x="13854" y="3093"/>
                  </a:lnTo>
                  <a:lnTo>
                    <a:pt x="13881" y="2952"/>
                  </a:lnTo>
                  <a:lnTo>
                    <a:pt x="13890" y="2807"/>
                  </a:lnTo>
                  <a:lnTo>
                    <a:pt x="13881" y="2663"/>
                  </a:lnTo>
                  <a:lnTo>
                    <a:pt x="13854" y="2521"/>
                  </a:lnTo>
                  <a:lnTo>
                    <a:pt x="13809" y="2381"/>
                  </a:lnTo>
                  <a:lnTo>
                    <a:pt x="13748" y="2243"/>
                  </a:lnTo>
                  <a:lnTo>
                    <a:pt x="13671" y="2107"/>
                  </a:lnTo>
                  <a:lnTo>
                    <a:pt x="13577" y="1974"/>
                  </a:lnTo>
                  <a:lnTo>
                    <a:pt x="13467" y="1844"/>
                  </a:lnTo>
                  <a:lnTo>
                    <a:pt x="13343" y="1717"/>
                  </a:lnTo>
                  <a:lnTo>
                    <a:pt x="13203" y="1592"/>
                  </a:lnTo>
                  <a:lnTo>
                    <a:pt x="13050" y="1471"/>
                  </a:lnTo>
                  <a:lnTo>
                    <a:pt x="12882" y="1354"/>
                  </a:lnTo>
                  <a:lnTo>
                    <a:pt x="12701" y="1239"/>
                  </a:lnTo>
                  <a:lnTo>
                    <a:pt x="12507" y="1130"/>
                  </a:lnTo>
                  <a:lnTo>
                    <a:pt x="12300" y="1023"/>
                  </a:lnTo>
                  <a:lnTo>
                    <a:pt x="12082" y="922"/>
                  </a:lnTo>
                  <a:lnTo>
                    <a:pt x="11852" y="824"/>
                  </a:lnTo>
                  <a:lnTo>
                    <a:pt x="11611" y="731"/>
                  </a:lnTo>
                  <a:lnTo>
                    <a:pt x="11358" y="642"/>
                  </a:lnTo>
                  <a:lnTo>
                    <a:pt x="11095" y="559"/>
                  </a:lnTo>
                  <a:lnTo>
                    <a:pt x="10824" y="480"/>
                  </a:lnTo>
                  <a:lnTo>
                    <a:pt x="10541" y="407"/>
                  </a:lnTo>
                  <a:lnTo>
                    <a:pt x="10250" y="340"/>
                  </a:lnTo>
                  <a:lnTo>
                    <a:pt x="9951" y="277"/>
                  </a:lnTo>
                  <a:lnTo>
                    <a:pt x="9643" y="221"/>
                  </a:lnTo>
                  <a:lnTo>
                    <a:pt x="9328" y="171"/>
                  </a:lnTo>
                  <a:lnTo>
                    <a:pt x="9006" y="127"/>
                  </a:lnTo>
                  <a:lnTo>
                    <a:pt x="8677" y="88"/>
                  </a:lnTo>
                  <a:lnTo>
                    <a:pt x="8341" y="57"/>
                  </a:lnTo>
                  <a:lnTo>
                    <a:pt x="8000" y="32"/>
                  </a:lnTo>
                  <a:lnTo>
                    <a:pt x="7653" y="14"/>
                  </a:lnTo>
                  <a:lnTo>
                    <a:pt x="7302" y="4"/>
                  </a:lnTo>
                  <a:lnTo>
                    <a:pt x="6946" y="0"/>
                  </a:lnTo>
                  <a:lnTo>
                    <a:pt x="6588" y="4"/>
                  </a:lnTo>
                  <a:lnTo>
                    <a:pt x="6236" y="14"/>
                  </a:lnTo>
                  <a:lnTo>
                    <a:pt x="5890" y="32"/>
                  </a:lnTo>
                  <a:lnTo>
                    <a:pt x="5548" y="57"/>
                  </a:lnTo>
                  <a:lnTo>
                    <a:pt x="5213" y="88"/>
                  </a:lnTo>
                  <a:lnTo>
                    <a:pt x="4884" y="127"/>
                  </a:lnTo>
                  <a:lnTo>
                    <a:pt x="4562" y="171"/>
                  </a:lnTo>
                  <a:lnTo>
                    <a:pt x="4246" y="221"/>
                  </a:lnTo>
                  <a:lnTo>
                    <a:pt x="3939" y="277"/>
                  </a:lnTo>
                  <a:lnTo>
                    <a:pt x="3639" y="340"/>
                  </a:lnTo>
                  <a:lnTo>
                    <a:pt x="3348" y="407"/>
                  </a:lnTo>
                  <a:lnTo>
                    <a:pt x="3066" y="480"/>
                  </a:lnTo>
                  <a:lnTo>
                    <a:pt x="2795" y="559"/>
                  </a:lnTo>
                  <a:lnTo>
                    <a:pt x="2532" y="642"/>
                  </a:lnTo>
                  <a:lnTo>
                    <a:pt x="2279" y="731"/>
                  </a:lnTo>
                  <a:lnTo>
                    <a:pt x="2038" y="824"/>
                  </a:lnTo>
                  <a:lnTo>
                    <a:pt x="1807" y="922"/>
                  </a:lnTo>
                  <a:lnTo>
                    <a:pt x="1589" y="1023"/>
                  </a:lnTo>
                  <a:lnTo>
                    <a:pt x="1383" y="1130"/>
                  </a:lnTo>
                  <a:lnTo>
                    <a:pt x="1188" y="1239"/>
                  </a:lnTo>
                  <a:lnTo>
                    <a:pt x="1007" y="1354"/>
                  </a:lnTo>
                  <a:lnTo>
                    <a:pt x="840" y="1471"/>
                  </a:lnTo>
                  <a:lnTo>
                    <a:pt x="686" y="1592"/>
                  </a:lnTo>
                  <a:lnTo>
                    <a:pt x="547" y="1717"/>
                  </a:lnTo>
                  <a:lnTo>
                    <a:pt x="423" y="1844"/>
                  </a:lnTo>
                  <a:lnTo>
                    <a:pt x="313" y="1974"/>
                  </a:lnTo>
                  <a:lnTo>
                    <a:pt x="219" y="2107"/>
                  </a:lnTo>
                  <a:lnTo>
                    <a:pt x="142" y="2243"/>
                  </a:lnTo>
                  <a:lnTo>
                    <a:pt x="81" y="2381"/>
                  </a:lnTo>
                  <a:lnTo>
                    <a:pt x="36" y="2521"/>
                  </a:lnTo>
                  <a:lnTo>
                    <a:pt x="9" y="2663"/>
                  </a:lnTo>
                  <a:lnTo>
                    <a:pt x="0" y="2807"/>
                  </a:lnTo>
                  <a:lnTo>
                    <a:pt x="9" y="2952"/>
                  </a:lnTo>
                  <a:lnTo>
                    <a:pt x="36" y="3093"/>
                  </a:lnTo>
                  <a:lnTo>
                    <a:pt x="81" y="3234"/>
                  </a:lnTo>
                  <a:lnTo>
                    <a:pt x="142" y="3372"/>
                  </a:lnTo>
                  <a:lnTo>
                    <a:pt x="219" y="3507"/>
                  </a:lnTo>
                  <a:lnTo>
                    <a:pt x="313" y="3640"/>
                  </a:lnTo>
                  <a:lnTo>
                    <a:pt x="423" y="3771"/>
                  </a:lnTo>
                  <a:lnTo>
                    <a:pt x="547" y="3898"/>
                  </a:lnTo>
                  <a:lnTo>
                    <a:pt x="686" y="4023"/>
                  </a:lnTo>
                  <a:lnTo>
                    <a:pt x="840" y="4144"/>
                  </a:lnTo>
                  <a:lnTo>
                    <a:pt x="1007" y="4261"/>
                  </a:lnTo>
                  <a:lnTo>
                    <a:pt x="1188" y="4375"/>
                  </a:lnTo>
                  <a:lnTo>
                    <a:pt x="1383" y="4485"/>
                  </a:lnTo>
                  <a:lnTo>
                    <a:pt x="1589" y="4591"/>
                  </a:lnTo>
                  <a:lnTo>
                    <a:pt x="1807" y="4693"/>
                  </a:lnTo>
                  <a:lnTo>
                    <a:pt x="2038" y="4791"/>
                  </a:lnTo>
                  <a:lnTo>
                    <a:pt x="2279" y="4884"/>
                  </a:lnTo>
                  <a:lnTo>
                    <a:pt x="2532" y="4972"/>
                  </a:lnTo>
                  <a:lnTo>
                    <a:pt x="2795" y="5056"/>
                  </a:lnTo>
                  <a:lnTo>
                    <a:pt x="3066" y="5134"/>
                  </a:lnTo>
                  <a:lnTo>
                    <a:pt x="3348" y="5207"/>
                  </a:lnTo>
                  <a:lnTo>
                    <a:pt x="3639" y="5275"/>
                  </a:lnTo>
                  <a:lnTo>
                    <a:pt x="3939" y="5338"/>
                  </a:lnTo>
                  <a:lnTo>
                    <a:pt x="4246" y="5393"/>
                  </a:lnTo>
                  <a:lnTo>
                    <a:pt x="4562" y="5444"/>
                  </a:lnTo>
                  <a:lnTo>
                    <a:pt x="4884" y="5488"/>
                  </a:lnTo>
                  <a:lnTo>
                    <a:pt x="5213" y="5525"/>
                  </a:lnTo>
                  <a:lnTo>
                    <a:pt x="5548" y="5558"/>
                  </a:lnTo>
                  <a:lnTo>
                    <a:pt x="5890" y="5582"/>
                  </a:lnTo>
                  <a:lnTo>
                    <a:pt x="6236" y="5600"/>
                  </a:lnTo>
                  <a:lnTo>
                    <a:pt x="6588" y="5611"/>
                  </a:lnTo>
                  <a:lnTo>
                    <a:pt x="6946" y="5614"/>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Freeform 211"/>
            <p:cNvSpPr>
              <a:spLocks noEditPoints="1"/>
            </p:cNvSpPr>
            <p:nvPr/>
          </p:nvSpPr>
          <p:spPr bwMode="auto">
            <a:xfrm>
              <a:off x="1257" y="3492"/>
              <a:ext cx="208" cy="270"/>
            </a:xfrm>
            <a:custGeom>
              <a:avLst/>
              <a:gdLst>
                <a:gd name="T0" fmla="*/ 0 w 6227"/>
                <a:gd name="T1" fmla="*/ 0 h 8088"/>
                <a:gd name="T2" fmla="*/ 0 w 6227"/>
                <a:gd name="T3" fmla="*/ 0 h 8088"/>
                <a:gd name="T4" fmla="*/ 0 w 6227"/>
                <a:gd name="T5" fmla="*/ 0 h 8088"/>
                <a:gd name="T6" fmla="*/ 0 w 6227"/>
                <a:gd name="T7" fmla="*/ 0 h 8088"/>
                <a:gd name="T8" fmla="*/ 0 w 6227"/>
                <a:gd name="T9" fmla="*/ 0 h 8088"/>
                <a:gd name="T10" fmla="*/ 0 w 6227"/>
                <a:gd name="T11" fmla="*/ 0 h 8088"/>
                <a:gd name="T12" fmla="*/ 0 w 6227"/>
                <a:gd name="T13" fmla="*/ 0 h 8088"/>
                <a:gd name="T14" fmla="*/ 0 w 6227"/>
                <a:gd name="T15" fmla="*/ 0 h 8088"/>
                <a:gd name="T16" fmla="*/ 0 w 6227"/>
                <a:gd name="T17" fmla="*/ 0 h 8088"/>
                <a:gd name="T18" fmla="*/ 0 w 6227"/>
                <a:gd name="T19" fmla="*/ 0 h 8088"/>
                <a:gd name="T20" fmla="*/ 0 w 6227"/>
                <a:gd name="T21" fmla="*/ 0 h 8088"/>
                <a:gd name="T22" fmla="*/ 0 w 6227"/>
                <a:gd name="T23" fmla="*/ 0 h 8088"/>
                <a:gd name="T24" fmla="*/ 0 w 6227"/>
                <a:gd name="T25" fmla="*/ 0 h 8088"/>
                <a:gd name="T26" fmla="*/ 0 w 6227"/>
                <a:gd name="T27" fmla="*/ 0 h 8088"/>
                <a:gd name="T28" fmla="*/ 0 w 6227"/>
                <a:gd name="T29" fmla="*/ 0 h 8088"/>
                <a:gd name="T30" fmla="*/ 0 w 6227"/>
                <a:gd name="T31" fmla="*/ 0 h 8088"/>
                <a:gd name="T32" fmla="*/ 0 w 6227"/>
                <a:gd name="T33" fmla="*/ 0 h 8088"/>
                <a:gd name="T34" fmla="*/ 0 w 6227"/>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7" h="8088">
                  <a:moveTo>
                    <a:pt x="6227" y="7053"/>
                  </a:moveTo>
                  <a:lnTo>
                    <a:pt x="6227" y="7053"/>
                  </a:lnTo>
                  <a:lnTo>
                    <a:pt x="6227" y="8088"/>
                  </a:lnTo>
                  <a:lnTo>
                    <a:pt x="0" y="8088"/>
                  </a:lnTo>
                  <a:lnTo>
                    <a:pt x="0" y="3"/>
                  </a:lnTo>
                  <a:lnTo>
                    <a:pt x="1066" y="3"/>
                  </a:lnTo>
                  <a:lnTo>
                    <a:pt x="1066" y="0"/>
                  </a:lnTo>
                  <a:lnTo>
                    <a:pt x="1677" y="0"/>
                  </a:lnTo>
                  <a:lnTo>
                    <a:pt x="1677" y="3"/>
                  </a:lnTo>
                  <a:lnTo>
                    <a:pt x="6227" y="3"/>
                  </a:lnTo>
                  <a:lnTo>
                    <a:pt x="6227" y="6456"/>
                  </a:lnTo>
                  <a:lnTo>
                    <a:pt x="6227" y="7053"/>
                  </a:lnTo>
                  <a:close/>
                  <a:moveTo>
                    <a:pt x="5616" y="604"/>
                  </a:moveTo>
                  <a:lnTo>
                    <a:pt x="607" y="604"/>
                  </a:lnTo>
                  <a:lnTo>
                    <a:pt x="607" y="7491"/>
                  </a:lnTo>
                  <a:lnTo>
                    <a:pt x="5616" y="7491"/>
                  </a:lnTo>
                  <a:lnTo>
                    <a:pt x="5616" y="60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Rectangle 212"/>
            <p:cNvSpPr>
              <a:spLocks noChangeArrowheads="1"/>
            </p:cNvSpPr>
            <p:nvPr/>
          </p:nvSpPr>
          <p:spPr bwMode="auto">
            <a:xfrm>
              <a:off x="1302" y="3556"/>
              <a:ext cx="68"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0" name="Rectangle 213"/>
            <p:cNvSpPr>
              <a:spLocks noChangeArrowheads="1"/>
            </p:cNvSpPr>
            <p:nvPr/>
          </p:nvSpPr>
          <p:spPr bwMode="auto">
            <a:xfrm>
              <a:off x="1302" y="3615"/>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 name="Rectangle 214"/>
            <p:cNvSpPr>
              <a:spLocks noChangeArrowheads="1"/>
            </p:cNvSpPr>
            <p:nvPr/>
          </p:nvSpPr>
          <p:spPr bwMode="auto">
            <a:xfrm>
              <a:off x="1302" y="3672"/>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 name="Freeform 215"/>
            <p:cNvSpPr>
              <a:spLocks noEditPoints="1"/>
            </p:cNvSpPr>
            <p:nvPr/>
          </p:nvSpPr>
          <p:spPr bwMode="auto">
            <a:xfrm>
              <a:off x="1248" y="3486"/>
              <a:ext cx="208" cy="269"/>
            </a:xfrm>
            <a:custGeom>
              <a:avLst/>
              <a:gdLst>
                <a:gd name="T0" fmla="*/ 0 w 6228"/>
                <a:gd name="T1" fmla="*/ 0 h 8088"/>
                <a:gd name="T2" fmla="*/ 0 w 6228"/>
                <a:gd name="T3" fmla="*/ 0 h 8088"/>
                <a:gd name="T4" fmla="*/ 0 w 6228"/>
                <a:gd name="T5" fmla="*/ 0 h 8088"/>
                <a:gd name="T6" fmla="*/ 0 w 6228"/>
                <a:gd name="T7" fmla="*/ 0 h 8088"/>
                <a:gd name="T8" fmla="*/ 0 w 6228"/>
                <a:gd name="T9" fmla="*/ 0 h 8088"/>
                <a:gd name="T10" fmla="*/ 0 w 6228"/>
                <a:gd name="T11" fmla="*/ 0 h 8088"/>
                <a:gd name="T12" fmla="*/ 0 w 6228"/>
                <a:gd name="T13" fmla="*/ 0 h 8088"/>
                <a:gd name="T14" fmla="*/ 0 w 6228"/>
                <a:gd name="T15" fmla="*/ 0 h 8088"/>
                <a:gd name="T16" fmla="*/ 0 w 6228"/>
                <a:gd name="T17" fmla="*/ 0 h 8088"/>
                <a:gd name="T18" fmla="*/ 0 w 6228"/>
                <a:gd name="T19" fmla="*/ 0 h 8088"/>
                <a:gd name="T20" fmla="*/ 0 w 6228"/>
                <a:gd name="T21" fmla="*/ 0 h 8088"/>
                <a:gd name="T22" fmla="*/ 0 w 6228"/>
                <a:gd name="T23" fmla="*/ 0 h 8088"/>
                <a:gd name="T24" fmla="*/ 0 w 6228"/>
                <a:gd name="T25" fmla="*/ 0 h 8088"/>
                <a:gd name="T26" fmla="*/ 0 w 6228"/>
                <a:gd name="T27" fmla="*/ 0 h 8088"/>
                <a:gd name="T28" fmla="*/ 0 w 6228"/>
                <a:gd name="T29" fmla="*/ 0 h 8088"/>
                <a:gd name="T30" fmla="*/ 0 w 6228"/>
                <a:gd name="T31" fmla="*/ 0 h 8088"/>
                <a:gd name="T32" fmla="*/ 0 w 6228"/>
                <a:gd name="T33" fmla="*/ 0 h 8088"/>
                <a:gd name="T34" fmla="*/ 0 w 6228"/>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8" h="8088">
                  <a:moveTo>
                    <a:pt x="6228" y="7052"/>
                  </a:moveTo>
                  <a:lnTo>
                    <a:pt x="6227" y="7052"/>
                  </a:lnTo>
                  <a:lnTo>
                    <a:pt x="6227" y="8088"/>
                  </a:lnTo>
                  <a:lnTo>
                    <a:pt x="0" y="8088"/>
                  </a:lnTo>
                  <a:lnTo>
                    <a:pt x="0" y="2"/>
                  </a:lnTo>
                  <a:lnTo>
                    <a:pt x="1068" y="2"/>
                  </a:lnTo>
                  <a:lnTo>
                    <a:pt x="1068" y="0"/>
                  </a:lnTo>
                  <a:lnTo>
                    <a:pt x="1679" y="0"/>
                  </a:lnTo>
                  <a:lnTo>
                    <a:pt x="1679" y="2"/>
                  </a:lnTo>
                  <a:lnTo>
                    <a:pt x="6227" y="2"/>
                  </a:lnTo>
                  <a:lnTo>
                    <a:pt x="6227" y="6455"/>
                  </a:lnTo>
                  <a:lnTo>
                    <a:pt x="6228" y="6455"/>
                  </a:lnTo>
                  <a:lnTo>
                    <a:pt x="6228" y="7052"/>
                  </a:lnTo>
                  <a:close/>
                  <a:moveTo>
                    <a:pt x="5617" y="603"/>
                  </a:moveTo>
                  <a:lnTo>
                    <a:pt x="607" y="603"/>
                  </a:lnTo>
                  <a:lnTo>
                    <a:pt x="607" y="7491"/>
                  </a:lnTo>
                  <a:lnTo>
                    <a:pt x="5617" y="7491"/>
                  </a:lnTo>
                  <a:lnTo>
                    <a:pt x="5617" y="6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3" name="Rectangle 216"/>
            <p:cNvSpPr>
              <a:spLocks noChangeArrowheads="1"/>
            </p:cNvSpPr>
            <p:nvPr/>
          </p:nvSpPr>
          <p:spPr bwMode="auto">
            <a:xfrm>
              <a:off x="1294" y="3549"/>
              <a:ext cx="67"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 name="Rectangle 217"/>
            <p:cNvSpPr>
              <a:spLocks noChangeArrowheads="1"/>
            </p:cNvSpPr>
            <p:nvPr/>
          </p:nvSpPr>
          <p:spPr bwMode="auto">
            <a:xfrm>
              <a:off x="1294" y="3608"/>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 name="Rectangle 218"/>
            <p:cNvSpPr>
              <a:spLocks noChangeArrowheads="1"/>
            </p:cNvSpPr>
            <p:nvPr/>
          </p:nvSpPr>
          <p:spPr bwMode="auto">
            <a:xfrm>
              <a:off x="1294" y="3666"/>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66" name="Rectangle 8"/>
          <p:cNvSpPr/>
          <p:nvPr/>
        </p:nvSpPr>
        <p:spPr>
          <a:xfrm>
            <a:off x="2291108" y="1018836"/>
            <a:ext cx="803291" cy="461665"/>
          </a:xfrm>
          <a:prstGeom prst="rect">
            <a:avLst/>
          </a:prstGeom>
        </p:spPr>
        <p:txBody>
          <a:bodyPr wrap="square">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网厅数据库</a:t>
            </a:r>
            <a:endParaRPr lang="en-US" sz="1200" b="1" dirty="0" smtClean="0">
              <a:solidFill>
                <a:schemeClr val="tx1">
                  <a:lumMod val="65000"/>
                  <a:lumOff val="35000"/>
                </a:schemeClr>
              </a:solidFill>
              <a:latin typeface="微软雅黑" pitchFamily="34" charset="-122"/>
              <a:ea typeface="微软雅黑" pitchFamily="34" charset="-122"/>
            </a:endParaRPr>
          </a:p>
        </p:txBody>
      </p:sp>
      <p:grpSp>
        <p:nvGrpSpPr>
          <p:cNvPr id="67" name="Group 134"/>
          <p:cNvGrpSpPr>
            <a:grpSpLocks noChangeAspect="1"/>
          </p:cNvGrpSpPr>
          <p:nvPr/>
        </p:nvGrpSpPr>
        <p:grpSpPr bwMode="auto">
          <a:xfrm>
            <a:off x="4371571" y="3131073"/>
            <a:ext cx="341677" cy="696226"/>
            <a:chOff x="3168" y="2016"/>
            <a:chExt cx="407" cy="622"/>
          </a:xfrm>
        </p:grpSpPr>
        <p:sp>
          <p:nvSpPr>
            <p:cNvPr id="68" name="AutoShape 135"/>
            <p:cNvSpPr>
              <a:spLocks noChangeAspect="1" noChangeArrowheads="1" noTextEdit="1"/>
            </p:cNvSpPr>
            <p:nvPr/>
          </p:nvSpPr>
          <p:spPr bwMode="auto">
            <a:xfrm>
              <a:off x="3168" y="2016"/>
              <a:ext cx="407"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 name="Freeform 136"/>
            <p:cNvSpPr>
              <a:spLocks/>
            </p:cNvSpPr>
            <p:nvPr/>
          </p:nvSpPr>
          <p:spPr bwMode="auto">
            <a:xfrm>
              <a:off x="3168" y="2016"/>
              <a:ext cx="407" cy="622"/>
            </a:xfrm>
            <a:custGeom>
              <a:avLst/>
              <a:gdLst>
                <a:gd name="T0" fmla="*/ 1 w 10581"/>
                <a:gd name="T1" fmla="*/ 0 h 16172"/>
                <a:gd name="T2" fmla="*/ 1 w 10581"/>
                <a:gd name="T3" fmla="*/ 1 h 16172"/>
                <a:gd name="T4" fmla="*/ 1 w 10581"/>
                <a:gd name="T5" fmla="*/ 1 h 16172"/>
                <a:gd name="T6" fmla="*/ 0 w 10581"/>
                <a:gd name="T7" fmla="*/ 1 h 16172"/>
                <a:gd name="T8" fmla="*/ 0 w 10581"/>
                <a:gd name="T9" fmla="*/ 0 h 16172"/>
                <a:gd name="T10" fmla="*/ 0 w 10581"/>
                <a:gd name="T11" fmla="*/ 0 h 16172"/>
                <a:gd name="T12" fmla="*/ 1 w 10581"/>
                <a:gd name="T13" fmla="*/ 0 h 16172"/>
                <a:gd name="T14" fmla="*/ 1 w 10581"/>
                <a:gd name="T15" fmla="*/ 0 h 16172"/>
                <a:gd name="T16" fmla="*/ 1 w 10581"/>
                <a:gd name="T17" fmla="*/ 0 h 16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81" h="16172">
                  <a:moveTo>
                    <a:pt x="10581" y="0"/>
                  </a:moveTo>
                  <a:lnTo>
                    <a:pt x="10581" y="15019"/>
                  </a:lnTo>
                  <a:lnTo>
                    <a:pt x="8762" y="16172"/>
                  </a:lnTo>
                  <a:lnTo>
                    <a:pt x="0" y="16172"/>
                  </a:lnTo>
                  <a:lnTo>
                    <a:pt x="0" y="1155"/>
                  </a:lnTo>
                  <a:lnTo>
                    <a:pt x="1817" y="0"/>
                  </a:lnTo>
                  <a:lnTo>
                    <a:pt x="10581"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0" name="Rectangle 137"/>
            <p:cNvSpPr>
              <a:spLocks noChangeArrowheads="1"/>
            </p:cNvSpPr>
            <p:nvPr/>
          </p:nvSpPr>
          <p:spPr bwMode="auto">
            <a:xfrm>
              <a:off x="3168" y="2060"/>
              <a:ext cx="337" cy="578"/>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 name="Freeform 138"/>
            <p:cNvSpPr>
              <a:spLocks/>
            </p:cNvSpPr>
            <p:nvPr/>
          </p:nvSpPr>
          <p:spPr bwMode="auto">
            <a:xfrm>
              <a:off x="3505" y="2016"/>
              <a:ext cx="70" cy="622"/>
            </a:xfrm>
            <a:custGeom>
              <a:avLst/>
              <a:gdLst>
                <a:gd name="T0" fmla="*/ 0 w 1819"/>
                <a:gd name="T1" fmla="*/ 0 h 16172"/>
                <a:gd name="T2" fmla="*/ 0 w 1819"/>
                <a:gd name="T3" fmla="*/ 0 h 16172"/>
                <a:gd name="T4" fmla="*/ 0 w 1819"/>
                <a:gd name="T5" fmla="*/ 1 h 16172"/>
                <a:gd name="T6" fmla="*/ 0 w 1819"/>
                <a:gd name="T7" fmla="*/ 1 h 16172"/>
                <a:gd name="T8" fmla="*/ 0 w 1819"/>
                <a:gd name="T9" fmla="*/ 0 h 161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9" h="16172">
                  <a:moveTo>
                    <a:pt x="1819" y="0"/>
                  </a:moveTo>
                  <a:lnTo>
                    <a:pt x="0" y="1155"/>
                  </a:lnTo>
                  <a:lnTo>
                    <a:pt x="0" y="16172"/>
                  </a:lnTo>
                  <a:lnTo>
                    <a:pt x="1819" y="15019"/>
                  </a:lnTo>
                  <a:lnTo>
                    <a:pt x="1819"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2" name="Freeform 139"/>
            <p:cNvSpPr>
              <a:spLocks/>
            </p:cNvSpPr>
            <p:nvPr/>
          </p:nvSpPr>
          <p:spPr bwMode="auto">
            <a:xfrm>
              <a:off x="3168" y="2016"/>
              <a:ext cx="407" cy="44"/>
            </a:xfrm>
            <a:custGeom>
              <a:avLst/>
              <a:gdLst>
                <a:gd name="T0" fmla="*/ 0 w 10581"/>
                <a:gd name="T1" fmla="*/ 0 h 1155"/>
                <a:gd name="T2" fmla="*/ 1 w 10581"/>
                <a:gd name="T3" fmla="*/ 0 h 1155"/>
                <a:gd name="T4" fmla="*/ 1 w 10581"/>
                <a:gd name="T5" fmla="*/ 0 h 1155"/>
                <a:gd name="T6" fmla="*/ 0 w 10581"/>
                <a:gd name="T7" fmla="*/ 0 h 1155"/>
                <a:gd name="T8" fmla="*/ 0 w 10581"/>
                <a:gd name="T9" fmla="*/ 0 h 1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81" h="1155">
                  <a:moveTo>
                    <a:pt x="0" y="1155"/>
                  </a:moveTo>
                  <a:lnTo>
                    <a:pt x="8762" y="1155"/>
                  </a:lnTo>
                  <a:lnTo>
                    <a:pt x="10581" y="0"/>
                  </a:lnTo>
                  <a:lnTo>
                    <a:pt x="1817" y="0"/>
                  </a:lnTo>
                  <a:lnTo>
                    <a:pt x="0" y="1155"/>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Rectangle 140"/>
            <p:cNvSpPr>
              <a:spLocks noChangeArrowheads="1"/>
            </p:cNvSpPr>
            <p:nvPr/>
          </p:nvSpPr>
          <p:spPr bwMode="auto">
            <a:xfrm>
              <a:off x="3168" y="2256"/>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4" name="Rectangle 141"/>
            <p:cNvSpPr>
              <a:spLocks noChangeArrowheads="1"/>
            </p:cNvSpPr>
            <p:nvPr/>
          </p:nvSpPr>
          <p:spPr bwMode="auto">
            <a:xfrm>
              <a:off x="3168" y="2281"/>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 name="Rectangle 142"/>
            <p:cNvSpPr>
              <a:spLocks noChangeArrowheads="1"/>
            </p:cNvSpPr>
            <p:nvPr/>
          </p:nvSpPr>
          <p:spPr bwMode="auto">
            <a:xfrm>
              <a:off x="3168" y="2137"/>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 name="Rectangle 143"/>
            <p:cNvSpPr>
              <a:spLocks noChangeArrowheads="1"/>
            </p:cNvSpPr>
            <p:nvPr/>
          </p:nvSpPr>
          <p:spPr bwMode="auto">
            <a:xfrm>
              <a:off x="3168" y="2163"/>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 name="Freeform 144"/>
            <p:cNvSpPr>
              <a:spLocks/>
            </p:cNvSpPr>
            <p:nvPr/>
          </p:nvSpPr>
          <p:spPr bwMode="auto">
            <a:xfrm>
              <a:off x="3194" y="2482"/>
              <a:ext cx="267" cy="135"/>
            </a:xfrm>
            <a:custGeom>
              <a:avLst/>
              <a:gdLst>
                <a:gd name="T0" fmla="*/ 0 w 6935"/>
                <a:gd name="T1" fmla="*/ 0 h 3516"/>
                <a:gd name="T2" fmla="*/ 0 w 6935"/>
                <a:gd name="T3" fmla="*/ 0 h 3516"/>
                <a:gd name="T4" fmla="*/ 0 w 6935"/>
                <a:gd name="T5" fmla="*/ 0 h 3516"/>
                <a:gd name="T6" fmla="*/ 0 w 6935"/>
                <a:gd name="T7" fmla="*/ 0 h 3516"/>
                <a:gd name="T8" fmla="*/ 0 w 6935"/>
                <a:gd name="T9" fmla="*/ 0 h 3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35" h="3516">
                  <a:moveTo>
                    <a:pt x="6338" y="0"/>
                  </a:moveTo>
                  <a:lnTo>
                    <a:pt x="6935" y="0"/>
                  </a:lnTo>
                  <a:lnTo>
                    <a:pt x="6819" y="3516"/>
                  </a:lnTo>
                  <a:lnTo>
                    <a:pt x="0" y="3516"/>
                  </a:lnTo>
                  <a:lnTo>
                    <a:pt x="6338"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 name="Freeform 145"/>
            <p:cNvSpPr>
              <a:spLocks/>
            </p:cNvSpPr>
            <p:nvPr/>
          </p:nvSpPr>
          <p:spPr bwMode="auto">
            <a:xfrm>
              <a:off x="3204" y="2341"/>
              <a:ext cx="271" cy="276"/>
            </a:xfrm>
            <a:custGeom>
              <a:avLst/>
              <a:gdLst>
                <a:gd name="T0" fmla="*/ 0 w 7058"/>
                <a:gd name="T1" fmla="*/ 0 h 7171"/>
                <a:gd name="T2" fmla="*/ 0 w 7058"/>
                <a:gd name="T3" fmla="*/ 0 h 7171"/>
                <a:gd name="T4" fmla="*/ 0 w 7058"/>
                <a:gd name="T5" fmla="*/ 0 h 7171"/>
                <a:gd name="T6" fmla="*/ 0 w 7058"/>
                <a:gd name="T7" fmla="*/ 0 h 7171"/>
                <a:gd name="T8" fmla="*/ 0 w 7058"/>
                <a:gd name="T9" fmla="*/ 0 h 7171"/>
                <a:gd name="T10" fmla="*/ 0 w 7058"/>
                <a:gd name="T11" fmla="*/ 0 h 7171"/>
                <a:gd name="T12" fmla="*/ 0 w 7058"/>
                <a:gd name="T13" fmla="*/ 0 h 7171"/>
                <a:gd name="T14" fmla="*/ 0 w 7058"/>
                <a:gd name="T15" fmla="*/ 0 h 7171"/>
                <a:gd name="T16" fmla="*/ 0 w 7058"/>
                <a:gd name="T17" fmla="*/ 0 h 7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58" h="7171">
                  <a:moveTo>
                    <a:pt x="0" y="0"/>
                  </a:moveTo>
                  <a:lnTo>
                    <a:pt x="7058" y="0"/>
                  </a:lnTo>
                  <a:lnTo>
                    <a:pt x="7058" y="7171"/>
                  </a:lnTo>
                  <a:lnTo>
                    <a:pt x="6311" y="7171"/>
                  </a:lnTo>
                  <a:lnTo>
                    <a:pt x="6311" y="758"/>
                  </a:lnTo>
                  <a:lnTo>
                    <a:pt x="746" y="758"/>
                  </a:lnTo>
                  <a:lnTo>
                    <a:pt x="746" y="7171"/>
                  </a:lnTo>
                  <a:lnTo>
                    <a:pt x="0" y="7171"/>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146"/>
            <p:cNvSpPr>
              <a:spLocks/>
            </p:cNvSpPr>
            <p:nvPr/>
          </p:nvSpPr>
          <p:spPr bwMode="auto">
            <a:xfrm>
              <a:off x="3194" y="2341"/>
              <a:ext cx="271" cy="276"/>
            </a:xfrm>
            <a:custGeom>
              <a:avLst/>
              <a:gdLst>
                <a:gd name="T0" fmla="*/ 0 w 7058"/>
                <a:gd name="T1" fmla="*/ 0 h 7171"/>
                <a:gd name="T2" fmla="*/ 0 w 7058"/>
                <a:gd name="T3" fmla="*/ 0 h 7171"/>
                <a:gd name="T4" fmla="*/ 0 w 7058"/>
                <a:gd name="T5" fmla="*/ 0 h 7171"/>
                <a:gd name="T6" fmla="*/ 0 w 7058"/>
                <a:gd name="T7" fmla="*/ 0 h 7171"/>
                <a:gd name="T8" fmla="*/ 0 w 7058"/>
                <a:gd name="T9" fmla="*/ 0 h 7171"/>
                <a:gd name="T10" fmla="*/ 0 w 7058"/>
                <a:gd name="T11" fmla="*/ 0 h 7171"/>
                <a:gd name="T12" fmla="*/ 0 w 7058"/>
                <a:gd name="T13" fmla="*/ 0 h 7171"/>
                <a:gd name="T14" fmla="*/ 0 w 7058"/>
                <a:gd name="T15" fmla="*/ 0 h 7171"/>
                <a:gd name="T16" fmla="*/ 0 w 7058"/>
                <a:gd name="T17" fmla="*/ 0 h 7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58" h="7171">
                  <a:moveTo>
                    <a:pt x="0" y="0"/>
                  </a:moveTo>
                  <a:lnTo>
                    <a:pt x="7058" y="0"/>
                  </a:lnTo>
                  <a:lnTo>
                    <a:pt x="7058" y="7171"/>
                  </a:lnTo>
                  <a:lnTo>
                    <a:pt x="6312" y="7171"/>
                  </a:lnTo>
                  <a:lnTo>
                    <a:pt x="6312" y="758"/>
                  </a:lnTo>
                  <a:lnTo>
                    <a:pt x="747" y="758"/>
                  </a:lnTo>
                  <a:lnTo>
                    <a:pt x="747" y="7171"/>
                  </a:lnTo>
                  <a:lnTo>
                    <a:pt x="0" y="717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0" name="Freeform 147"/>
            <p:cNvSpPr>
              <a:spLocks noEditPoints="1"/>
            </p:cNvSpPr>
            <p:nvPr/>
          </p:nvSpPr>
          <p:spPr bwMode="auto">
            <a:xfrm>
              <a:off x="3248"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29" y="1275"/>
                  </a:lnTo>
                  <a:lnTo>
                    <a:pt x="2895" y="1211"/>
                  </a:lnTo>
                  <a:lnTo>
                    <a:pt x="2860" y="1149"/>
                  </a:lnTo>
                  <a:lnTo>
                    <a:pt x="2822" y="1089"/>
                  </a:lnTo>
                  <a:lnTo>
                    <a:pt x="2785" y="1029"/>
                  </a:lnTo>
                  <a:lnTo>
                    <a:pt x="2745" y="971"/>
                  </a:lnTo>
                  <a:lnTo>
                    <a:pt x="2705" y="914"/>
                  </a:lnTo>
                  <a:lnTo>
                    <a:pt x="2663" y="858"/>
                  </a:lnTo>
                  <a:lnTo>
                    <a:pt x="2621" y="805"/>
                  </a:lnTo>
                  <a:lnTo>
                    <a:pt x="2577" y="751"/>
                  </a:lnTo>
                  <a:lnTo>
                    <a:pt x="2532" y="700"/>
                  </a:lnTo>
                  <a:lnTo>
                    <a:pt x="2486" y="649"/>
                  </a:lnTo>
                  <a:lnTo>
                    <a:pt x="2438" y="600"/>
                  </a:lnTo>
                  <a:lnTo>
                    <a:pt x="2390" y="552"/>
                  </a:lnTo>
                  <a:lnTo>
                    <a:pt x="2340" y="505"/>
                  </a:lnTo>
                  <a:lnTo>
                    <a:pt x="2287" y="458"/>
                  </a:lnTo>
                  <a:lnTo>
                    <a:pt x="2235" y="411"/>
                  </a:lnTo>
                  <a:lnTo>
                    <a:pt x="2183" y="369"/>
                  </a:lnTo>
                  <a:lnTo>
                    <a:pt x="2134" y="328"/>
                  </a:lnTo>
                  <a:lnTo>
                    <a:pt x="2084" y="289"/>
                  </a:lnTo>
                  <a:lnTo>
                    <a:pt x="2036" y="254"/>
                  </a:lnTo>
                  <a:lnTo>
                    <a:pt x="1989" y="220"/>
                  </a:lnTo>
                  <a:lnTo>
                    <a:pt x="1943" y="189"/>
                  </a:lnTo>
                  <a:lnTo>
                    <a:pt x="1898" y="161"/>
                  </a:lnTo>
                  <a:lnTo>
                    <a:pt x="1854" y="135"/>
                  </a:lnTo>
                  <a:lnTo>
                    <a:pt x="1811" y="111"/>
                  </a:lnTo>
                  <a:lnTo>
                    <a:pt x="1769" y="90"/>
                  </a:lnTo>
                  <a:lnTo>
                    <a:pt x="1727" y="71"/>
                  </a:lnTo>
                  <a:lnTo>
                    <a:pt x="1688" y="55"/>
                  </a:lnTo>
                  <a:lnTo>
                    <a:pt x="1648" y="42"/>
                  </a:lnTo>
                  <a:lnTo>
                    <a:pt x="1611" y="29"/>
                  </a:lnTo>
                  <a:lnTo>
                    <a:pt x="1587" y="24"/>
                  </a:lnTo>
                  <a:lnTo>
                    <a:pt x="1563" y="18"/>
                  </a:lnTo>
                  <a:lnTo>
                    <a:pt x="1539" y="14"/>
                  </a:lnTo>
                  <a:lnTo>
                    <a:pt x="1515" y="10"/>
                  </a:lnTo>
                  <a:lnTo>
                    <a:pt x="1491" y="7"/>
                  </a:lnTo>
                  <a:lnTo>
                    <a:pt x="1466" y="4"/>
                  </a:lnTo>
                  <a:lnTo>
                    <a:pt x="1441" y="2"/>
                  </a:lnTo>
                  <a:lnTo>
                    <a:pt x="1416" y="1"/>
                  </a:lnTo>
                  <a:lnTo>
                    <a:pt x="1390" y="0"/>
                  </a:lnTo>
                  <a:lnTo>
                    <a:pt x="1364" y="0"/>
                  </a:lnTo>
                  <a:lnTo>
                    <a:pt x="1339" y="1"/>
                  </a:lnTo>
                  <a:lnTo>
                    <a:pt x="1312" y="2"/>
                  </a:lnTo>
                  <a:lnTo>
                    <a:pt x="1285" y="4"/>
                  </a:lnTo>
                  <a:lnTo>
                    <a:pt x="1259" y="7"/>
                  </a:lnTo>
                  <a:lnTo>
                    <a:pt x="1231" y="10"/>
                  </a:lnTo>
                  <a:lnTo>
                    <a:pt x="1204" y="15"/>
                  </a:lnTo>
                  <a:lnTo>
                    <a:pt x="1177" y="19"/>
                  </a:lnTo>
                  <a:lnTo>
                    <a:pt x="1148" y="25"/>
                  </a:lnTo>
                  <a:lnTo>
                    <a:pt x="1121" y="31"/>
                  </a:lnTo>
                  <a:lnTo>
                    <a:pt x="1093" y="37"/>
                  </a:lnTo>
                  <a:lnTo>
                    <a:pt x="1063" y="46"/>
                  </a:lnTo>
                  <a:lnTo>
                    <a:pt x="1035" y="54"/>
                  </a:lnTo>
                  <a:lnTo>
                    <a:pt x="1005" y="63"/>
                  </a:lnTo>
                  <a:lnTo>
                    <a:pt x="976" y="72"/>
                  </a:lnTo>
                  <a:lnTo>
                    <a:pt x="946" y="82"/>
                  </a:lnTo>
                  <a:lnTo>
                    <a:pt x="916" y="93"/>
                  </a:lnTo>
                  <a:lnTo>
                    <a:pt x="886" y="104"/>
                  </a:lnTo>
                  <a:lnTo>
                    <a:pt x="856" y="116"/>
                  </a:lnTo>
                  <a:lnTo>
                    <a:pt x="794" y="143"/>
                  </a:lnTo>
                  <a:lnTo>
                    <a:pt x="731" y="172"/>
                  </a:lnTo>
                  <a:lnTo>
                    <a:pt x="710" y="182"/>
                  </a:lnTo>
                  <a:lnTo>
                    <a:pt x="688" y="194"/>
                  </a:lnTo>
                  <a:lnTo>
                    <a:pt x="665" y="207"/>
                  </a:lnTo>
                  <a:lnTo>
                    <a:pt x="641" y="221"/>
                  </a:lnTo>
                  <a:lnTo>
                    <a:pt x="617" y="238"/>
                  </a:lnTo>
                  <a:lnTo>
                    <a:pt x="591" y="255"/>
                  </a:lnTo>
                  <a:lnTo>
                    <a:pt x="564" y="273"/>
                  </a:lnTo>
                  <a:lnTo>
                    <a:pt x="537" y="293"/>
                  </a:lnTo>
                  <a:lnTo>
                    <a:pt x="479" y="337"/>
                  </a:lnTo>
                  <a:lnTo>
                    <a:pt x="418" y="386"/>
                  </a:lnTo>
                  <a:lnTo>
                    <a:pt x="353" y="440"/>
                  </a:lnTo>
                  <a:lnTo>
                    <a:pt x="285" y="499"/>
                  </a:lnTo>
                  <a:lnTo>
                    <a:pt x="245" y="537"/>
                  </a:lnTo>
                  <a:lnTo>
                    <a:pt x="208" y="571"/>
                  </a:lnTo>
                  <a:lnTo>
                    <a:pt x="174" y="606"/>
                  </a:lnTo>
                  <a:lnTo>
                    <a:pt x="143" y="638"/>
                  </a:lnTo>
                  <a:lnTo>
                    <a:pt x="115" y="669"/>
                  </a:lnTo>
                  <a:lnTo>
                    <a:pt x="90" y="699"/>
                  </a:lnTo>
                  <a:lnTo>
                    <a:pt x="69" y="727"/>
                  </a:lnTo>
                  <a:lnTo>
                    <a:pt x="50" y="754"/>
                  </a:lnTo>
                  <a:lnTo>
                    <a:pt x="33" y="779"/>
                  </a:lnTo>
                  <a:lnTo>
                    <a:pt x="21" y="804"/>
                  </a:lnTo>
                  <a:lnTo>
                    <a:pt x="15" y="815"/>
                  </a:lnTo>
                  <a:lnTo>
                    <a:pt x="11" y="826"/>
                  </a:lnTo>
                  <a:lnTo>
                    <a:pt x="7" y="837"/>
                  </a:lnTo>
                  <a:lnTo>
                    <a:pt x="5" y="847"/>
                  </a:lnTo>
                  <a:lnTo>
                    <a:pt x="2" y="857"/>
                  </a:lnTo>
                  <a:lnTo>
                    <a:pt x="1" y="867"/>
                  </a:lnTo>
                  <a:lnTo>
                    <a:pt x="0" y="876"/>
                  </a:lnTo>
                  <a:lnTo>
                    <a:pt x="0" y="886"/>
                  </a:lnTo>
                  <a:lnTo>
                    <a:pt x="1" y="894"/>
                  </a:lnTo>
                  <a:lnTo>
                    <a:pt x="3" y="903"/>
                  </a:lnTo>
                  <a:lnTo>
                    <a:pt x="5" y="910"/>
                  </a:lnTo>
                  <a:lnTo>
                    <a:pt x="9" y="918"/>
                  </a:lnTo>
                  <a:lnTo>
                    <a:pt x="16" y="933"/>
                  </a:lnTo>
                  <a:lnTo>
                    <a:pt x="27" y="947"/>
                  </a:lnTo>
                  <a:lnTo>
                    <a:pt x="39" y="962"/>
                  </a:lnTo>
                  <a:lnTo>
                    <a:pt x="54" y="976"/>
                  </a:lnTo>
                  <a:lnTo>
                    <a:pt x="70" y="991"/>
                  </a:lnTo>
                  <a:lnTo>
                    <a:pt x="88" y="1005"/>
                  </a:lnTo>
                  <a:lnTo>
                    <a:pt x="108" y="1019"/>
                  </a:lnTo>
                  <a:lnTo>
                    <a:pt x="131" y="1033"/>
                  </a:lnTo>
                  <a:lnTo>
                    <a:pt x="155" y="1047"/>
                  </a:lnTo>
                  <a:lnTo>
                    <a:pt x="182" y="1061"/>
                  </a:lnTo>
                  <a:lnTo>
                    <a:pt x="211" y="1076"/>
                  </a:lnTo>
                  <a:lnTo>
                    <a:pt x="241" y="1089"/>
                  </a:lnTo>
                  <a:lnTo>
                    <a:pt x="273" y="1103"/>
                  </a:lnTo>
                  <a:lnTo>
                    <a:pt x="308" y="1116"/>
                  </a:lnTo>
                  <a:lnTo>
                    <a:pt x="345" y="1130"/>
                  </a:lnTo>
                  <a:lnTo>
                    <a:pt x="384" y="1143"/>
                  </a:lnTo>
                  <a:lnTo>
                    <a:pt x="374" y="1168"/>
                  </a:lnTo>
                  <a:lnTo>
                    <a:pt x="363" y="1192"/>
                  </a:lnTo>
                  <a:lnTo>
                    <a:pt x="354" y="1216"/>
                  </a:lnTo>
                  <a:lnTo>
                    <a:pt x="345" y="1240"/>
                  </a:lnTo>
                  <a:lnTo>
                    <a:pt x="337" y="1265"/>
                  </a:lnTo>
                  <a:lnTo>
                    <a:pt x="330" y="1289"/>
                  </a:lnTo>
                  <a:lnTo>
                    <a:pt x="324" y="1313"/>
                  </a:lnTo>
                  <a:lnTo>
                    <a:pt x="318" y="1336"/>
                  </a:lnTo>
                  <a:lnTo>
                    <a:pt x="313" y="1361"/>
                  </a:lnTo>
                  <a:lnTo>
                    <a:pt x="309" y="1385"/>
                  </a:lnTo>
                  <a:lnTo>
                    <a:pt x="305" y="1409"/>
                  </a:lnTo>
                  <a:lnTo>
                    <a:pt x="302" y="1432"/>
                  </a:lnTo>
                  <a:lnTo>
                    <a:pt x="300" y="1457"/>
                  </a:lnTo>
                  <a:lnTo>
                    <a:pt x="298" y="1481"/>
                  </a:lnTo>
                  <a:lnTo>
                    <a:pt x="297" y="1504"/>
                  </a:lnTo>
                  <a:lnTo>
                    <a:pt x="297" y="1528"/>
                  </a:lnTo>
                  <a:lnTo>
                    <a:pt x="298" y="1552"/>
                  </a:lnTo>
                  <a:lnTo>
                    <a:pt x="299" y="1576"/>
                  </a:lnTo>
                  <a:lnTo>
                    <a:pt x="300" y="1599"/>
                  </a:lnTo>
                  <a:lnTo>
                    <a:pt x="303" y="1622"/>
                  </a:lnTo>
                  <a:lnTo>
                    <a:pt x="306" y="1647"/>
                  </a:lnTo>
                  <a:lnTo>
                    <a:pt x="310" y="1670"/>
                  </a:lnTo>
                  <a:lnTo>
                    <a:pt x="315" y="1693"/>
                  </a:lnTo>
                  <a:lnTo>
                    <a:pt x="320" y="1717"/>
                  </a:lnTo>
                  <a:lnTo>
                    <a:pt x="326" y="1741"/>
                  </a:lnTo>
                  <a:lnTo>
                    <a:pt x="332" y="1764"/>
                  </a:lnTo>
                  <a:lnTo>
                    <a:pt x="339" y="1787"/>
                  </a:lnTo>
                  <a:lnTo>
                    <a:pt x="347" y="1811"/>
                  </a:lnTo>
                  <a:lnTo>
                    <a:pt x="356" y="1835"/>
                  </a:lnTo>
                  <a:lnTo>
                    <a:pt x="365" y="1858"/>
                  </a:lnTo>
                  <a:lnTo>
                    <a:pt x="376" y="1881"/>
                  </a:lnTo>
                  <a:lnTo>
                    <a:pt x="387" y="1904"/>
                  </a:lnTo>
                  <a:lnTo>
                    <a:pt x="395" y="1921"/>
                  </a:lnTo>
                  <a:lnTo>
                    <a:pt x="403" y="1936"/>
                  </a:lnTo>
                  <a:lnTo>
                    <a:pt x="412" y="1951"/>
                  </a:lnTo>
                  <a:lnTo>
                    <a:pt x="421" y="1966"/>
                  </a:lnTo>
                  <a:lnTo>
                    <a:pt x="431" y="1982"/>
                  </a:lnTo>
                  <a:lnTo>
                    <a:pt x="441" y="1996"/>
                  </a:lnTo>
                  <a:lnTo>
                    <a:pt x="453" y="2011"/>
                  </a:lnTo>
                  <a:lnTo>
                    <a:pt x="465" y="2027"/>
                  </a:lnTo>
                  <a:lnTo>
                    <a:pt x="476" y="2041"/>
                  </a:lnTo>
                  <a:lnTo>
                    <a:pt x="489" y="2056"/>
                  </a:lnTo>
                  <a:lnTo>
                    <a:pt x="502" y="2070"/>
                  </a:lnTo>
                  <a:lnTo>
                    <a:pt x="515" y="2084"/>
                  </a:lnTo>
                  <a:lnTo>
                    <a:pt x="544" y="2113"/>
                  </a:lnTo>
                  <a:lnTo>
                    <a:pt x="575" y="2140"/>
                  </a:lnTo>
                  <a:lnTo>
                    <a:pt x="608" y="2166"/>
                  </a:lnTo>
                  <a:lnTo>
                    <a:pt x="643" y="2193"/>
                  </a:lnTo>
                  <a:lnTo>
                    <a:pt x="679" y="2219"/>
                  </a:lnTo>
                  <a:lnTo>
                    <a:pt x="719" y="2244"/>
                  </a:lnTo>
                  <a:lnTo>
                    <a:pt x="759" y="2269"/>
                  </a:lnTo>
                  <a:lnTo>
                    <a:pt x="803" y="2293"/>
                  </a:lnTo>
                  <a:lnTo>
                    <a:pt x="849" y="2318"/>
                  </a:lnTo>
                  <a:lnTo>
                    <a:pt x="896" y="2341"/>
                  </a:lnTo>
                  <a:lnTo>
                    <a:pt x="976" y="2371"/>
                  </a:lnTo>
                  <a:lnTo>
                    <a:pt x="1056" y="2403"/>
                  </a:lnTo>
                  <a:lnTo>
                    <a:pt x="1135" y="2433"/>
                  </a:lnTo>
                  <a:lnTo>
                    <a:pt x="1215" y="2463"/>
                  </a:lnTo>
                  <a:lnTo>
                    <a:pt x="1295" y="2495"/>
                  </a:lnTo>
                  <a:lnTo>
                    <a:pt x="1375" y="2525"/>
                  </a:lnTo>
                  <a:lnTo>
                    <a:pt x="1454" y="2555"/>
                  </a:lnTo>
                  <a:lnTo>
                    <a:pt x="1534" y="2586"/>
                  </a:lnTo>
                  <a:lnTo>
                    <a:pt x="1611" y="2633"/>
                  </a:lnTo>
                  <a:lnTo>
                    <a:pt x="1689" y="2680"/>
                  </a:lnTo>
                  <a:lnTo>
                    <a:pt x="1766" y="2727"/>
                  </a:lnTo>
                  <a:lnTo>
                    <a:pt x="1843" y="2775"/>
                  </a:lnTo>
                  <a:lnTo>
                    <a:pt x="1921" y="2821"/>
                  </a:lnTo>
                  <a:lnTo>
                    <a:pt x="1998" y="2869"/>
                  </a:lnTo>
                  <a:lnTo>
                    <a:pt x="2076" y="2915"/>
                  </a:lnTo>
                  <a:lnTo>
                    <a:pt x="2154" y="2963"/>
                  </a:lnTo>
                  <a:lnTo>
                    <a:pt x="2175" y="2974"/>
                  </a:lnTo>
                  <a:lnTo>
                    <a:pt x="2196" y="2986"/>
                  </a:lnTo>
                  <a:lnTo>
                    <a:pt x="2218" y="2996"/>
                  </a:lnTo>
                  <a:lnTo>
                    <a:pt x="2240" y="3005"/>
                  </a:lnTo>
                  <a:lnTo>
                    <a:pt x="2261" y="3014"/>
                  </a:lnTo>
                  <a:lnTo>
                    <a:pt x="2282" y="3022"/>
                  </a:lnTo>
                  <a:lnTo>
                    <a:pt x="2304" y="3030"/>
                  </a:lnTo>
                  <a:lnTo>
                    <a:pt x="2326" y="3036"/>
                  </a:lnTo>
                  <a:lnTo>
                    <a:pt x="2347" y="3042"/>
                  </a:lnTo>
                  <a:lnTo>
                    <a:pt x="2368" y="3048"/>
                  </a:lnTo>
                  <a:lnTo>
                    <a:pt x="2390" y="3053"/>
                  </a:lnTo>
                  <a:lnTo>
                    <a:pt x="2412" y="3057"/>
                  </a:lnTo>
                  <a:lnTo>
                    <a:pt x="2433" y="3060"/>
                  </a:lnTo>
                  <a:lnTo>
                    <a:pt x="2455" y="3062"/>
                  </a:lnTo>
                  <a:lnTo>
                    <a:pt x="2476" y="3064"/>
                  </a:lnTo>
                  <a:lnTo>
                    <a:pt x="2497" y="3064"/>
                  </a:lnTo>
                  <a:lnTo>
                    <a:pt x="2519" y="3064"/>
                  </a:lnTo>
                  <a:lnTo>
                    <a:pt x="2541" y="3064"/>
                  </a:lnTo>
                  <a:lnTo>
                    <a:pt x="2562" y="3062"/>
                  </a:lnTo>
                  <a:lnTo>
                    <a:pt x="2583" y="3060"/>
                  </a:lnTo>
                  <a:lnTo>
                    <a:pt x="2604" y="3057"/>
                  </a:lnTo>
                  <a:lnTo>
                    <a:pt x="2627" y="3054"/>
                  </a:lnTo>
                  <a:lnTo>
                    <a:pt x="2648" y="3049"/>
                  </a:lnTo>
                  <a:lnTo>
                    <a:pt x="2669" y="3043"/>
                  </a:lnTo>
                  <a:lnTo>
                    <a:pt x="2690" y="3037"/>
                  </a:lnTo>
                  <a:lnTo>
                    <a:pt x="2712" y="3031"/>
                  </a:lnTo>
                  <a:lnTo>
                    <a:pt x="2734" y="3023"/>
                  </a:lnTo>
                  <a:lnTo>
                    <a:pt x="2755" y="3015"/>
                  </a:lnTo>
                  <a:lnTo>
                    <a:pt x="2777" y="3007"/>
                  </a:lnTo>
                  <a:lnTo>
                    <a:pt x="2798" y="2997"/>
                  </a:lnTo>
                  <a:lnTo>
                    <a:pt x="2820" y="2987"/>
                  </a:lnTo>
                  <a:lnTo>
                    <a:pt x="2841" y="2976"/>
                  </a:lnTo>
                  <a:lnTo>
                    <a:pt x="2933" y="2925"/>
                  </a:lnTo>
                  <a:lnTo>
                    <a:pt x="2947" y="2939"/>
                  </a:lnTo>
                  <a:lnTo>
                    <a:pt x="2965" y="2956"/>
                  </a:lnTo>
                  <a:lnTo>
                    <a:pt x="2986" y="2973"/>
                  </a:lnTo>
                  <a:lnTo>
                    <a:pt x="3010" y="2992"/>
                  </a:lnTo>
                  <a:lnTo>
                    <a:pt x="3067" y="3035"/>
                  </a:lnTo>
                  <a:lnTo>
                    <a:pt x="3137" y="3085"/>
                  </a:lnTo>
                  <a:lnTo>
                    <a:pt x="3218" y="3141"/>
                  </a:lnTo>
                  <a:lnTo>
                    <a:pt x="3311" y="3203"/>
                  </a:lnTo>
                  <a:lnTo>
                    <a:pt x="3417" y="3272"/>
                  </a:lnTo>
                  <a:lnTo>
                    <a:pt x="3534" y="3348"/>
                  </a:lnTo>
                  <a:lnTo>
                    <a:pt x="3570" y="3372"/>
                  </a:lnTo>
                  <a:lnTo>
                    <a:pt x="3607" y="3399"/>
                  </a:lnTo>
                  <a:lnTo>
                    <a:pt x="3642" y="3428"/>
                  </a:lnTo>
                  <a:lnTo>
                    <a:pt x="3677" y="3458"/>
                  </a:lnTo>
                  <a:lnTo>
                    <a:pt x="3710" y="3489"/>
                  </a:lnTo>
                  <a:lnTo>
                    <a:pt x="3744" y="3524"/>
                  </a:lnTo>
                  <a:lnTo>
                    <a:pt x="3776" y="3560"/>
                  </a:lnTo>
                  <a:lnTo>
                    <a:pt x="3807" y="3597"/>
                  </a:lnTo>
                  <a:lnTo>
                    <a:pt x="3838" y="3637"/>
                  </a:lnTo>
                  <a:lnTo>
                    <a:pt x="3868" y="3678"/>
                  </a:lnTo>
                  <a:lnTo>
                    <a:pt x="3898" y="3722"/>
                  </a:lnTo>
                  <a:lnTo>
                    <a:pt x="3927" y="3766"/>
                  </a:lnTo>
                  <a:lnTo>
                    <a:pt x="3955" y="3814"/>
                  </a:lnTo>
                  <a:lnTo>
                    <a:pt x="3983" y="3862"/>
                  </a:lnTo>
                  <a:lnTo>
                    <a:pt x="4009" y="3913"/>
                  </a:lnTo>
                  <a:lnTo>
                    <a:pt x="4035" y="3965"/>
                  </a:lnTo>
                  <a:lnTo>
                    <a:pt x="4046" y="3992"/>
                  </a:lnTo>
                  <a:lnTo>
                    <a:pt x="4058" y="4017"/>
                  </a:lnTo>
                  <a:lnTo>
                    <a:pt x="4068" y="4042"/>
                  </a:lnTo>
                  <a:lnTo>
                    <a:pt x="4077" y="4067"/>
                  </a:lnTo>
                  <a:lnTo>
                    <a:pt x="4085" y="4094"/>
                  </a:lnTo>
                  <a:lnTo>
                    <a:pt x="4093" y="4119"/>
                  </a:lnTo>
                  <a:lnTo>
                    <a:pt x="4099" y="4145"/>
                  </a:lnTo>
                  <a:lnTo>
                    <a:pt x="4105" y="4170"/>
                  </a:lnTo>
                  <a:lnTo>
                    <a:pt x="4110" y="4197"/>
                  </a:lnTo>
                  <a:lnTo>
                    <a:pt x="4114" y="4222"/>
                  </a:lnTo>
                  <a:lnTo>
                    <a:pt x="4117" y="4248"/>
                  </a:lnTo>
                  <a:lnTo>
                    <a:pt x="4120" y="4274"/>
                  </a:lnTo>
                  <a:lnTo>
                    <a:pt x="4121" y="4300"/>
                  </a:lnTo>
                  <a:lnTo>
                    <a:pt x="4122" y="4326"/>
                  </a:lnTo>
                  <a:lnTo>
                    <a:pt x="4121" y="4352"/>
                  </a:lnTo>
                  <a:lnTo>
                    <a:pt x="4120" y="4378"/>
                  </a:lnTo>
                  <a:lnTo>
                    <a:pt x="4118" y="4404"/>
                  </a:lnTo>
                  <a:lnTo>
                    <a:pt x="4116" y="4430"/>
                  </a:lnTo>
                  <a:lnTo>
                    <a:pt x="4112" y="4456"/>
                  </a:lnTo>
                  <a:lnTo>
                    <a:pt x="4107" y="4483"/>
                  </a:lnTo>
                  <a:lnTo>
                    <a:pt x="4102" y="4509"/>
                  </a:lnTo>
                  <a:lnTo>
                    <a:pt x="4096" y="4535"/>
                  </a:lnTo>
                  <a:lnTo>
                    <a:pt x="4089" y="4562"/>
                  </a:lnTo>
                  <a:lnTo>
                    <a:pt x="4081" y="4588"/>
                  </a:lnTo>
                  <a:lnTo>
                    <a:pt x="4072" y="4615"/>
                  </a:lnTo>
                  <a:lnTo>
                    <a:pt x="4062" y="4641"/>
                  </a:lnTo>
                  <a:lnTo>
                    <a:pt x="4051" y="4668"/>
                  </a:lnTo>
                  <a:lnTo>
                    <a:pt x="4040" y="4695"/>
                  </a:lnTo>
                  <a:lnTo>
                    <a:pt x="4027" y="4721"/>
                  </a:lnTo>
                  <a:lnTo>
                    <a:pt x="4014"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5" y="5022"/>
                  </a:lnTo>
                  <a:lnTo>
                    <a:pt x="3817" y="5044"/>
                  </a:lnTo>
                  <a:lnTo>
                    <a:pt x="3796" y="5065"/>
                  </a:lnTo>
                  <a:lnTo>
                    <a:pt x="3776" y="5087"/>
                  </a:lnTo>
                  <a:lnTo>
                    <a:pt x="3756" y="5107"/>
                  </a:lnTo>
                  <a:lnTo>
                    <a:pt x="3735" y="5129"/>
                  </a:lnTo>
                  <a:lnTo>
                    <a:pt x="3713" y="5149"/>
                  </a:lnTo>
                  <a:lnTo>
                    <a:pt x="3691" y="5168"/>
                  </a:lnTo>
                  <a:lnTo>
                    <a:pt x="3631" y="5363"/>
                  </a:lnTo>
                  <a:lnTo>
                    <a:pt x="3670" y="5337"/>
                  </a:lnTo>
                  <a:lnTo>
                    <a:pt x="3707" y="5310"/>
                  </a:lnTo>
                  <a:lnTo>
                    <a:pt x="3744" y="5282"/>
                  </a:lnTo>
                  <a:lnTo>
                    <a:pt x="3779" y="5254"/>
                  </a:lnTo>
                  <a:lnTo>
                    <a:pt x="3814" y="5226"/>
                  </a:lnTo>
                  <a:lnTo>
                    <a:pt x="3846"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6" y="4700"/>
                  </a:lnTo>
                  <a:lnTo>
                    <a:pt x="4219" y="4671"/>
                  </a:lnTo>
                  <a:lnTo>
                    <a:pt x="4229" y="4640"/>
                  </a:lnTo>
                  <a:lnTo>
                    <a:pt x="4238" y="4610"/>
                  </a:lnTo>
                  <a:lnTo>
                    <a:pt x="4246" y="4581"/>
                  </a:lnTo>
                  <a:lnTo>
                    <a:pt x="4253" y="4550"/>
                  </a:lnTo>
                  <a:lnTo>
                    <a:pt x="4259" y="4520"/>
                  </a:lnTo>
                  <a:lnTo>
                    <a:pt x="4264" y="4489"/>
                  </a:lnTo>
                  <a:lnTo>
                    <a:pt x="4267" y="4459"/>
                  </a:lnTo>
                  <a:lnTo>
                    <a:pt x="4270" y="4428"/>
                  </a:lnTo>
                  <a:lnTo>
                    <a:pt x="4272" y="4398"/>
                  </a:lnTo>
                  <a:lnTo>
                    <a:pt x="4273" y="4367"/>
                  </a:lnTo>
                  <a:lnTo>
                    <a:pt x="4273" y="4335"/>
                  </a:lnTo>
                  <a:lnTo>
                    <a:pt x="4271" y="4305"/>
                  </a:lnTo>
                  <a:lnTo>
                    <a:pt x="4269" y="4274"/>
                  </a:lnTo>
                  <a:lnTo>
                    <a:pt x="4265" y="4242"/>
                  </a:lnTo>
                  <a:lnTo>
                    <a:pt x="4261" y="4211"/>
                  </a:lnTo>
                  <a:lnTo>
                    <a:pt x="4256" y="4180"/>
                  </a:lnTo>
                  <a:lnTo>
                    <a:pt x="4249" y="4148"/>
                  </a:lnTo>
                  <a:lnTo>
                    <a:pt x="4242" y="4117"/>
                  </a:lnTo>
                  <a:lnTo>
                    <a:pt x="4233" y="4086"/>
                  </a:lnTo>
                  <a:lnTo>
                    <a:pt x="4223"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5" y="3572"/>
                  </a:lnTo>
                  <a:lnTo>
                    <a:pt x="3935" y="3533"/>
                  </a:lnTo>
                  <a:lnTo>
                    <a:pt x="3904" y="3495"/>
                  </a:lnTo>
                  <a:lnTo>
                    <a:pt x="3871" y="3459"/>
                  </a:lnTo>
                  <a:lnTo>
                    <a:pt x="3838" y="3425"/>
                  </a:lnTo>
                  <a:lnTo>
                    <a:pt x="3803" y="3392"/>
                  </a:lnTo>
                  <a:lnTo>
                    <a:pt x="3769" y="3361"/>
                  </a:lnTo>
                  <a:lnTo>
                    <a:pt x="3732" y="3332"/>
                  </a:lnTo>
                  <a:lnTo>
                    <a:pt x="3696" y="3303"/>
                  </a:lnTo>
                  <a:lnTo>
                    <a:pt x="3659"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5" y="2698"/>
                  </a:lnTo>
                  <a:lnTo>
                    <a:pt x="3337" y="2696"/>
                  </a:lnTo>
                  <a:lnTo>
                    <a:pt x="3336" y="2693"/>
                  </a:lnTo>
                  <a:lnTo>
                    <a:pt x="3337" y="2689"/>
                  </a:lnTo>
                  <a:lnTo>
                    <a:pt x="3338" y="2685"/>
                  </a:lnTo>
                  <a:lnTo>
                    <a:pt x="3342" y="2680"/>
                  </a:lnTo>
                  <a:lnTo>
                    <a:pt x="3352" y="2665"/>
                  </a:lnTo>
                  <a:lnTo>
                    <a:pt x="3361" y="2650"/>
                  </a:lnTo>
                  <a:lnTo>
                    <a:pt x="3369" y="2636"/>
                  </a:lnTo>
                  <a:lnTo>
                    <a:pt x="3377" y="2622"/>
                  </a:lnTo>
                  <a:lnTo>
                    <a:pt x="3383" y="2608"/>
                  </a:lnTo>
                  <a:lnTo>
                    <a:pt x="3389" y="2594"/>
                  </a:lnTo>
                  <a:lnTo>
                    <a:pt x="3394" y="2580"/>
                  </a:lnTo>
                  <a:lnTo>
                    <a:pt x="3399" y="2565"/>
                  </a:lnTo>
                  <a:lnTo>
                    <a:pt x="3402" y="2552"/>
                  </a:lnTo>
                  <a:lnTo>
                    <a:pt x="3405" y="2538"/>
                  </a:lnTo>
                  <a:lnTo>
                    <a:pt x="3407"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8" y="2061"/>
                  </a:lnTo>
                  <a:lnTo>
                    <a:pt x="3229" y="1987"/>
                  </a:lnTo>
                  <a:lnTo>
                    <a:pt x="3203" y="1917"/>
                  </a:lnTo>
                  <a:lnTo>
                    <a:pt x="3178" y="1853"/>
                  </a:lnTo>
                  <a:lnTo>
                    <a:pt x="3154" y="1791"/>
                  </a:lnTo>
                  <a:lnTo>
                    <a:pt x="3132" y="1734"/>
                  </a:lnTo>
                  <a:lnTo>
                    <a:pt x="3111" y="1681"/>
                  </a:lnTo>
                  <a:lnTo>
                    <a:pt x="3091" y="1631"/>
                  </a:lnTo>
                  <a:lnTo>
                    <a:pt x="3073" y="1587"/>
                  </a:lnTo>
                  <a:lnTo>
                    <a:pt x="3057" y="1547"/>
                  </a:lnTo>
                  <a:lnTo>
                    <a:pt x="3042" y="1509"/>
                  </a:lnTo>
                  <a:lnTo>
                    <a:pt x="3028" y="1477"/>
                  </a:lnTo>
                  <a:lnTo>
                    <a:pt x="3016" y="1449"/>
                  </a:lnTo>
                  <a:lnTo>
                    <a:pt x="3005" y="1424"/>
                  </a:lnTo>
                  <a:lnTo>
                    <a:pt x="2996" y="1405"/>
                  </a:lnTo>
                  <a:close/>
                  <a:moveTo>
                    <a:pt x="3214" y="2202"/>
                  </a:moveTo>
                  <a:lnTo>
                    <a:pt x="3228" y="2239"/>
                  </a:lnTo>
                  <a:lnTo>
                    <a:pt x="3241" y="2275"/>
                  </a:lnTo>
                  <a:lnTo>
                    <a:pt x="3254" y="2310"/>
                  </a:lnTo>
                  <a:lnTo>
                    <a:pt x="3265" y="2342"/>
                  </a:lnTo>
                  <a:lnTo>
                    <a:pt x="3275" y="2372"/>
                  </a:lnTo>
                  <a:lnTo>
                    <a:pt x="3283" y="2401"/>
                  </a:lnTo>
                  <a:lnTo>
                    <a:pt x="3290" y="2428"/>
                  </a:lnTo>
                  <a:lnTo>
                    <a:pt x="3296" y="2453"/>
                  </a:lnTo>
                  <a:lnTo>
                    <a:pt x="3300" y="2476"/>
                  </a:lnTo>
                  <a:lnTo>
                    <a:pt x="3304" y="2499"/>
                  </a:lnTo>
                  <a:lnTo>
                    <a:pt x="3306" y="2519"/>
                  </a:lnTo>
                  <a:lnTo>
                    <a:pt x="3307" y="2537"/>
                  </a:lnTo>
                  <a:lnTo>
                    <a:pt x="3307" y="2553"/>
                  </a:lnTo>
                  <a:lnTo>
                    <a:pt x="3305" y="2567"/>
                  </a:lnTo>
                  <a:lnTo>
                    <a:pt x="3303" y="2581"/>
                  </a:lnTo>
                  <a:lnTo>
                    <a:pt x="3299" y="2592"/>
                  </a:lnTo>
                  <a:lnTo>
                    <a:pt x="3293" y="2603"/>
                  </a:lnTo>
                  <a:lnTo>
                    <a:pt x="3285" y="2614"/>
                  </a:lnTo>
                  <a:lnTo>
                    <a:pt x="3275" y="2626"/>
                  </a:lnTo>
                  <a:lnTo>
                    <a:pt x="3263" y="2638"/>
                  </a:lnTo>
                  <a:lnTo>
                    <a:pt x="3248" y="2651"/>
                  </a:lnTo>
                  <a:lnTo>
                    <a:pt x="3231" y="2664"/>
                  </a:lnTo>
                  <a:lnTo>
                    <a:pt x="3213" y="2680"/>
                  </a:lnTo>
                  <a:lnTo>
                    <a:pt x="3192" y="2694"/>
                  </a:lnTo>
                  <a:lnTo>
                    <a:pt x="3168" y="2710"/>
                  </a:lnTo>
                  <a:lnTo>
                    <a:pt x="3143" y="2726"/>
                  </a:lnTo>
                  <a:lnTo>
                    <a:pt x="3116" y="2742"/>
                  </a:lnTo>
                  <a:lnTo>
                    <a:pt x="3086" y="2760"/>
                  </a:lnTo>
                  <a:lnTo>
                    <a:pt x="3021" y="2797"/>
                  </a:lnTo>
                  <a:lnTo>
                    <a:pt x="2946" y="2836"/>
                  </a:lnTo>
                  <a:lnTo>
                    <a:pt x="2732" y="2629"/>
                  </a:lnTo>
                  <a:lnTo>
                    <a:pt x="2748" y="2618"/>
                  </a:lnTo>
                  <a:lnTo>
                    <a:pt x="2767" y="2604"/>
                  </a:lnTo>
                  <a:lnTo>
                    <a:pt x="2788" y="2588"/>
                  </a:lnTo>
                  <a:lnTo>
                    <a:pt x="2810" y="2569"/>
                  </a:lnTo>
                  <a:lnTo>
                    <a:pt x="2860" y="2528"/>
                  </a:lnTo>
                  <a:lnTo>
                    <a:pt x="2916" y="2478"/>
                  </a:lnTo>
                  <a:lnTo>
                    <a:pt x="2980" y="2422"/>
                  </a:lnTo>
                  <a:lnTo>
                    <a:pt x="3051" y="2356"/>
                  </a:lnTo>
                  <a:lnTo>
                    <a:pt x="3129" y="2283"/>
                  </a:lnTo>
                  <a:lnTo>
                    <a:pt x="3214" y="2202"/>
                  </a:lnTo>
                  <a:close/>
                  <a:moveTo>
                    <a:pt x="2882" y="2861"/>
                  </a:moveTo>
                  <a:lnTo>
                    <a:pt x="2786" y="2913"/>
                  </a:lnTo>
                  <a:lnTo>
                    <a:pt x="2768" y="2922"/>
                  </a:lnTo>
                  <a:lnTo>
                    <a:pt x="2751" y="2929"/>
                  </a:lnTo>
                  <a:lnTo>
                    <a:pt x="2735" y="2937"/>
                  </a:lnTo>
                  <a:lnTo>
                    <a:pt x="2718" y="2943"/>
                  </a:lnTo>
                  <a:lnTo>
                    <a:pt x="2700" y="2949"/>
                  </a:lnTo>
                  <a:lnTo>
                    <a:pt x="2682" y="2955"/>
                  </a:lnTo>
                  <a:lnTo>
                    <a:pt x="2665" y="2959"/>
                  </a:lnTo>
                  <a:lnTo>
                    <a:pt x="2648" y="2963"/>
                  </a:lnTo>
                  <a:lnTo>
                    <a:pt x="2630" y="2966"/>
                  </a:lnTo>
                  <a:lnTo>
                    <a:pt x="2612" y="2968"/>
                  </a:lnTo>
                  <a:lnTo>
                    <a:pt x="2593" y="2970"/>
                  </a:lnTo>
                  <a:lnTo>
                    <a:pt x="2575" y="2971"/>
                  </a:lnTo>
                  <a:lnTo>
                    <a:pt x="2557" y="2972"/>
                  </a:lnTo>
                  <a:lnTo>
                    <a:pt x="2539" y="2971"/>
                  </a:lnTo>
                  <a:lnTo>
                    <a:pt x="2520" y="2970"/>
                  </a:lnTo>
                  <a:lnTo>
                    <a:pt x="2501" y="2969"/>
                  </a:lnTo>
                  <a:lnTo>
                    <a:pt x="2483" y="2967"/>
                  </a:lnTo>
                  <a:lnTo>
                    <a:pt x="2464" y="2964"/>
                  </a:lnTo>
                  <a:lnTo>
                    <a:pt x="2444" y="2960"/>
                  </a:lnTo>
                  <a:lnTo>
                    <a:pt x="2425" y="2956"/>
                  </a:lnTo>
                  <a:lnTo>
                    <a:pt x="2406" y="2950"/>
                  </a:lnTo>
                  <a:lnTo>
                    <a:pt x="2387" y="2945"/>
                  </a:lnTo>
                  <a:lnTo>
                    <a:pt x="2366" y="2938"/>
                  </a:lnTo>
                  <a:lnTo>
                    <a:pt x="2347" y="2931"/>
                  </a:lnTo>
                  <a:lnTo>
                    <a:pt x="2327" y="2924"/>
                  </a:lnTo>
                  <a:lnTo>
                    <a:pt x="2308" y="2916"/>
                  </a:lnTo>
                  <a:lnTo>
                    <a:pt x="2287" y="2907"/>
                  </a:lnTo>
                  <a:lnTo>
                    <a:pt x="2267" y="2897"/>
                  </a:lnTo>
                  <a:lnTo>
                    <a:pt x="2247" y="2887"/>
                  </a:lnTo>
                  <a:lnTo>
                    <a:pt x="2227" y="2876"/>
                  </a:lnTo>
                  <a:lnTo>
                    <a:pt x="2205" y="2865"/>
                  </a:lnTo>
                  <a:lnTo>
                    <a:pt x="2185" y="2851"/>
                  </a:lnTo>
                  <a:lnTo>
                    <a:pt x="2218" y="2845"/>
                  </a:lnTo>
                  <a:lnTo>
                    <a:pt x="2249" y="2837"/>
                  </a:lnTo>
                  <a:lnTo>
                    <a:pt x="2281" y="2829"/>
                  </a:lnTo>
                  <a:lnTo>
                    <a:pt x="2313" y="2820"/>
                  </a:lnTo>
                  <a:lnTo>
                    <a:pt x="2344" y="2811"/>
                  </a:lnTo>
                  <a:lnTo>
                    <a:pt x="2376" y="2801"/>
                  </a:lnTo>
                  <a:lnTo>
                    <a:pt x="2407" y="2790"/>
                  </a:lnTo>
                  <a:lnTo>
                    <a:pt x="2438" y="2779"/>
                  </a:lnTo>
                  <a:lnTo>
                    <a:pt x="2469" y="2767"/>
                  </a:lnTo>
                  <a:lnTo>
                    <a:pt x="2499" y="2754"/>
                  </a:lnTo>
                  <a:lnTo>
                    <a:pt x="2529" y="2741"/>
                  </a:lnTo>
                  <a:lnTo>
                    <a:pt x="2560" y="2727"/>
                  </a:lnTo>
                  <a:lnTo>
                    <a:pt x="2590" y="2712"/>
                  </a:lnTo>
                  <a:lnTo>
                    <a:pt x="2620" y="2698"/>
                  </a:lnTo>
                  <a:lnTo>
                    <a:pt x="2650" y="2682"/>
                  </a:lnTo>
                  <a:lnTo>
                    <a:pt x="2679" y="2665"/>
                  </a:lnTo>
                  <a:lnTo>
                    <a:pt x="2882" y="2861"/>
                  </a:lnTo>
                  <a:close/>
                  <a:moveTo>
                    <a:pt x="2916" y="1436"/>
                  </a:moveTo>
                  <a:lnTo>
                    <a:pt x="2932" y="1472"/>
                  </a:lnTo>
                  <a:lnTo>
                    <a:pt x="2953" y="1520"/>
                  </a:lnTo>
                  <a:lnTo>
                    <a:pt x="2977" y="1582"/>
                  </a:lnTo>
                  <a:lnTo>
                    <a:pt x="3007" y="1658"/>
                  </a:lnTo>
                  <a:lnTo>
                    <a:pt x="3042" y="1747"/>
                  </a:lnTo>
                  <a:lnTo>
                    <a:pt x="3081" y="1849"/>
                  </a:lnTo>
                  <a:lnTo>
                    <a:pt x="3126" y="1964"/>
                  </a:lnTo>
                  <a:lnTo>
                    <a:pt x="3175" y="2092"/>
                  </a:lnTo>
                  <a:lnTo>
                    <a:pt x="3141" y="2138"/>
                  </a:lnTo>
                  <a:lnTo>
                    <a:pt x="3107" y="2181"/>
                  </a:lnTo>
                  <a:lnTo>
                    <a:pt x="3072" y="2224"/>
                  </a:lnTo>
                  <a:lnTo>
                    <a:pt x="3038" y="2263"/>
                  </a:lnTo>
                  <a:lnTo>
                    <a:pt x="3002" y="2303"/>
                  </a:lnTo>
                  <a:lnTo>
                    <a:pt x="2967" y="2339"/>
                  </a:lnTo>
                  <a:lnTo>
                    <a:pt x="2932" y="2374"/>
                  </a:lnTo>
                  <a:lnTo>
                    <a:pt x="2896" y="2408"/>
                  </a:lnTo>
                  <a:lnTo>
                    <a:pt x="2860" y="2439"/>
                  </a:lnTo>
                  <a:lnTo>
                    <a:pt x="2823" y="2468"/>
                  </a:lnTo>
                  <a:lnTo>
                    <a:pt x="2787" y="2497"/>
                  </a:lnTo>
                  <a:lnTo>
                    <a:pt x="2749" y="2523"/>
                  </a:lnTo>
                  <a:lnTo>
                    <a:pt x="2712" y="2548"/>
                  </a:lnTo>
                  <a:lnTo>
                    <a:pt x="2674" y="2571"/>
                  </a:lnTo>
                  <a:lnTo>
                    <a:pt x="2636" y="2593"/>
                  </a:lnTo>
                  <a:lnTo>
                    <a:pt x="2597" y="2612"/>
                  </a:lnTo>
                  <a:lnTo>
                    <a:pt x="2528" y="2643"/>
                  </a:lnTo>
                  <a:lnTo>
                    <a:pt x="2462" y="2673"/>
                  </a:lnTo>
                  <a:lnTo>
                    <a:pt x="2397" y="2699"/>
                  </a:lnTo>
                  <a:lnTo>
                    <a:pt x="2335" y="2722"/>
                  </a:lnTo>
                  <a:lnTo>
                    <a:pt x="2305" y="2733"/>
                  </a:lnTo>
                  <a:lnTo>
                    <a:pt x="2274" y="2743"/>
                  </a:lnTo>
                  <a:lnTo>
                    <a:pt x="2246" y="2752"/>
                  </a:lnTo>
                  <a:lnTo>
                    <a:pt x="2217" y="2760"/>
                  </a:lnTo>
                  <a:lnTo>
                    <a:pt x="2189" y="2769"/>
                  </a:lnTo>
                  <a:lnTo>
                    <a:pt x="2162" y="2776"/>
                  </a:lnTo>
                  <a:lnTo>
                    <a:pt x="2135" y="2782"/>
                  </a:lnTo>
                  <a:lnTo>
                    <a:pt x="2108" y="2787"/>
                  </a:lnTo>
                  <a:lnTo>
                    <a:pt x="2077" y="2772"/>
                  </a:lnTo>
                  <a:lnTo>
                    <a:pt x="2044" y="2754"/>
                  </a:lnTo>
                  <a:lnTo>
                    <a:pt x="2012" y="2736"/>
                  </a:lnTo>
                  <a:lnTo>
                    <a:pt x="1978" y="2718"/>
                  </a:lnTo>
                  <a:lnTo>
                    <a:pt x="1943" y="2698"/>
                  </a:lnTo>
                  <a:lnTo>
                    <a:pt x="1909" y="2677"/>
                  </a:lnTo>
                  <a:lnTo>
                    <a:pt x="1872" y="2654"/>
                  </a:lnTo>
                  <a:lnTo>
                    <a:pt x="1836" y="2631"/>
                  </a:lnTo>
                  <a:lnTo>
                    <a:pt x="1827" y="2625"/>
                  </a:lnTo>
                  <a:lnTo>
                    <a:pt x="1812" y="2618"/>
                  </a:lnTo>
                  <a:lnTo>
                    <a:pt x="1792" y="2609"/>
                  </a:lnTo>
                  <a:lnTo>
                    <a:pt x="1768" y="2597"/>
                  </a:lnTo>
                  <a:lnTo>
                    <a:pt x="1739" y="2585"/>
                  </a:lnTo>
                  <a:lnTo>
                    <a:pt x="1704" y="2569"/>
                  </a:lnTo>
                  <a:lnTo>
                    <a:pt x="1665" y="2553"/>
                  </a:lnTo>
                  <a:lnTo>
                    <a:pt x="1620" y="2535"/>
                  </a:lnTo>
                  <a:lnTo>
                    <a:pt x="1572" y="2516"/>
                  </a:lnTo>
                  <a:lnTo>
                    <a:pt x="1517" y="2495"/>
                  </a:lnTo>
                  <a:lnTo>
                    <a:pt x="1458" y="2471"/>
                  </a:lnTo>
                  <a:lnTo>
                    <a:pt x="1394" y="2446"/>
                  </a:lnTo>
                  <a:lnTo>
                    <a:pt x="1325" y="2420"/>
                  </a:lnTo>
                  <a:lnTo>
                    <a:pt x="1252" y="2392"/>
                  </a:lnTo>
                  <a:lnTo>
                    <a:pt x="1173" y="2362"/>
                  </a:lnTo>
                  <a:lnTo>
                    <a:pt x="1089" y="2331"/>
                  </a:lnTo>
                  <a:lnTo>
                    <a:pt x="1029" y="2307"/>
                  </a:lnTo>
                  <a:lnTo>
                    <a:pt x="971" y="2281"/>
                  </a:lnTo>
                  <a:lnTo>
                    <a:pt x="916" y="2256"/>
                  </a:lnTo>
                  <a:lnTo>
                    <a:pt x="865" y="2231"/>
                  </a:lnTo>
                  <a:lnTo>
                    <a:pt x="840" y="2218"/>
                  </a:lnTo>
                  <a:lnTo>
                    <a:pt x="816" y="2204"/>
                  </a:lnTo>
                  <a:lnTo>
                    <a:pt x="793" y="2190"/>
                  </a:lnTo>
                  <a:lnTo>
                    <a:pt x="771" y="2176"/>
                  </a:lnTo>
                  <a:lnTo>
                    <a:pt x="748" y="2163"/>
                  </a:lnTo>
                  <a:lnTo>
                    <a:pt x="727" y="2149"/>
                  </a:lnTo>
                  <a:lnTo>
                    <a:pt x="707" y="2135"/>
                  </a:lnTo>
                  <a:lnTo>
                    <a:pt x="686" y="2120"/>
                  </a:lnTo>
                  <a:lnTo>
                    <a:pt x="667" y="2105"/>
                  </a:lnTo>
                  <a:lnTo>
                    <a:pt x="649" y="2090"/>
                  </a:lnTo>
                  <a:lnTo>
                    <a:pt x="631" y="2076"/>
                  </a:lnTo>
                  <a:lnTo>
                    <a:pt x="615" y="2061"/>
                  </a:lnTo>
                  <a:lnTo>
                    <a:pt x="597" y="2046"/>
                  </a:lnTo>
                  <a:lnTo>
                    <a:pt x="582" y="2031"/>
                  </a:lnTo>
                  <a:lnTo>
                    <a:pt x="567" y="2015"/>
                  </a:lnTo>
                  <a:lnTo>
                    <a:pt x="553" y="1999"/>
                  </a:lnTo>
                  <a:lnTo>
                    <a:pt x="540" y="1983"/>
                  </a:lnTo>
                  <a:lnTo>
                    <a:pt x="527" y="1967"/>
                  </a:lnTo>
                  <a:lnTo>
                    <a:pt x="514" y="1951"/>
                  </a:lnTo>
                  <a:lnTo>
                    <a:pt x="503" y="1935"/>
                  </a:lnTo>
                  <a:lnTo>
                    <a:pt x="492" y="1917"/>
                  </a:lnTo>
                  <a:lnTo>
                    <a:pt x="482" y="1901"/>
                  </a:lnTo>
                  <a:lnTo>
                    <a:pt x="473" y="1884"/>
                  </a:lnTo>
                  <a:lnTo>
                    <a:pt x="465" y="1867"/>
                  </a:lnTo>
                  <a:lnTo>
                    <a:pt x="453" y="1842"/>
                  </a:lnTo>
                  <a:lnTo>
                    <a:pt x="442" y="1816"/>
                  </a:lnTo>
                  <a:lnTo>
                    <a:pt x="432" y="1792"/>
                  </a:lnTo>
                  <a:lnTo>
                    <a:pt x="423" y="1767"/>
                  </a:lnTo>
                  <a:lnTo>
                    <a:pt x="415" y="1741"/>
                  </a:lnTo>
                  <a:lnTo>
                    <a:pt x="408" y="1715"/>
                  </a:lnTo>
                  <a:lnTo>
                    <a:pt x="402" y="1690"/>
                  </a:lnTo>
                  <a:lnTo>
                    <a:pt x="397" y="1665"/>
                  </a:lnTo>
                  <a:lnTo>
                    <a:pt x="393" y="1640"/>
                  </a:lnTo>
                  <a:lnTo>
                    <a:pt x="389" y="1614"/>
                  </a:lnTo>
                  <a:lnTo>
                    <a:pt x="387" y="1589"/>
                  </a:lnTo>
                  <a:lnTo>
                    <a:pt x="385" y="1563"/>
                  </a:lnTo>
                  <a:lnTo>
                    <a:pt x="384" y="1537"/>
                  </a:lnTo>
                  <a:lnTo>
                    <a:pt x="385" y="1512"/>
                  </a:lnTo>
                  <a:lnTo>
                    <a:pt x="386" y="1486"/>
                  </a:lnTo>
                  <a:lnTo>
                    <a:pt x="388" y="1461"/>
                  </a:lnTo>
                  <a:lnTo>
                    <a:pt x="390" y="1434"/>
                  </a:lnTo>
                  <a:lnTo>
                    <a:pt x="394" y="1409"/>
                  </a:lnTo>
                  <a:lnTo>
                    <a:pt x="399" y="1383"/>
                  </a:lnTo>
                  <a:lnTo>
                    <a:pt x="404" y="1358"/>
                  </a:lnTo>
                  <a:lnTo>
                    <a:pt x="410" y="1331"/>
                  </a:lnTo>
                  <a:lnTo>
                    <a:pt x="418" y="1306"/>
                  </a:lnTo>
                  <a:lnTo>
                    <a:pt x="426" y="1280"/>
                  </a:lnTo>
                  <a:lnTo>
                    <a:pt x="435" y="1253"/>
                  </a:lnTo>
                  <a:lnTo>
                    <a:pt x="445" y="1228"/>
                  </a:lnTo>
                  <a:lnTo>
                    <a:pt x="457" y="1202"/>
                  </a:lnTo>
                  <a:lnTo>
                    <a:pt x="468" y="1176"/>
                  </a:lnTo>
                  <a:lnTo>
                    <a:pt x="481" y="1149"/>
                  </a:lnTo>
                  <a:lnTo>
                    <a:pt x="494" y="1123"/>
                  </a:lnTo>
                  <a:lnTo>
                    <a:pt x="508" y="1097"/>
                  </a:lnTo>
                  <a:lnTo>
                    <a:pt x="523" y="1070"/>
                  </a:lnTo>
                  <a:lnTo>
                    <a:pt x="541" y="1044"/>
                  </a:lnTo>
                  <a:lnTo>
                    <a:pt x="569" y="1001"/>
                  </a:lnTo>
                  <a:lnTo>
                    <a:pt x="599" y="958"/>
                  </a:lnTo>
                  <a:lnTo>
                    <a:pt x="632" y="917"/>
                  </a:lnTo>
                  <a:lnTo>
                    <a:pt x="665" y="876"/>
                  </a:lnTo>
                  <a:lnTo>
                    <a:pt x="682" y="857"/>
                  </a:lnTo>
                  <a:lnTo>
                    <a:pt x="701" y="838"/>
                  </a:lnTo>
                  <a:lnTo>
                    <a:pt x="719" y="819"/>
                  </a:lnTo>
                  <a:lnTo>
                    <a:pt x="738" y="800"/>
                  </a:lnTo>
                  <a:lnTo>
                    <a:pt x="777" y="763"/>
                  </a:lnTo>
                  <a:lnTo>
                    <a:pt x="817" y="727"/>
                  </a:lnTo>
                  <a:lnTo>
                    <a:pt x="859" y="692"/>
                  </a:lnTo>
                  <a:lnTo>
                    <a:pt x="902" y="659"/>
                  </a:lnTo>
                  <a:lnTo>
                    <a:pt x="948" y="627"/>
                  </a:lnTo>
                  <a:lnTo>
                    <a:pt x="995" y="595"/>
                  </a:lnTo>
                  <a:lnTo>
                    <a:pt x="1043" y="566"/>
                  </a:lnTo>
                  <a:lnTo>
                    <a:pt x="1094" y="537"/>
                  </a:lnTo>
                  <a:lnTo>
                    <a:pt x="1145" y="510"/>
                  </a:lnTo>
                  <a:lnTo>
                    <a:pt x="1199" y="482"/>
                  </a:lnTo>
                  <a:lnTo>
                    <a:pt x="1263" y="454"/>
                  </a:lnTo>
                  <a:lnTo>
                    <a:pt x="1325" y="429"/>
                  </a:lnTo>
                  <a:lnTo>
                    <a:pt x="1388" y="407"/>
                  </a:lnTo>
                  <a:lnTo>
                    <a:pt x="1450" y="390"/>
                  </a:lnTo>
                  <a:lnTo>
                    <a:pt x="1511" y="376"/>
                  </a:lnTo>
                  <a:lnTo>
                    <a:pt x="1572" y="367"/>
                  </a:lnTo>
                  <a:lnTo>
                    <a:pt x="1631" y="361"/>
                  </a:lnTo>
                  <a:lnTo>
                    <a:pt x="1690" y="358"/>
                  </a:lnTo>
                  <a:lnTo>
                    <a:pt x="1749" y="360"/>
                  </a:lnTo>
                  <a:lnTo>
                    <a:pt x="1806" y="365"/>
                  </a:lnTo>
                  <a:lnTo>
                    <a:pt x="1863" y="374"/>
                  </a:lnTo>
                  <a:lnTo>
                    <a:pt x="1920" y="387"/>
                  </a:lnTo>
                  <a:lnTo>
                    <a:pt x="1976" y="403"/>
                  </a:lnTo>
                  <a:lnTo>
                    <a:pt x="2031" y="424"/>
                  </a:lnTo>
                  <a:lnTo>
                    <a:pt x="2086" y="448"/>
                  </a:lnTo>
                  <a:lnTo>
                    <a:pt x="2140" y="476"/>
                  </a:lnTo>
                  <a:lnTo>
                    <a:pt x="2193" y="507"/>
                  </a:lnTo>
                  <a:lnTo>
                    <a:pt x="2246" y="543"/>
                  </a:lnTo>
                  <a:lnTo>
                    <a:pt x="2298" y="582"/>
                  </a:lnTo>
                  <a:lnTo>
                    <a:pt x="2349" y="626"/>
                  </a:lnTo>
                  <a:lnTo>
                    <a:pt x="2400" y="672"/>
                  </a:lnTo>
                  <a:lnTo>
                    <a:pt x="2451" y="723"/>
                  </a:lnTo>
                  <a:lnTo>
                    <a:pt x="2499" y="777"/>
                  </a:lnTo>
                  <a:lnTo>
                    <a:pt x="2549" y="835"/>
                  </a:lnTo>
                  <a:lnTo>
                    <a:pt x="2596" y="898"/>
                  </a:lnTo>
                  <a:lnTo>
                    <a:pt x="2644" y="963"/>
                  </a:lnTo>
                  <a:lnTo>
                    <a:pt x="2690" y="1032"/>
                  </a:lnTo>
                  <a:lnTo>
                    <a:pt x="2737" y="1106"/>
                  </a:lnTo>
                  <a:lnTo>
                    <a:pt x="2783" y="1183"/>
                  </a:lnTo>
                  <a:lnTo>
                    <a:pt x="2827" y="1264"/>
                  </a:lnTo>
                  <a:lnTo>
                    <a:pt x="2872" y="1348"/>
                  </a:lnTo>
                  <a:lnTo>
                    <a:pt x="2916" y="1436"/>
                  </a:lnTo>
                  <a:close/>
                  <a:moveTo>
                    <a:pt x="2620" y="1178"/>
                  </a:moveTo>
                  <a:lnTo>
                    <a:pt x="2598" y="1136"/>
                  </a:lnTo>
                  <a:lnTo>
                    <a:pt x="2576" y="1096"/>
                  </a:lnTo>
                  <a:lnTo>
                    <a:pt x="2551" y="1056"/>
                  </a:lnTo>
                  <a:lnTo>
                    <a:pt x="2524" y="1018"/>
                  </a:lnTo>
                  <a:lnTo>
                    <a:pt x="2496" y="981"/>
                  </a:lnTo>
                  <a:lnTo>
                    <a:pt x="2466" y="945"/>
                  </a:lnTo>
                  <a:lnTo>
                    <a:pt x="2433" y="910"/>
                  </a:lnTo>
                  <a:lnTo>
                    <a:pt x="2400" y="875"/>
                  </a:lnTo>
                  <a:lnTo>
                    <a:pt x="2364" y="842"/>
                  </a:lnTo>
                  <a:lnTo>
                    <a:pt x="2326" y="810"/>
                  </a:lnTo>
                  <a:lnTo>
                    <a:pt x="2286" y="779"/>
                  </a:lnTo>
                  <a:lnTo>
                    <a:pt x="2246" y="749"/>
                  </a:lnTo>
                  <a:lnTo>
                    <a:pt x="2202" y="720"/>
                  </a:lnTo>
                  <a:lnTo>
                    <a:pt x="2157" y="691"/>
                  </a:lnTo>
                  <a:lnTo>
                    <a:pt x="2110" y="665"/>
                  </a:lnTo>
                  <a:lnTo>
                    <a:pt x="2062" y="639"/>
                  </a:lnTo>
                  <a:lnTo>
                    <a:pt x="2035" y="626"/>
                  </a:lnTo>
                  <a:lnTo>
                    <a:pt x="2008" y="614"/>
                  </a:lnTo>
                  <a:lnTo>
                    <a:pt x="1982" y="601"/>
                  </a:lnTo>
                  <a:lnTo>
                    <a:pt x="1955" y="590"/>
                  </a:lnTo>
                  <a:lnTo>
                    <a:pt x="1930" y="580"/>
                  </a:lnTo>
                  <a:lnTo>
                    <a:pt x="1904" y="570"/>
                  </a:lnTo>
                  <a:lnTo>
                    <a:pt x="1878" y="561"/>
                  </a:lnTo>
                  <a:lnTo>
                    <a:pt x="1853" y="553"/>
                  </a:lnTo>
                  <a:lnTo>
                    <a:pt x="1828" y="546"/>
                  </a:lnTo>
                  <a:lnTo>
                    <a:pt x="1803" y="539"/>
                  </a:lnTo>
                  <a:lnTo>
                    <a:pt x="1778" y="533"/>
                  </a:lnTo>
                  <a:lnTo>
                    <a:pt x="1754" y="528"/>
                  </a:lnTo>
                  <a:lnTo>
                    <a:pt x="1730" y="523"/>
                  </a:lnTo>
                  <a:lnTo>
                    <a:pt x="1705" y="520"/>
                  </a:lnTo>
                  <a:lnTo>
                    <a:pt x="1682" y="517"/>
                  </a:lnTo>
                  <a:lnTo>
                    <a:pt x="1658" y="514"/>
                  </a:lnTo>
                  <a:lnTo>
                    <a:pt x="1634" y="513"/>
                  </a:lnTo>
                  <a:lnTo>
                    <a:pt x="1611" y="512"/>
                  </a:lnTo>
                  <a:lnTo>
                    <a:pt x="1588" y="512"/>
                  </a:lnTo>
                  <a:lnTo>
                    <a:pt x="1565" y="512"/>
                  </a:lnTo>
                  <a:lnTo>
                    <a:pt x="1542" y="514"/>
                  </a:lnTo>
                  <a:lnTo>
                    <a:pt x="1520" y="516"/>
                  </a:lnTo>
                  <a:lnTo>
                    <a:pt x="1498" y="518"/>
                  </a:lnTo>
                  <a:lnTo>
                    <a:pt x="1476" y="522"/>
                  </a:lnTo>
                  <a:lnTo>
                    <a:pt x="1454" y="526"/>
                  </a:lnTo>
                  <a:lnTo>
                    <a:pt x="1433" y="531"/>
                  </a:lnTo>
                  <a:lnTo>
                    <a:pt x="1411" y="537"/>
                  </a:lnTo>
                  <a:lnTo>
                    <a:pt x="1389" y="543"/>
                  </a:lnTo>
                  <a:lnTo>
                    <a:pt x="1369" y="550"/>
                  </a:lnTo>
                  <a:lnTo>
                    <a:pt x="1348" y="558"/>
                  </a:lnTo>
                  <a:lnTo>
                    <a:pt x="1327" y="567"/>
                  </a:lnTo>
                  <a:lnTo>
                    <a:pt x="1307" y="576"/>
                  </a:lnTo>
                  <a:lnTo>
                    <a:pt x="1278" y="590"/>
                  </a:lnTo>
                  <a:lnTo>
                    <a:pt x="1250" y="605"/>
                  </a:lnTo>
                  <a:lnTo>
                    <a:pt x="1222" y="621"/>
                  </a:lnTo>
                  <a:lnTo>
                    <a:pt x="1195" y="637"/>
                  </a:lnTo>
                  <a:lnTo>
                    <a:pt x="1169" y="653"/>
                  </a:lnTo>
                  <a:lnTo>
                    <a:pt x="1142" y="670"/>
                  </a:lnTo>
                  <a:lnTo>
                    <a:pt x="1118" y="688"/>
                  </a:lnTo>
                  <a:lnTo>
                    <a:pt x="1093" y="707"/>
                  </a:lnTo>
                  <a:lnTo>
                    <a:pt x="1068" y="726"/>
                  </a:lnTo>
                  <a:lnTo>
                    <a:pt x="1045" y="745"/>
                  </a:lnTo>
                  <a:lnTo>
                    <a:pt x="1023" y="765"/>
                  </a:lnTo>
                  <a:lnTo>
                    <a:pt x="1000" y="786"/>
                  </a:lnTo>
                  <a:lnTo>
                    <a:pt x="978" y="809"/>
                  </a:lnTo>
                  <a:lnTo>
                    <a:pt x="958" y="831"/>
                  </a:lnTo>
                  <a:lnTo>
                    <a:pt x="938" y="853"/>
                  </a:lnTo>
                  <a:lnTo>
                    <a:pt x="917" y="877"/>
                  </a:lnTo>
                  <a:lnTo>
                    <a:pt x="981" y="928"/>
                  </a:lnTo>
                  <a:lnTo>
                    <a:pt x="1042" y="980"/>
                  </a:lnTo>
                  <a:lnTo>
                    <a:pt x="1101" y="1030"/>
                  </a:lnTo>
                  <a:lnTo>
                    <a:pt x="1156" y="1082"/>
                  </a:lnTo>
                  <a:lnTo>
                    <a:pt x="1211" y="1133"/>
                  </a:lnTo>
                  <a:lnTo>
                    <a:pt x="1263" y="1185"/>
                  </a:lnTo>
                  <a:lnTo>
                    <a:pt x="1312" y="1237"/>
                  </a:lnTo>
                  <a:lnTo>
                    <a:pt x="1360" y="1289"/>
                  </a:lnTo>
                  <a:lnTo>
                    <a:pt x="1405" y="1341"/>
                  </a:lnTo>
                  <a:lnTo>
                    <a:pt x="1449" y="1394"/>
                  </a:lnTo>
                  <a:lnTo>
                    <a:pt x="1490" y="1446"/>
                  </a:lnTo>
                  <a:lnTo>
                    <a:pt x="1528" y="1499"/>
                  </a:lnTo>
                  <a:lnTo>
                    <a:pt x="1564" y="1553"/>
                  </a:lnTo>
                  <a:lnTo>
                    <a:pt x="1599" y="1605"/>
                  </a:lnTo>
                  <a:lnTo>
                    <a:pt x="1631" y="1659"/>
                  </a:lnTo>
                  <a:lnTo>
                    <a:pt x="1662" y="1712"/>
                  </a:lnTo>
                  <a:lnTo>
                    <a:pt x="2016" y="819"/>
                  </a:lnTo>
                  <a:lnTo>
                    <a:pt x="2044" y="833"/>
                  </a:lnTo>
                  <a:lnTo>
                    <a:pt x="2074" y="848"/>
                  </a:lnTo>
                  <a:lnTo>
                    <a:pt x="2104" y="864"/>
                  </a:lnTo>
                  <a:lnTo>
                    <a:pt x="2137" y="882"/>
                  </a:lnTo>
                  <a:lnTo>
                    <a:pt x="2204" y="922"/>
                  </a:lnTo>
                  <a:lnTo>
                    <a:pt x="2278" y="967"/>
                  </a:lnTo>
                  <a:lnTo>
                    <a:pt x="2357" y="1017"/>
                  </a:lnTo>
                  <a:lnTo>
                    <a:pt x="2441" y="1074"/>
                  </a:lnTo>
                  <a:lnTo>
                    <a:pt x="2530" y="1134"/>
                  </a:lnTo>
                  <a:lnTo>
                    <a:pt x="2625" y="1201"/>
                  </a:lnTo>
                  <a:lnTo>
                    <a:pt x="2620" y="117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1" name="Freeform 148"/>
            <p:cNvSpPr>
              <a:spLocks/>
            </p:cNvSpPr>
            <p:nvPr/>
          </p:nvSpPr>
          <p:spPr bwMode="auto">
            <a:xfrm>
              <a:off x="3248"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29" y="1275"/>
                  </a:lnTo>
                  <a:lnTo>
                    <a:pt x="2895" y="1211"/>
                  </a:lnTo>
                  <a:lnTo>
                    <a:pt x="2860" y="1149"/>
                  </a:lnTo>
                  <a:lnTo>
                    <a:pt x="2822" y="1089"/>
                  </a:lnTo>
                  <a:lnTo>
                    <a:pt x="2785" y="1029"/>
                  </a:lnTo>
                  <a:lnTo>
                    <a:pt x="2745" y="971"/>
                  </a:lnTo>
                  <a:lnTo>
                    <a:pt x="2705" y="914"/>
                  </a:lnTo>
                  <a:lnTo>
                    <a:pt x="2663" y="858"/>
                  </a:lnTo>
                  <a:lnTo>
                    <a:pt x="2621" y="805"/>
                  </a:lnTo>
                  <a:lnTo>
                    <a:pt x="2577" y="751"/>
                  </a:lnTo>
                  <a:lnTo>
                    <a:pt x="2532" y="700"/>
                  </a:lnTo>
                  <a:lnTo>
                    <a:pt x="2486" y="649"/>
                  </a:lnTo>
                  <a:lnTo>
                    <a:pt x="2438" y="600"/>
                  </a:lnTo>
                  <a:lnTo>
                    <a:pt x="2390" y="552"/>
                  </a:lnTo>
                  <a:lnTo>
                    <a:pt x="2340" y="505"/>
                  </a:lnTo>
                  <a:lnTo>
                    <a:pt x="2287" y="458"/>
                  </a:lnTo>
                  <a:lnTo>
                    <a:pt x="2235" y="411"/>
                  </a:lnTo>
                  <a:lnTo>
                    <a:pt x="2183" y="369"/>
                  </a:lnTo>
                  <a:lnTo>
                    <a:pt x="2134" y="328"/>
                  </a:lnTo>
                  <a:lnTo>
                    <a:pt x="2084" y="289"/>
                  </a:lnTo>
                  <a:lnTo>
                    <a:pt x="2036" y="254"/>
                  </a:lnTo>
                  <a:lnTo>
                    <a:pt x="1989" y="220"/>
                  </a:lnTo>
                  <a:lnTo>
                    <a:pt x="1943" y="189"/>
                  </a:lnTo>
                  <a:lnTo>
                    <a:pt x="1898" y="161"/>
                  </a:lnTo>
                  <a:lnTo>
                    <a:pt x="1854" y="135"/>
                  </a:lnTo>
                  <a:lnTo>
                    <a:pt x="1811" y="111"/>
                  </a:lnTo>
                  <a:lnTo>
                    <a:pt x="1769" y="90"/>
                  </a:lnTo>
                  <a:lnTo>
                    <a:pt x="1727" y="71"/>
                  </a:lnTo>
                  <a:lnTo>
                    <a:pt x="1688" y="55"/>
                  </a:lnTo>
                  <a:lnTo>
                    <a:pt x="1648" y="42"/>
                  </a:lnTo>
                  <a:lnTo>
                    <a:pt x="1611" y="29"/>
                  </a:lnTo>
                  <a:lnTo>
                    <a:pt x="1587" y="24"/>
                  </a:lnTo>
                  <a:lnTo>
                    <a:pt x="1563" y="18"/>
                  </a:lnTo>
                  <a:lnTo>
                    <a:pt x="1539" y="14"/>
                  </a:lnTo>
                  <a:lnTo>
                    <a:pt x="1515" y="10"/>
                  </a:lnTo>
                  <a:lnTo>
                    <a:pt x="1491" y="7"/>
                  </a:lnTo>
                  <a:lnTo>
                    <a:pt x="1466" y="4"/>
                  </a:lnTo>
                  <a:lnTo>
                    <a:pt x="1441" y="2"/>
                  </a:lnTo>
                  <a:lnTo>
                    <a:pt x="1416" y="1"/>
                  </a:lnTo>
                  <a:lnTo>
                    <a:pt x="1390" y="0"/>
                  </a:lnTo>
                  <a:lnTo>
                    <a:pt x="1364" y="0"/>
                  </a:lnTo>
                  <a:lnTo>
                    <a:pt x="1339" y="1"/>
                  </a:lnTo>
                  <a:lnTo>
                    <a:pt x="1312" y="2"/>
                  </a:lnTo>
                  <a:lnTo>
                    <a:pt x="1285" y="4"/>
                  </a:lnTo>
                  <a:lnTo>
                    <a:pt x="1259" y="7"/>
                  </a:lnTo>
                  <a:lnTo>
                    <a:pt x="1231" y="10"/>
                  </a:lnTo>
                  <a:lnTo>
                    <a:pt x="1204" y="15"/>
                  </a:lnTo>
                  <a:lnTo>
                    <a:pt x="1177" y="19"/>
                  </a:lnTo>
                  <a:lnTo>
                    <a:pt x="1148" y="25"/>
                  </a:lnTo>
                  <a:lnTo>
                    <a:pt x="1121" y="31"/>
                  </a:lnTo>
                  <a:lnTo>
                    <a:pt x="1093" y="37"/>
                  </a:lnTo>
                  <a:lnTo>
                    <a:pt x="1063" y="46"/>
                  </a:lnTo>
                  <a:lnTo>
                    <a:pt x="1035" y="54"/>
                  </a:lnTo>
                  <a:lnTo>
                    <a:pt x="1005" y="63"/>
                  </a:lnTo>
                  <a:lnTo>
                    <a:pt x="976" y="72"/>
                  </a:lnTo>
                  <a:lnTo>
                    <a:pt x="946" y="82"/>
                  </a:lnTo>
                  <a:lnTo>
                    <a:pt x="916" y="93"/>
                  </a:lnTo>
                  <a:lnTo>
                    <a:pt x="886" y="104"/>
                  </a:lnTo>
                  <a:lnTo>
                    <a:pt x="856" y="116"/>
                  </a:lnTo>
                  <a:lnTo>
                    <a:pt x="794" y="143"/>
                  </a:lnTo>
                  <a:lnTo>
                    <a:pt x="731" y="172"/>
                  </a:lnTo>
                  <a:lnTo>
                    <a:pt x="710" y="182"/>
                  </a:lnTo>
                  <a:lnTo>
                    <a:pt x="688" y="194"/>
                  </a:lnTo>
                  <a:lnTo>
                    <a:pt x="665" y="207"/>
                  </a:lnTo>
                  <a:lnTo>
                    <a:pt x="641" y="221"/>
                  </a:lnTo>
                  <a:lnTo>
                    <a:pt x="617" y="238"/>
                  </a:lnTo>
                  <a:lnTo>
                    <a:pt x="591" y="255"/>
                  </a:lnTo>
                  <a:lnTo>
                    <a:pt x="564" y="273"/>
                  </a:lnTo>
                  <a:lnTo>
                    <a:pt x="537" y="293"/>
                  </a:lnTo>
                  <a:lnTo>
                    <a:pt x="479" y="337"/>
                  </a:lnTo>
                  <a:lnTo>
                    <a:pt x="418" y="386"/>
                  </a:lnTo>
                  <a:lnTo>
                    <a:pt x="353" y="440"/>
                  </a:lnTo>
                  <a:lnTo>
                    <a:pt x="285" y="499"/>
                  </a:lnTo>
                  <a:lnTo>
                    <a:pt x="245" y="537"/>
                  </a:lnTo>
                  <a:lnTo>
                    <a:pt x="208" y="571"/>
                  </a:lnTo>
                  <a:lnTo>
                    <a:pt x="174" y="606"/>
                  </a:lnTo>
                  <a:lnTo>
                    <a:pt x="143" y="638"/>
                  </a:lnTo>
                  <a:lnTo>
                    <a:pt x="115" y="669"/>
                  </a:lnTo>
                  <a:lnTo>
                    <a:pt x="90" y="699"/>
                  </a:lnTo>
                  <a:lnTo>
                    <a:pt x="69" y="727"/>
                  </a:lnTo>
                  <a:lnTo>
                    <a:pt x="50" y="754"/>
                  </a:lnTo>
                  <a:lnTo>
                    <a:pt x="33" y="779"/>
                  </a:lnTo>
                  <a:lnTo>
                    <a:pt x="21" y="804"/>
                  </a:lnTo>
                  <a:lnTo>
                    <a:pt x="15" y="815"/>
                  </a:lnTo>
                  <a:lnTo>
                    <a:pt x="11" y="826"/>
                  </a:lnTo>
                  <a:lnTo>
                    <a:pt x="7" y="837"/>
                  </a:lnTo>
                  <a:lnTo>
                    <a:pt x="5" y="847"/>
                  </a:lnTo>
                  <a:lnTo>
                    <a:pt x="2" y="857"/>
                  </a:lnTo>
                  <a:lnTo>
                    <a:pt x="1" y="867"/>
                  </a:lnTo>
                  <a:lnTo>
                    <a:pt x="0" y="876"/>
                  </a:lnTo>
                  <a:lnTo>
                    <a:pt x="0" y="886"/>
                  </a:lnTo>
                  <a:lnTo>
                    <a:pt x="1" y="894"/>
                  </a:lnTo>
                  <a:lnTo>
                    <a:pt x="3" y="903"/>
                  </a:lnTo>
                  <a:lnTo>
                    <a:pt x="5" y="910"/>
                  </a:lnTo>
                  <a:lnTo>
                    <a:pt x="9" y="918"/>
                  </a:lnTo>
                  <a:lnTo>
                    <a:pt x="16" y="933"/>
                  </a:lnTo>
                  <a:lnTo>
                    <a:pt x="27" y="947"/>
                  </a:lnTo>
                  <a:lnTo>
                    <a:pt x="39" y="962"/>
                  </a:lnTo>
                  <a:lnTo>
                    <a:pt x="54" y="976"/>
                  </a:lnTo>
                  <a:lnTo>
                    <a:pt x="70" y="991"/>
                  </a:lnTo>
                  <a:lnTo>
                    <a:pt x="88" y="1005"/>
                  </a:lnTo>
                  <a:lnTo>
                    <a:pt x="108" y="1019"/>
                  </a:lnTo>
                  <a:lnTo>
                    <a:pt x="131" y="1033"/>
                  </a:lnTo>
                  <a:lnTo>
                    <a:pt x="155" y="1047"/>
                  </a:lnTo>
                  <a:lnTo>
                    <a:pt x="182" y="1061"/>
                  </a:lnTo>
                  <a:lnTo>
                    <a:pt x="211" y="1076"/>
                  </a:lnTo>
                  <a:lnTo>
                    <a:pt x="241" y="1089"/>
                  </a:lnTo>
                  <a:lnTo>
                    <a:pt x="273" y="1103"/>
                  </a:lnTo>
                  <a:lnTo>
                    <a:pt x="308" y="1116"/>
                  </a:lnTo>
                  <a:lnTo>
                    <a:pt x="345" y="1130"/>
                  </a:lnTo>
                  <a:lnTo>
                    <a:pt x="384" y="1143"/>
                  </a:lnTo>
                  <a:lnTo>
                    <a:pt x="374" y="1168"/>
                  </a:lnTo>
                  <a:lnTo>
                    <a:pt x="363" y="1192"/>
                  </a:lnTo>
                  <a:lnTo>
                    <a:pt x="354" y="1216"/>
                  </a:lnTo>
                  <a:lnTo>
                    <a:pt x="345" y="1240"/>
                  </a:lnTo>
                  <a:lnTo>
                    <a:pt x="337" y="1265"/>
                  </a:lnTo>
                  <a:lnTo>
                    <a:pt x="330" y="1289"/>
                  </a:lnTo>
                  <a:lnTo>
                    <a:pt x="324" y="1313"/>
                  </a:lnTo>
                  <a:lnTo>
                    <a:pt x="318" y="1336"/>
                  </a:lnTo>
                  <a:lnTo>
                    <a:pt x="313" y="1361"/>
                  </a:lnTo>
                  <a:lnTo>
                    <a:pt x="309" y="1385"/>
                  </a:lnTo>
                  <a:lnTo>
                    <a:pt x="305" y="1409"/>
                  </a:lnTo>
                  <a:lnTo>
                    <a:pt x="302" y="1432"/>
                  </a:lnTo>
                  <a:lnTo>
                    <a:pt x="300" y="1457"/>
                  </a:lnTo>
                  <a:lnTo>
                    <a:pt x="298" y="1481"/>
                  </a:lnTo>
                  <a:lnTo>
                    <a:pt x="297" y="1504"/>
                  </a:lnTo>
                  <a:lnTo>
                    <a:pt x="297" y="1528"/>
                  </a:lnTo>
                  <a:lnTo>
                    <a:pt x="298" y="1552"/>
                  </a:lnTo>
                  <a:lnTo>
                    <a:pt x="299" y="1576"/>
                  </a:lnTo>
                  <a:lnTo>
                    <a:pt x="300" y="1599"/>
                  </a:lnTo>
                  <a:lnTo>
                    <a:pt x="303" y="1622"/>
                  </a:lnTo>
                  <a:lnTo>
                    <a:pt x="306" y="1647"/>
                  </a:lnTo>
                  <a:lnTo>
                    <a:pt x="310" y="1670"/>
                  </a:lnTo>
                  <a:lnTo>
                    <a:pt x="315" y="1693"/>
                  </a:lnTo>
                  <a:lnTo>
                    <a:pt x="320" y="1717"/>
                  </a:lnTo>
                  <a:lnTo>
                    <a:pt x="326" y="1741"/>
                  </a:lnTo>
                  <a:lnTo>
                    <a:pt x="332" y="1764"/>
                  </a:lnTo>
                  <a:lnTo>
                    <a:pt x="339" y="1787"/>
                  </a:lnTo>
                  <a:lnTo>
                    <a:pt x="347" y="1811"/>
                  </a:lnTo>
                  <a:lnTo>
                    <a:pt x="356" y="1835"/>
                  </a:lnTo>
                  <a:lnTo>
                    <a:pt x="365" y="1858"/>
                  </a:lnTo>
                  <a:lnTo>
                    <a:pt x="376" y="1881"/>
                  </a:lnTo>
                  <a:lnTo>
                    <a:pt x="387" y="1904"/>
                  </a:lnTo>
                  <a:lnTo>
                    <a:pt x="395" y="1921"/>
                  </a:lnTo>
                  <a:lnTo>
                    <a:pt x="403" y="1936"/>
                  </a:lnTo>
                  <a:lnTo>
                    <a:pt x="412" y="1951"/>
                  </a:lnTo>
                  <a:lnTo>
                    <a:pt x="421" y="1966"/>
                  </a:lnTo>
                  <a:lnTo>
                    <a:pt x="431" y="1982"/>
                  </a:lnTo>
                  <a:lnTo>
                    <a:pt x="441" y="1996"/>
                  </a:lnTo>
                  <a:lnTo>
                    <a:pt x="453" y="2011"/>
                  </a:lnTo>
                  <a:lnTo>
                    <a:pt x="465" y="2027"/>
                  </a:lnTo>
                  <a:lnTo>
                    <a:pt x="476" y="2041"/>
                  </a:lnTo>
                  <a:lnTo>
                    <a:pt x="489" y="2056"/>
                  </a:lnTo>
                  <a:lnTo>
                    <a:pt x="502" y="2070"/>
                  </a:lnTo>
                  <a:lnTo>
                    <a:pt x="515" y="2084"/>
                  </a:lnTo>
                  <a:lnTo>
                    <a:pt x="544" y="2113"/>
                  </a:lnTo>
                  <a:lnTo>
                    <a:pt x="575" y="2140"/>
                  </a:lnTo>
                  <a:lnTo>
                    <a:pt x="608" y="2166"/>
                  </a:lnTo>
                  <a:lnTo>
                    <a:pt x="643" y="2193"/>
                  </a:lnTo>
                  <a:lnTo>
                    <a:pt x="679" y="2219"/>
                  </a:lnTo>
                  <a:lnTo>
                    <a:pt x="719" y="2244"/>
                  </a:lnTo>
                  <a:lnTo>
                    <a:pt x="759" y="2269"/>
                  </a:lnTo>
                  <a:lnTo>
                    <a:pt x="803" y="2293"/>
                  </a:lnTo>
                  <a:lnTo>
                    <a:pt x="849" y="2318"/>
                  </a:lnTo>
                  <a:lnTo>
                    <a:pt x="896" y="2341"/>
                  </a:lnTo>
                  <a:lnTo>
                    <a:pt x="976" y="2371"/>
                  </a:lnTo>
                  <a:lnTo>
                    <a:pt x="1056" y="2403"/>
                  </a:lnTo>
                  <a:lnTo>
                    <a:pt x="1135" y="2433"/>
                  </a:lnTo>
                  <a:lnTo>
                    <a:pt x="1215" y="2463"/>
                  </a:lnTo>
                  <a:lnTo>
                    <a:pt x="1295" y="2495"/>
                  </a:lnTo>
                  <a:lnTo>
                    <a:pt x="1375" y="2525"/>
                  </a:lnTo>
                  <a:lnTo>
                    <a:pt x="1454" y="2555"/>
                  </a:lnTo>
                  <a:lnTo>
                    <a:pt x="1534" y="2586"/>
                  </a:lnTo>
                  <a:lnTo>
                    <a:pt x="1611" y="2633"/>
                  </a:lnTo>
                  <a:lnTo>
                    <a:pt x="1689" y="2680"/>
                  </a:lnTo>
                  <a:lnTo>
                    <a:pt x="1766" y="2727"/>
                  </a:lnTo>
                  <a:lnTo>
                    <a:pt x="1843" y="2775"/>
                  </a:lnTo>
                  <a:lnTo>
                    <a:pt x="1921" y="2821"/>
                  </a:lnTo>
                  <a:lnTo>
                    <a:pt x="1998" y="2869"/>
                  </a:lnTo>
                  <a:lnTo>
                    <a:pt x="2076" y="2915"/>
                  </a:lnTo>
                  <a:lnTo>
                    <a:pt x="2154" y="2963"/>
                  </a:lnTo>
                  <a:lnTo>
                    <a:pt x="2175" y="2974"/>
                  </a:lnTo>
                  <a:lnTo>
                    <a:pt x="2196" y="2986"/>
                  </a:lnTo>
                  <a:lnTo>
                    <a:pt x="2218" y="2996"/>
                  </a:lnTo>
                  <a:lnTo>
                    <a:pt x="2240" y="3005"/>
                  </a:lnTo>
                  <a:lnTo>
                    <a:pt x="2261" y="3014"/>
                  </a:lnTo>
                  <a:lnTo>
                    <a:pt x="2282" y="3022"/>
                  </a:lnTo>
                  <a:lnTo>
                    <a:pt x="2304" y="3030"/>
                  </a:lnTo>
                  <a:lnTo>
                    <a:pt x="2326" y="3036"/>
                  </a:lnTo>
                  <a:lnTo>
                    <a:pt x="2347" y="3042"/>
                  </a:lnTo>
                  <a:lnTo>
                    <a:pt x="2368" y="3048"/>
                  </a:lnTo>
                  <a:lnTo>
                    <a:pt x="2390" y="3053"/>
                  </a:lnTo>
                  <a:lnTo>
                    <a:pt x="2412" y="3057"/>
                  </a:lnTo>
                  <a:lnTo>
                    <a:pt x="2433" y="3060"/>
                  </a:lnTo>
                  <a:lnTo>
                    <a:pt x="2455" y="3062"/>
                  </a:lnTo>
                  <a:lnTo>
                    <a:pt x="2476" y="3064"/>
                  </a:lnTo>
                  <a:lnTo>
                    <a:pt x="2497" y="3064"/>
                  </a:lnTo>
                  <a:lnTo>
                    <a:pt x="2519" y="3064"/>
                  </a:lnTo>
                  <a:lnTo>
                    <a:pt x="2541" y="3064"/>
                  </a:lnTo>
                  <a:lnTo>
                    <a:pt x="2562" y="3062"/>
                  </a:lnTo>
                  <a:lnTo>
                    <a:pt x="2583" y="3060"/>
                  </a:lnTo>
                  <a:lnTo>
                    <a:pt x="2604" y="3057"/>
                  </a:lnTo>
                  <a:lnTo>
                    <a:pt x="2627" y="3054"/>
                  </a:lnTo>
                  <a:lnTo>
                    <a:pt x="2648" y="3049"/>
                  </a:lnTo>
                  <a:lnTo>
                    <a:pt x="2669" y="3043"/>
                  </a:lnTo>
                  <a:lnTo>
                    <a:pt x="2690" y="3037"/>
                  </a:lnTo>
                  <a:lnTo>
                    <a:pt x="2712" y="3031"/>
                  </a:lnTo>
                  <a:lnTo>
                    <a:pt x="2734" y="3023"/>
                  </a:lnTo>
                  <a:lnTo>
                    <a:pt x="2755" y="3015"/>
                  </a:lnTo>
                  <a:lnTo>
                    <a:pt x="2777" y="3007"/>
                  </a:lnTo>
                  <a:lnTo>
                    <a:pt x="2798" y="2997"/>
                  </a:lnTo>
                  <a:lnTo>
                    <a:pt x="2820" y="2987"/>
                  </a:lnTo>
                  <a:lnTo>
                    <a:pt x="2841" y="2976"/>
                  </a:lnTo>
                  <a:lnTo>
                    <a:pt x="2933" y="2925"/>
                  </a:lnTo>
                  <a:lnTo>
                    <a:pt x="2947" y="2939"/>
                  </a:lnTo>
                  <a:lnTo>
                    <a:pt x="2965" y="2956"/>
                  </a:lnTo>
                  <a:lnTo>
                    <a:pt x="2986" y="2973"/>
                  </a:lnTo>
                  <a:lnTo>
                    <a:pt x="3010" y="2992"/>
                  </a:lnTo>
                  <a:lnTo>
                    <a:pt x="3067" y="3035"/>
                  </a:lnTo>
                  <a:lnTo>
                    <a:pt x="3137" y="3085"/>
                  </a:lnTo>
                  <a:lnTo>
                    <a:pt x="3218" y="3141"/>
                  </a:lnTo>
                  <a:lnTo>
                    <a:pt x="3311" y="3203"/>
                  </a:lnTo>
                  <a:lnTo>
                    <a:pt x="3417" y="3272"/>
                  </a:lnTo>
                  <a:lnTo>
                    <a:pt x="3534" y="3348"/>
                  </a:lnTo>
                  <a:lnTo>
                    <a:pt x="3570" y="3372"/>
                  </a:lnTo>
                  <a:lnTo>
                    <a:pt x="3607" y="3399"/>
                  </a:lnTo>
                  <a:lnTo>
                    <a:pt x="3642" y="3428"/>
                  </a:lnTo>
                  <a:lnTo>
                    <a:pt x="3677" y="3458"/>
                  </a:lnTo>
                  <a:lnTo>
                    <a:pt x="3710" y="3489"/>
                  </a:lnTo>
                  <a:lnTo>
                    <a:pt x="3744" y="3524"/>
                  </a:lnTo>
                  <a:lnTo>
                    <a:pt x="3776" y="3560"/>
                  </a:lnTo>
                  <a:lnTo>
                    <a:pt x="3807" y="3597"/>
                  </a:lnTo>
                  <a:lnTo>
                    <a:pt x="3838" y="3637"/>
                  </a:lnTo>
                  <a:lnTo>
                    <a:pt x="3868" y="3678"/>
                  </a:lnTo>
                  <a:lnTo>
                    <a:pt x="3898" y="3722"/>
                  </a:lnTo>
                  <a:lnTo>
                    <a:pt x="3927" y="3766"/>
                  </a:lnTo>
                  <a:lnTo>
                    <a:pt x="3955" y="3814"/>
                  </a:lnTo>
                  <a:lnTo>
                    <a:pt x="3983" y="3862"/>
                  </a:lnTo>
                  <a:lnTo>
                    <a:pt x="4009" y="3913"/>
                  </a:lnTo>
                  <a:lnTo>
                    <a:pt x="4035" y="3965"/>
                  </a:lnTo>
                  <a:lnTo>
                    <a:pt x="4046" y="3992"/>
                  </a:lnTo>
                  <a:lnTo>
                    <a:pt x="4058" y="4017"/>
                  </a:lnTo>
                  <a:lnTo>
                    <a:pt x="4068" y="4042"/>
                  </a:lnTo>
                  <a:lnTo>
                    <a:pt x="4077" y="4067"/>
                  </a:lnTo>
                  <a:lnTo>
                    <a:pt x="4085" y="4094"/>
                  </a:lnTo>
                  <a:lnTo>
                    <a:pt x="4093" y="4119"/>
                  </a:lnTo>
                  <a:lnTo>
                    <a:pt x="4099" y="4145"/>
                  </a:lnTo>
                  <a:lnTo>
                    <a:pt x="4105" y="4170"/>
                  </a:lnTo>
                  <a:lnTo>
                    <a:pt x="4110" y="4197"/>
                  </a:lnTo>
                  <a:lnTo>
                    <a:pt x="4114" y="4222"/>
                  </a:lnTo>
                  <a:lnTo>
                    <a:pt x="4117" y="4248"/>
                  </a:lnTo>
                  <a:lnTo>
                    <a:pt x="4120" y="4274"/>
                  </a:lnTo>
                  <a:lnTo>
                    <a:pt x="4121" y="4300"/>
                  </a:lnTo>
                  <a:lnTo>
                    <a:pt x="4122" y="4326"/>
                  </a:lnTo>
                  <a:lnTo>
                    <a:pt x="4121" y="4352"/>
                  </a:lnTo>
                  <a:lnTo>
                    <a:pt x="4120" y="4378"/>
                  </a:lnTo>
                  <a:lnTo>
                    <a:pt x="4118" y="4404"/>
                  </a:lnTo>
                  <a:lnTo>
                    <a:pt x="4116" y="4430"/>
                  </a:lnTo>
                  <a:lnTo>
                    <a:pt x="4112" y="4456"/>
                  </a:lnTo>
                  <a:lnTo>
                    <a:pt x="4107" y="4483"/>
                  </a:lnTo>
                  <a:lnTo>
                    <a:pt x="4102" y="4509"/>
                  </a:lnTo>
                  <a:lnTo>
                    <a:pt x="4096" y="4535"/>
                  </a:lnTo>
                  <a:lnTo>
                    <a:pt x="4089" y="4562"/>
                  </a:lnTo>
                  <a:lnTo>
                    <a:pt x="4081" y="4588"/>
                  </a:lnTo>
                  <a:lnTo>
                    <a:pt x="4072" y="4615"/>
                  </a:lnTo>
                  <a:lnTo>
                    <a:pt x="4062" y="4641"/>
                  </a:lnTo>
                  <a:lnTo>
                    <a:pt x="4051" y="4668"/>
                  </a:lnTo>
                  <a:lnTo>
                    <a:pt x="4040" y="4695"/>
                  </a:lnTo>
                  <a:lnTo>
                    <a:pt x="4027" y="4721"/>
                  </a:lnTo>
                  <a:lnTo>
                    <a:pt x="4014"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5" y="5022"/>
                  </a:lnTo>
                  <a:lnTo>
                    <a:pt x="3817" y="5044"/>
                  </a:lnTo>
                  <a:lnTo>
                    <a:pt x="3796" y="5065"/>
                  </a:lnTo>
                  <a:lnTo>
                    <a:pt x="3776" y="5087"/>
                  </a:lnTo>
                  <a:lnTo>
                    <a:pt x="3756" y="5107"/>
                  </a:lnTo>
                  <a:lnTo>
                    <a:pt x="3735" y="5129"/>
                  </a:lnTo>
                  <a:lnTo>
                    <a:pt x="3713" y="5149"/>
                  </a:lnTo>
                  <a:lnTo>
                    <a:pt x="3691" y="5168"/>
                  </a:lnTo>
                  <a:lnTo>
                    <a:pt x="3631" y="5363"/>
                  </a:lnTo>
                  <a:lnTo>
                    <a:pt x="3670" y="5337"/>
                  </a:lnTo>
                  <a:lnTo>
                    <a:pt x="3707" y="5310"/>
                  </a:lnTo>
                  <a:lnTo>
                    <a:pt x="3744" y="5282"/>
                  </a:lnTo>
                  <a:lnTo>
                    <a:pt x="3779" y="5254"/>
                  </a:lnTo>
                  <a:lnTo>
                    <a:pt x="3814" y="5226"/>
                  </a:lnTo>
                  <a:lnTo>
                    <a:pt x="3846"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6" y="4700"/>
                  </a:lnTo>
                  <a:lnTo>
                    <a:pt x="4219" y="4671"/>
                  </a:lnTo>
                  <a:lnTo>
                    <a:pt x="4229" y="4640"/>
                  </a:lnTo>
                  <a:lnTo>
                    <a:pt x="4238" y="4610"/>
                  </a:lnTo>
                  <a:lnTo>
                    <a:pt x="4246" y="4581"/>
                  </a:lnTo>
                  <a:lnTo>
                    <a:pt x="4253" y="4550"/>
                  </a:lnTo>
                  <a:lnTo>
                    <a:pt x="4259" y="4520"/>
                  </a:lnTo>
                  <a:lnTo>
                    <a:pt x="4264" y="4489"/>
                  </a:lnTo>
                  <a:lnTo>
                    <a:pt x="4267" y="4459"/>
                  </a:lnTo>
                  <a:lnTo>
                    <a:pt x="4270" y="4428"/>
                  </a:lnTo>
                  <a:lnTo>
                    <a:pt x="4272" y="4398"/>
                  </a:lnTo>
                  <a:lnTo>
                    <a:pt x="4273" y="4367"/>
                  </a:lnTo>
                  <a:lnTo>
                    <a:pt x="4273" y="4335"/>
                  </a:lnTo>
                  <a:lnTo>
                    <a:pt x="4271" y="4305"/>
                  </a:lnTo>
                  <a:lnTo>
                    <a:pt x="4269" y="4274"/>
                  </a:lnTo>
                  <a:lnTo>
                    <a:pt x="4265" y="4242"/>
                  </a:lnTo>
                  <a:lnTo>
                    <a:pt x="4261" y="4211"/>
                  </a:lnTo>
                  <a:lnTo>
                    <a:pt x="4256" y="4180"/>
                  </a:lnTo>
                  <a:lnTo>
                    <a:pt x="4249" y="4148"/>
                  </a:lnTo>
                  <a:lnTo>
                    <a:pt x="4242" y="4117"/>
                  </a:lnTo>
                  <a:lnTo>
                    <a:pt x="4233" y="4086"/>
                  </a:lnTo>
                  <a:lnTo>
                    <a:pt x="4223"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5" y="3572"/>
                  </a:lnTo>
                  <a:lnTo>
                    <a:pt x="3935" y="3533"/>
                  </a:lnTo>
                  <a:lnTo>
                    <a:pt x="3904" y="3495"/>
                  </a:lnTo>
                  <a:lnTo>
                    <a:pt x="3871" y="3459"/>
                  </a:lnTo>
                  <a:lnTo>
                    <a:pt x="3838" y="3425"/>
                  </a:lnTo>
                  <a:lnTo>
                    <a:pt x="3803" y="3392"/>
                  </a:lnTo>
                  <a:lnTo>
                    <a:pt x="3769" y="3361"/>
                  </a:lnTo>
                  <a:lnTo>
                    <a:pt x="3732" y="3332"/>
                  </a:lnTo>
                  <a:lnTo>
                    <a:pt x="3696" y="3303"/>
                  </a:lnTo>
                  <a:lnTo>
                    <a:pt x="3659"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5" y="2698"/>
                  </a:lnTo>
                  <a:lnTo>
                    <a:pt x="3337" y="2696"/>
                  </a:lnTo>
                  <a:lnTo>
                    <a:pt x="3336" y="2693"/>
                  </a:lnTo>
                  <a:lnTo>
                    <a:pt x="3337" y="2689"/>
                  </a:lnTo>
                  <a:lnTo>
                    <a:pt x="3338" y="2685"/>
                  </a:lnTo>
                  <a:lnTo>
                    <a:pt x="3342" y="2680"/>
                  </a:lnTo>
                  <a:lnTo>
                    <a:pt x="3352" y="2665"/>
                  </a:lnTo>
                  <a:lnTo>
                    <a:pt x="3361" y="2650"/>
                  </a:lnTo>
                  <a:lnTo>
                    <a:pt x="3369" y="2636"/>
                  </a:lnTo>
                  <a:lnTo>
                    <a:pt x="3377" y="2622"/>
                  </a:lnTo>
                  <a:lnTo>
                    <a:pt x="3383" y="2608"/>
                  </a:lnTo>
                  <a:lnTo>
                    <a:pt x="3389" y="2594"/>
                  </a:lnTo>
                  <a:lnTo>
                    <a:pt x="3394" y="2580"/>
                  </a:lnTo>
                  <a:lnTo>
                    <a:pt x="3399" y="2565"/>
                  </a:lnTo>
                  <a:lnTo>
                    <a:pt x="3402" y="2552"/>
                  </a:lnTo>
                  <a:lnTo>
                    <a:pt x="3405" y="2538"/>
                  </a:lnTo>
                  <a:lnTo>
                    <a:pt x="3407"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8" y="2061"/>
                  </a:lnTo>
                  <a:lnTo>
                    <a:pt x="3229" y="1987"/>
                  </a:lnTo>
                  <a:lnTo>
                    <a:pt x="3203" y="1917"/>
                  </a:lnTo>
                  <a:lnTo>
                    <a:pt x="3178" y="1853"/>
                  </a:lnTo>
                  <a:lnTo>
                    <a:pt x="3154" y="1791"/>
                  </a:lnTo>
                  <a:lnTo>
                    <a:pt x="3132" y="1734"/>
                  </a:lnTo>
                  <a:lnTo>
                    <a:pt x="3111" y="1681"/>
                  </a:lnTo>
                  <a:lnTo>
                    <a:pt x="3091" y="1631"/>
                  </a:lnTo>
                  <a:lnTo>
                    <a:pt x="3073" y="1587"/>
                  </a:lnTo>
                  <a:lnTo>
                    <a:pt x="3057" y="1547"/>
                  </a:lnTo>
                  <a:lnTo>
                    <a:pt x="3042" y="1509"/>
                  </a:lnTo>
                  <a:lnTo>
                    <a:pt x="3028" y="1477"/>
                  </a:lnTo>
                  <a:lnTo>
                    <a:pt x="3016" y="1449"/>
                  </a:lnTo>
                  <a:lnTo>
                    <a:pt x="3005" y="1424"/>
                  </a:lnTo>
                  <a:lnTo>
                    <a:pt x="2996" y="1405"/>
                  </a:lnTo>
                  <a:close/>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Freeform 149"/>
            <p:cNvSpPr>
              <a:spLocks/>
            </p:cNvSpPr>
            <p:nvPr/>
          </p:nvSpPr>
          <p:spPr bwMode="auto">
            <a:xfrm>
              <a:off x="3353" y="2492"/>
              <a:ext cx="22" cy="24"/>
            </a:xfrm>
            <a:custGeom>
              <a:avLst/>
              <a:gdLst>
                <a:gd name="T0" fmla="*/ 0 w 575"/>
                <a:gd name="T1" fmla="*/ 0 h 634"/>
                <a:gd name="T2" fmla="*/ 0 w 575"/>
                <a:gd name="T3" fmla="*/ 0 h 634"/>
                <a:gd name="T4" fmla="*/ 0 w 575"/>
                <a:gd name="T5" fmla="*/ 0 h 634"/>
                <a:gd name="T6" fmla="*/ 0 w 575"/>
                <a:gd name="T7" fmla="*/ 0 h 634"/>
                <a:gd name="T8" fmla="*/ 0 w 575"/>
                <a:gd name="T9" fmla="*/ 0 h 634"/>
                <a:gd name="T10" fmla="*/ 0 w 575"/>
                <a:gd name="T11" fmla="*/ 0 h 634"/>
                <a:gd name="T12" fmla="*/ 0 w 575"/>
                <a:gd name="T13" fmla="*/ 0 h 634"/>
                <a:gd name="T14" fmla="*/ 0 w 575"/>
                <a:gd name="T15" fmla="*/ 0 h 634"/>
                <a:gd name="T16" fmla="*/ 0 w 575"/>
                <a:gd name="T17" fmla="*/ 0 h 634"/>
                <a:gd name="T18" fmla="*/ 0 w 575"/>
                <a:gd name="T19" fmla="*/ 0 h 634"/>
                <a:gd name="T20" fmla="*/ 0 w 575"/>
                <a:gd name="T21" fmla="*/ 0 h 634"/>
                <a:gd name="T22" fmla="*/ 0 w 575"/>
                <a:gd name="T23" fmla="*/ 0 h 634"/>
                <a:gd name="T24" fmla="*/ 0 w 575"/>
                <a:gd name="T25" fmla="*/ 0 h 634"/>
                <a:gd name="T26" fmla="*/ 0 w 575"/>
                <a:gd name="T27" fmla="*/ 0 h 634"/>
                <a:gd name="T28" fmla="*/ 0 w 575"/>
                <a:gd name="T29" fmla="*/ 0 h 634"/>
                <a:gd name="T30" fmla="*/ 0 w 575"/>
                <a:gd name="T31" fmla="*/ 0 h 634"/>
                <a:gd name="T32" fmla="*/ 0 w 575"/>
                <a:gd name="T33" fmla="*/ 0 h 634"/>
                <a:gd name="T34" fmla="*/ 0 w 575"/>
                <a:gd name="T35" fmla="*/ 0 h 634"/>
                <a:gd name="T36" fmla="*/ 0 w 575"/>
                <a:gd name="T37" fmla="*/ 0 h 634"/>
                <a:gd name="T38" fmla="*/ 0 w 575"/>
                <a:gd name="T39" fmla="*/ 0 h 634"/>
                <a:gd name="T40" fmla="*/ 0 w 575"/>
                <a:gd name="T41" fmla="*/ 0 h 634"/>
                <a:gd name="T42" fmla="*/ 0 w 575"/>
                <a:gd name="T43" fmla="*/ 0 h 634"/>
                <a:gd name="T44" fmla="*/ 0 w 575"/>
                <a:gd name="T45" fmla="*/ 0 h 634"/>
                <a:gd name="T46" fmla="*/ 0 w 575"/>
                <a:gd name="T47" fmla="*/ 0 h 634"/>
                <a:gd name="T48" fmla="*/ 0 w 575"/>
                <a:gd name="T49" fmla="*/ 0 h 634"/>
                <a:gd name="T50" fmla="*/ 0 w 575"/>
                <a:gd name="T51" fmla="*/ 0 h 634"/>
                <a:gd name="T52" fmla="*/ 0 w 575"/>
                <a:gd name="T53" fmla="*/ 0 h 634"/>
                <a:gd name="T54" fmla="*/ 0 w 575"/>
                <a:gd name="T55" fmla="*/ 0 h 634"/>
                <a:gd name="T56" fmla="*/ 0 w 575"/>
                <a:gd name="T57" fmla="*/ 0 h 634"/>
                <a:gd name="T58" fmla="*/ 0 w 575"/>
                <a:gd name="T59" fmla="*/ 0 h 634"/>
                <a:gd name="T60" fmla="*/ 0 w 575"/>
                <a:gd name="T61" fmla="*/ 0 h 634"/>
                <a:gd name="T62" fmla="*/ 0 w 575"/>
                <a:gd name="T63" fmla="*/ 0 h 634"/>
                <a:gd name="T64" fmla="*/ 0 w 575"/>
                <a:gd name="T65" fmla="*/ 0 h 634"/>
                <a:gd name="T66" fmla="*/ 0 w 575"/>
                <a:gd name="T67" fmla="*/ 0 h 634"/>
                <a:gd name="T68" fmla="*/ 0 w 575"/>
                <a:gd name="T69" fmla="*/ 0 h 634"/>
                <a:gd name="T70" fmla="*/ 0 w 575"/>
                <a:gd name="T71" fmla="*/ 0 h 634"/>
                <a:gd name="T72" fmla="*/ 0 w 575"/>
                <a:gd name="T73" fmla="*/ 0 h 634"/>
                <a:gd name="T74" fmla="*/ 0 w 575"/>
                <a:gd name="T75" fmla="*/ 0 h 634"/>
                <a:gd name="T76" fmla="*/ 0 w 575"/>
                <a:gd name="T77" fmla="*/ 0 h 634"/>
                <a:gd name="T78" fmla="*/ 0 w 575"/>
                <a:gd name="T79" fmla="*/ 0 h 634"/>
                <a:gd name="T80" fmla="*/ 0 w 575"/>
                <a:gd name="T81" fmla="*/ 0 h 634"/>
                <a:gd name="T82" fmla="*/ 0 w 575"/>
                <a:gd name="T83" fmla="*/ 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5" h="634">
                  <a:moveTo>
                    <a:pt x="482" y="0"/>
                  </a:moveTo>
                  <a:lnTo>
                    <a:pt x="496" y="37"/>
                  </a:lnTo>
                  <a:lnTo>
                    <a:pt x="509" y="73"/>
                  </a:lnTo>
                  <a:lnTo>
                    <a:pt x="522" y="108"/>
                  </a:lnTo>
                  <a:lnTo>
                    <a:pt x="533" y="140"/>
                  </a:lnTo>
                  <a:lnTo>
                    <a:pt x="543" y="170"/>
                  </a:lnTo>
                  <a:lnTo>
                    <a:pt x="551" y="199"/>
                  </a:lnTo>
                  <a:lnTo>
                    <a:pt x="558" y="226"/>
                  </a:lnTo>
                  <a:lnTo>
                    <a:pt x="564" y="251"/>
                  </a:lnTo>
                  <a:lnTo>
                    <a:pt x="568" y="274"/>
                  </a:lnTo>
                  <a:lnTo>
                    <a:pt x="572" y="297"/>
                  </a:lnTo>
                  <a:lnTo>
                    <a:pt x="574" y="317"/>
                  </a:lnTo>
                  <a:lnTo>
                    <a:pt x="575" y="335"/>
                  </a:lnTo>
                  <a:lnTo>
                    <a:pt x="575" y="351"/>
                  </a:lnTo>
                  <a:lnTo>
                    <a:pt x="573" y="365"/>
                  </a:lnTo>
                  <a:lnTo>
                    <a:pt x="571" y="379"/>
                  </a:lnTo>
                  <a:lnTo>
                    <a:pt x="567" y="390"/>
                  </a:lnTo>
                  <a:lnTo>
                    <a:pt x="561" y="401"/>
                  </a:lnTo>
                  <a:lnTo>
                    <a:pt x="553" y="412"/>
                  </a:lnTo>
                  <a:lnTo>
                    <a:pt x="543" y="424"/>
                  </a:lnTo>
                  <a:lnTo>
                    <a:pt x="531" y="436"/>
                  </a:lnTo>
                  <a:lnTo>
                    <a:pt x="516" y="449"/>
                  </a:lnTo>
                  <a:lnTo>
                    <a:pt x="499" y="462"/>
                  </a:lnTo>
                  <a:lnTo>
                    <a:pt x="481" y="478"/>
                  </a:lnTo>
                  <a:lnTo>
                    <a:pt x="460" y="492"/>
                  </a:lnTo>
                  <a:lnTo>
                    <a:pt x="436" y="508"/>
                  </a:lnTo>
                  <a:lnTo>
                    <a:pt x="411" y="524"/>
                  </a:lnTo>
                  <a:lnTo>
                    <a:pt x="384" y="540"/>
                  </a:lnTo>
                  <a:lnTo>
                    <a:pt x="354" y="558"/>
                  </a:lnTo>
                  <a:lnTo>
                    <a:pt x="289" y="595"/>
                  </a:lnTo>
                  <a:lnTo>
                    <a:pt x="214" y="634"/>
                  </a:lnTo>
                  <a:lnTo>
                    <a:pt x="0" y="427"/>
                  </a:lnTo>
                  <a:lnTo>
                    <a:pt x="16" y="416"/>
                  </a:lnTo>
                  <a:lnTo>
                    <a:pt x="35" y="402"/>
                  </a:lnTo>
                  <a:lnTo>
                    <a:pt x="56" y="386"/>
                  </a:lnTo>
                  <a:lnTo>
                    <a:pt x="78" y="367"/>
                  </a:lnTo>
                  <a:lnTo>
                    <a:pt x="128" y="326"/>
                  </a:lnTo>
                  <a:lnTo>
                    <a:pt x="184" y="276"/>
                  </a:lnTo>
                  <a:lnTo>
                    <a:pt x="248" y="220"/>
                  </a:lnTo>
                  <a:lnTo>
                    <a:pt x="319" y="154"/>
                  </a:lnTo>
                  <a:lnTo>
                    <a:pt x="397" y="81"/>
                  </a:lnTo>
                  <a:lnTo>
                    <a:pt x="482" y="0"/>
                  </a:lnTo>
                  <a:close/>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150"/>
            <p:cNvSpPr>
              <a:spLocks/>
            </p:cNvSpPr>
            <p:nvPr/>
          </p:nvSpPr>
          <p:spPr bwMode="auto">
            <a:xfrm>
              <a:off x="3332" y="2509"/>
              <a:ext cx="27" cy="12"/>
            </a:xfrm>
            <a:custGeom>
              <a:avLst/>
              <a:gdLst>
                <a:gd name="T0" fmla="*/ 0 w 697"/>
                <a:gd name="T1" fmla="*/ 0 h 307"/>
                <a:gd name="T2" fmla="*/ 0 w 697"/>
                <a:gd name="T3" fmla="*/ 0 h 307"/>
                <a:gd name="T4" fmla="*/ 0 w 697"/>
                <a:gd name="T5" fmla="*/ 0 h 307"/>
                <a:gd name="T6" fmla="*/ 0 w 697"/>
                <a:gd name="T7" fmla="*/ 0 h 307"/>
                <a:gd name="T8" fmla="*/ 0 w 697"/>
                <a:gd name="T9" fmla="*/ 0 h 307"/>
                <a:gd name="T10" fmla="*/ 0 w 697"/>
                <a:gd name="T11" fmla="*/ 0 h 307"/>
                <a:gd name="T12" fmla="*/ 0 w 697"/>
                <a:gd name="T13" fmla="*/ 0 h 307"/>
                <a:gd name="T14" fmla="*/ 0 w 697"/>
                <a:gd name="T15" fmla="*/ 0 h 307"/>
                <a:gd name="T16" fmla="*/ 0 w 697"/>
                <a:gd name="T17" fmla="*/ 0 h 307"/>
                <a:gd name="T18" fmla="*/ 0 w 697"/>
                <a:gd name="T19" fmla="*/ 0 h 307"/>
                <a:gd name="T20" fmla="*/ 0 w 697"/>
                <a:gd name="T21" fmla="*/ 0 h 307"/>
                <a:gd name="T22" fmla="*/ 0 w 697"/>
                <a:gd name="T23" fmla="*/ 0 h 307"/>
                <a:gd name="T24" fmla="*/ 0 w 697"/>
                <a:gd name="T25" fmla="*/ 0 h 307"/>
                <a:gd name="T26" fmla="*/ 0 w 697"/>
                <a:gd name="T27" fmla="*/ 0 h 307"/>
                <a:gd name="T28" fmla="*/ 0 w 697"/>
                <a:gd name="T29" fmla="*/ 0 h 307"/>
                <a:gd name="T30" fmla="*/ 0 w 697"/>
                <a:gd name="T31" fmla="*/ 0 h 307"/>
                <a:gd name="T32" fmla="*/ 0 w 697"/>
                <a:gd name="T33" fmla="*/ 0 h 307"/>
                <a:gd name="T34" fmla="*/ 0 w 697"/>
                <a:gd name="T35" fmla="*/ 0 h 307"/>
                <a:gd name="T36" fmla="*/ 0 w 697"/>
                <a:gd name="T37" fmla="*/ 0 h 307"/>
                <a:gd name="T38" fmla="*/ 0 w 697"/>
                <a:gd name="T39" fmla="*/ 0 h 307"/>
                <a:gd name="T40" fmla="*/ 0 w 697"/>
                <a:gd name="T41" fmla="*/ 0 h 307"/>
                <a:gd name="T42" fmla="*/ 0 w 697"/>
                <a:gd name="T43" fmla="*/ 0 h 307"/>
                <a:gd name="T44" fmla="*/ 0 w 697"/>
                <a:gd name="T45" fmla="*/ 0 h 307"/>
                <a:gd name="T46" fmla="*/ 0 w 697"/>
                <a:gd name="T47" fmla="*/ 0 h 307"/>
                <a:gd name="T48" fmla="*/ 0 w 697"/>
                <a:gd name="T49" fmla="*/ 0 h 307"/>
                <a:gd name="T50" fmla="*/ 0 w 697"/>
                <a:gd name="T51" fmla="*/ 0 h 307"/>
                <a:gd name="T52" fmla="*/ 0 w 697"/>
                <a:gd name="T53" fmla="*/ 0 h 307"/>
                <a:gd name="T54" fmla="*/ 0 w 697"/>
                <a:gd name="T55" fmla="*/ 0 h 307"/>
                <a:gd name="T56" fmla="*/ 0 w 697"/>
                <a:gd name="T57" fmla="*/ 0 h 307"/>
                <a:gd name="T58" fmla="*/ 0 w 697"/>
                <a:gd name="T59" fmla="*/ 0 h 307"/>
                <a:gd name="T60" fmla="*/ 0 w 697"/>
                <a:gd name="T61" fmla="*/ 0 h 307"/>
                <a:gd name="T62" fmla="*/ 0 w 697"/>
                <a:gd name="T63" fmla="*/ 0 h 307"/>
                <a:gd name="T64" fmla="*/ 0 w 697"/>
                <a:gd name="T65" fmla="*/ 0 h 307"/>
                <a:gd name="T66" fmla="*/ 0 w 697"/>
                <a:gd name="T67" fmla="*/ 0 h 307"/>
                <a:gd name="T68" fmla="*/ 0 w 697"/>
                <a:gd name="T69" fmla="*/ 0 h 307"/>
                <a:gd name="T70" fmla="*/ 0 w 697"/>
                <a:gd name="T71" fmla="*/ 0 h 307"/>
                <a:gd name="T72" fmla="*/ 0 w 697"/>
                <a:gd name="T73" fmla="*/ 0 h 307"/>
                <a:gd name="T74" fmla="*/ 0 w 697"/>
                <a:gd name="T75" fmla="*/ 0 h 307"/>
                <a:gd name="T76" fmla="*/ 0 w 697"/>
                <a:gd name="T77" fmla="*/ 0 h 307"/>
                <a:gd name="T78" fmla="*/ 0 w 697"/>
                <a:gd name="T79" fmla="*/ 0 h 307"/>
                <a:gd name="T80" fmla="*/ 0 w 697"/>
                <a:gd name="T81" fmla="*/ 0 h 307"/>
                <a:gd name="T82" fmla="*/ 0 w 697"/>
                <a:gd name="T83" fmla="*/ 0 h 307"/>
                <a:gd name="T84" fmla="*/ 0 w 697"/>
                <a:gd name="T85" fmla="*/ 0 h 307"/>
                <a:gd name="T86" fmla="*/ 0 w 697"/>
                <a:gd name="T87" fmla="*/ 0 h 307"/>
                <a:gd name="T88" fmla="*/ 0 w 697"/>
                <a:gd name="T89" fmla="*/ 0 h 307"/>
                <a:gd name="T90" fmla="*/ 0 w 697"/>
                <a:gd name="T91" fmla="*/ 0 h 307"/>
                <a:gd name="T92" fmla="*/ 0 w 697"/>
                <a:gd name="T93" fmla="*/ 0 h 307"/>
                <a:gd name="T94" fmla="*/ 0 w 697"/>
                <a:gd name="T95" fmla="*/ 0 h 307"/>
                <a:gd name="T96" fmla="*/ 0 w 697"/>
                <a:gd name="T97" fmla="*/ 0 h 307"/>
                <a:gd name="T98" fmla="*/ 0 w 697"/>
                <a:gd name="T99" fmla="*/ 0 h 307"/>
                <a:gd name="T100" fmla="*/ 0 w 697"/>
                <a:gd name="T101" fmla="*/ 0 h 3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97" h="307">
                  <a:moveTo>
                    <a:pt x="697" y="196"/>
                  </a:moveTo>
                  <a:lnTo>
                    <a:pt x="601" y="248"/>
                  </a:lnTo>
                  <a:lnTo>
                    <a:pt x="583" y="257"/>
                  </a:lnTo>
                  <a:lnTo>
                    <a:pt x="566" y="264"/>
                  </a:lnTo>
                  <a:lnTo>
                    <a:pt x="550" y="272"/>
                  </a:lnTo>
                  <a:lnTo>
                    <a:pt x="533" y="278"/>
                  </a:lnTo>
                  <a:lnTo>
                    <a:pt x="515" y="284"/>
                  </a:lnTo>
                  <a:lnTo>
                    <a:pt x="497" y="290"/>
                  </a:lnTo>
                  <a:lnTo>
                    <a:pt x="480" y="294"/>
                  </a:lnTo>
                  <a:lnTo>
                    <a:pt x="463" y="298"/>
                  </a:lnTo>
                  <a:lnTo>
                    <a:pt x="445" y="301"/>
                  </a:lnTo>
                  <a:lnTo>
                    <a:pt x="427" y="303"/>
                  </a:lnTo>
                  <a:lnTo>
                    <a:pt x="408" y="305"/>
                  </a:lnTo>
                  <a:lnTo>
                    <a:pt x="390" y="306"/>
                  </a:lnTo>
                  <a:lnTo>
                    <a:pt x="372" y="307"/>
                  </a:lnTo>
                  <a:lnTo>
                    <a:pt x="354" y="306"/>
                  </a:lnTo>
                  <a:lnTo>
                    <a:pt x="335" y="305"/>
                  </a:lnTo>
                  <a:lnTo>
                    <a:pt x="316" y="304"/>
                  </a:lnTo>
                  <a:lnTo>
                    <a:pt x="298" y="302"/>
                  </a:lnTo>
                  <a:lnTo>
                    <a:pt x="279" y="299"/>
                  </a:lnTo>
                  <a:lnTo>
                    <a:pt x="259" y="295"/>
                  </a:lnTo>
                  <a:lnTo>
                    <a:pt x="240" y="291"/>
                  </a:lnTo>
                  <a:lnTo>
                    <a:pt x="221" y="285"/>
                  </a:lnTo>
                  <a:lnTo>
                    <a:pt x="202" y="280"/>
                  </a:lnTo>
                  <a:lnTo>
                    <a:pt x="181" y="273"/>
                  </a:lnTo>
                  <a:lnTo>
                    <a:pt x="162" y="266"/>
                  </a:lnTo>
                  <a:lnTo>
                    <a:pt x="142" y="259"/>
                  </a:lnTo>
                  <a:lnTo>
                    <a:pt x="123" y="251"/>
                  </a:lnTo>
                  <a:lnTo>
                    <a:pt x="102" y="242"/>
                  </a:lnTo>
                  <a:lnTo>
                    <a:pt x="82" y="232"/>
                  </a:lnTo>
                  <a:lnTo>
                    <a:pt x="62" y="222"/>
                  </a:lnTo>
                  <a:lnTo>
                    <a:pt x="42" y="211"/>
                  </a:lnTo>
                  <a:lnTo>
                    <a:pt x="20" y="200"/>
                  </a:lnTo>
                  <a:lnTo>
                    <a:pt x="0" y="186"/>
                  </a:lnTo>
                  <a:lnTo>
                    <a:pt x="33" y="180"/>
                  </a:lnTo>
                  <a:lnTo>
                    <a:pt x="64" y="172"/>
                  </a:lnTo>
                  <a:lnTo>
                    <a:pt x="96" y="164"/>
                  </a:lnTo>
                  <a:lnTo>
                    <a:pt x="128" y="155"/>
                  </a:lnTo>
                  <a:lnTo>
                    <a:pt x="159" y="146"/>
                  </a:lnTo>
                  <a:lnTo>
                    <a:pt x="191" y="136"/>
                  </a:lnTo>
                  <a:lnTo>
                    <a:pt x="222" y="125"/>
                  </a:lnTo>
                  <a:lnTo>
                    <a:pt x="253" y="114"/>
                  </a:lnTo>
                  <a:lnTo>
                    <a:pt x="284" y="102"/>
                  </a:lnTo>
                  <a:lnTo>
                    <a:pt x="314" y="89"/>
                  </a:lnTo>
                  <a:lnTo>
                    <a:pt x="344" y="76"/>
                  </a:lnTo>
                  <a:lnTo>
                    <a:pt x="375" y="62"/>
                  </a:lnTo>
                  <a:lnTo>
                    <a:pt x="405" y="47"/>
                  </a:lnTo>
                  <a:lnTo>
                    <a:pt x="435" y="33"/>
                  </a:lnTo>
                  <a:lnTo>
                    <a:pt x="465" y="17"/>
                  </a:lnTo>
                  <a:lnTo>
                    <a:pt x="494" y="0"/>
                  </a:lnTo>
                  <a:lnTo>
                    <a:pt x="697" y="196"/>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Freeform 151"/>
            <p:cNvSpPr>
              <a:spLocks/>
            </p:cNvSpPr>
            <p:nvPr/>
          </p:nvSpPr>
          <p:spPr bwMode="auto">
            <a:xfrm>
              <a:off x="3263" y="2421"/>
              <a:ext cx="107" cy="93"/>
            </a:xfrm>
            <a:custGeom>
              <a:avLst/>
              <a:gdLst>
                <a:gd name="T0" fmla="*/ 0 w 2791"/>
                <a:gd name="T1" fmla="*/ 0 h 2429"/>
                <a:gd name="T2" fmla="*/ 0 w 2791"/>
                <a:gd name="T3" fmla="*/ 0 h 2429"/>
                <a:gd name="T4" fmla="*/ 0 w 2791"/>
                <a:gd name="T5" fmla="*/ 0 h 2429"/>
                <a:gd name="T6" fmla="*/ 0 w 2791"/>
                <a:gd name="T7" fmla="*/ 0 h 2429"/>
                <a:gd name="T8" fmla="*/ 0 w 2791"/>
                <a:gd name="T9" fmla="*/ 0 h 2429"/>
                <a:gd name="T10" fmla="*/ 0 w 2791"/>
                <a:gd name="T11" fmla="*/ 0 h 2429"/>
                <a:gd name="T12" fmla="*/ 0 w 2791"/>
                <a:gd name="T13" fmla="*/ 0 h 2429"/>
                <a:gd name="T14" fmla="*/ 0 w 2791"/>
                <a:gd name="T15" fmla="*/ 0 h 2429"/>
                <a:gd name="T16" fmla="*/ 0 w 2791"/>
                <a:gd name="T17" fmla="*/ 0 h 2429"/>
                <a:gd name="T18" fmla="*/ 0 w 2791"/>
                <a:gd name="T19" fmla="*/ 0 h 2429"/>
                <a:gd name="T20" fmla="*/ 0 w 2791"/>
                <a:gd name="T21" fmla="*/ 0 h 2429"/>
                <a:gd name="T22" fmla="*/ 0 w 2791"/>
                <a:gd name="T23" fmla="*/ 0 h 2429"/>
                <a:gd name="T24" fmla="*/ 0 w 2791"/>
                <a:gd name="T25" fmla="*/ 0 h 2429"/>
                <a:gd name="T26" fmla="*/ 0 w 2791"/>
                <a:gd name="T27" fmla="*/ 0 h 2429"/>
                <a:gd name="T28" fmla="*/ 0 w 2791"/>
                <a:gd name="T29" fmla="*/ 0 h 2429"/>
                <a:gd name="T30" fmla="*/ 0 w 2791"/>
                <a:gd name="T31" fmla="*/ 0 h 2429"/>
                <a:gd name="T32" fmla="*/ 0 w 2791"/>
                <a:gd name="T33" fmla="*/ 0 h 2429"/>
                <a:gd name="T34" fmla="*/ 0 w 2791"/>
                <a:gd name="T35" fmla="*/ 0 h 2429"/>
                <a:gd name="T36" fmla="*/ 0 w 2791"/>
                <a:gd name="T37" fmla="*/ 0 h 2429"/>
                <a:gd name="T38" fmla="*/ 0 w 2791"/>
                <a:gd name="T39" fmla="*/ 0 h 2429"/>
                <a:gd name="T40" fmla="*/ 0 w 2791"/>
                <a:gd name="T41" fmla="*/ 0 h 2429"/>
                <a:gd name="T42" fmla="*/ 0 w 2791"/>
                <a:gd name="T43" fmla="*/ 0 h 2429"/>
                <a:gd name="T44" fmla="*/ 0 w 2791"/>
                <a:gd name="T45" fmla="*/ 0 h 2429"/>
                <a:gd name="T46" fmla="*/ 0 w 2791"/>
                <a:gd name="T47" fmla="*/ 0 h 2429"/>
                <a:gd name="T48" fmla="*/ 0 w 2791"/>
                <a:gd name="T49" fmla="*/ 0 h 2429"/>
                <a:gd name="T50" fmla="*/ 0 w 2791"/>
                <a:gd name="T51" fmla="*/ 0 h 2429"/>
                <a:gd name="T52" fmla="*/ 0 w 2791"/>
                <a:gd name="T53" fmla="*/ 0 h 2429"/>
                <a:gd name="T54" fmla="*/ 0 w 2791"/>
                <a:gd name="T55" fmla="*/ 0 h 2429"/>
                <a:gd name="T56" fmla="*/ 0 w 2791"/>
                <a:gd name="T57" fmla="*/ 0 h 2429"/>
                <a:gd name="T58" fmla="*/ 0 w 2791"/>
                <a:gd name="T59" fmla="*/ 0 h 2429"/>
                <a:gd name="T60" fmla="*/ 0 w 2791"/>
                <a:gd name="T61" fmla="*/ 0 h 2429"/>
                <a:gd name="T62" fmla="*/ 0 w 2791"/>
                <a:gd name="T63" fmla="*/ 0 h 2429"/>
                <a:gd name="T64" fmla="*/ 0 w 2791"/>
                <a:gd name="T65" fmla="*/ 0 h 2429"/>
                <a:gd name="T66" fmla="*/ 0 w 2791"/>
                <a:gd name="T67" fmla="*/ 0 h 2429"/>
                <a:gd name="T68" fmla="*/ 0 w 2791"/>
                <a:gd name="T69" fmla="*/ 0 h 2429"/>
                <a:gd name="T70" fmla="*/ 0 w 2791"/>
                <a:gd name="T71" fmla="*/ 0 h 2429"/>
                <a:gd name="T72" fmla="*/ 0 w 2791"/>
                <a:gd name="T73" fmla="*/ 0 h 2429"/>
                <a:gd name="T74" fmla="*/ 0 w 2791"/>
                <a:gd name="T75" fmla="*/ 0 h 2429"/>
                <a:gd name="T76" fmla="*/ 0 w 2791"/>
                <a:gd name="T77" fmla="*/ 0 h 2429"/>
                <a:gd name="T78" fmla="*/ 0 w 2791"/>
                <a:gd name="T79" fmla="*/ 0 h 2429"/>
                <a:gd name="T80" fmla="*/ 0 w 2791"/>
                <a:gd name="T81" fmla="*/ 0 h 2429"/>
                <a:gd name="T82" fmla="*/ 0 w 2791"/>
                <a:gd name="T83" fmla="*/ 0 h 2429"/>
                <a:gd name="T84" fmla="*/ 0 w 2791"/>
                <a:gd name="T85" fmla="*/ 0 h 2429"/>
                <a:gd name="T86" fmla="*/ 0 w 2791"/>
                <a:gd name="T87" fmla="*/ 0 h 2429"/>
                <a:gd name="T88" fmla="*/ 0 w 2791"/>
                <a:gd name="T89" fmla="*/ 0 h 2429"/>
                <a:gd name="T90" fmla="*/ 0 w 2791"/>
                <a:gd name="T91" fmla="*/ 0 h 2429"/>
                <a:gd name="T92" fmla="*/ 0 w 2791"/>
                <a:gd name="T93" fmla="*/ 0 h 2429"/>
                <a:gd name="T94" fmla="*/ 0 w 2791"/>
                <a:gd name="T95" fmla="*/ 0 h 2429"/>
                <a:gd name="T96" fmla="*/ 0 w 2791"/>
                <a:gd name="T97" fmla="*/ 0 h 2429"/>
                <a:gd name="T98" fmla="*/ 0 w 2791"/>
                <a:gd name="T99" fmla="*/ 0 h 2429"/>
                <a:gd name="T100" fmla="*/ 0 w 2791"/>
                <a:gd name="T101" fmla="*/ 0 h 2429"/>
                <a:gd name="T102" fmla="*/ 0 w 2791"/>
                <a:gd name="T103" fmla="*/ 0 h 2429"/>
                <a:gd name="T104" fmla="*/ 0 w 2791"/>
                <a:gd name="T105" fmla="*/ 0 h 2429"/>
                <a:gd name="T106" fmla="*/ 0 w 2791"/>
                <a:gd name="T107" fmla="*/ 0 h 2429"/>
                <a:gd name="T108" fmla="*/ 0 w 2791"/>
                <a:gd name="T109" fmla="*/ 0 h 2429"/>
                <a:gd name="T110" fmla="*/ 0 w 2791"/>
                <a:gd name="T111" fmla="*/ 0 h 2429"/>
                <a:gd name="T112" fmla="*/ 0 w 2791"/>
                <a:gd name="T113" fmla="*/ 0 h 24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91" h="2429">
                  <a:moveTo>
                    <a:pt x="2532" y="1078"/>
                  </a:moveTo>
                  <a:lnTo>
                    <a:pt x="2548" y="1114"/>
                  </a:lnTo>
                  <a:lnTo>
                    <a:pt x="2569" y="1162"/>
                  </a:lnTo>
                  <a:lnTo>
                    <a:pt x="2593" y="1224"/>
                  </a:lnTo>
                  <a:lnTo>
                    <a:pt x="2623" y="1300"/>
                  </a:lnTo>
                  <a:lnTo>
                    <a:pt x="2658" y="1389"/>
                  </a:lnTo>
                  <a:lnTo>
                    <a:pt x="2697" y="1491"/>
                  </a:lnTo>
                  <a:lnTo>
                    <a:pt x="2742" y="1606"/>
                  </a:lnTo>
                  <a:lnTo>
                    <a:pt x="2791" y="1734"/>
                  </a:lnTo>
                  <a:lnTo>
                    <a:pt x="2757" y="1780"/>
                  </a:lnTo>
                  <a:lnTo>
                    <a:pt x="2723" y="1823"/>
                  </a:lnTo>
                  <a:lnTo>
                    <a:pt x="2688" y="1866"/>
                  </a:lnTo>
                  <a:lnTo>
                    <a:pt x="2654" y="1905"/>
                  </a:lnTo>
                  <a:lnTo>
                    <a:pt x="2618" y="1945"/>
                  </a:lnTo>
                  <a:lnTo>
                    <a:pt x="2583" y="1981"/>
                  </a:lnTo>
                  <a:lnTo>
                    <a:pt x="2548" y="2016"/>
                  </a:lnTo>
                  <a:lnTo>
                    <a:pt x="2512" y="2050"/>
                  </a:lnTo>
                  <a:lnTo>
                    <a:pt x="2476" y="2081"/>
                  </a:lnTo>
                  <a:lnTo>
                    <a:pt x="2439" y="2110"/>
                  </a:lnTo>
                  <a:lnTo>
                    <a:pt x="2403" y="2139"/>
                  </a:lnTo>
                  <a:lnTo>
                    <a:pt x="2365" y="2165"/>
                  </a:lnTo>
                  <a:lnTo>
                    <a:pt x="2328" y="2190"/>
                  </a:lnTo>
                  <a:lnTo>
                    <a:pt x="2290" y="2213"/>
                  </a:lnTo>
                  <a:lnTo>
                    <a:pt x="2252" y="2235"/>
                  </a:lnTo>
                  <a:lnTo>
                    <a:pt x="2213" y="2254"/>
                  </a:lnTo>
                  <a:lnTo>
                    <a:pt x="2144" y="2285"/>
                  </a:lnTo>
                  <a:lnTo>
                    <a:pt x="2078" y="2315"/>
                  </a:lnTo>
                  <a:lnTo>
                    <a:pt x="2013" y="2341"/>
                  </a:lnTo>
                  <a:lnTo>
                    <a:pt x="1951" y="2364"/>
                  </a:lnTo>
                  <a:lnTo>
                    <a:pt x="1921" y="2375"/>
                  </a:lnTo>
                  <a:lnTo>
                    <a:pt x="1890" y="2385"/>
                  </a:lnTo>
                  <a:lnTo>
                    <a:pt x="1862" y="2394"/>
                  </a:lnTo>
                  <a:lnTo>
                    <a:pt x="1833" y="2402"/>
                  </a:lnTo>
                  <a:lnTo>
                    <a:pt x="1805" y="2411"/>
                  </a:lnTo>
                  <a:lnTo>
                    <a:pt x="1778" y="2418"/>
                  </a:lnTo>
                  <a:lnTo>
                    <a:pt x="1751" y="2424"/>
                  </a:lnTo>
                  <a:lnTo>
                    <a:pt x="1724" y="2429"/>
                  </a:lnTo>
                  <a:lnTo>
                    <a:pt x="1693" y="2414"/>
                  </a:lnTo>
                  <a:lnTo>
                    <a:pt x="1660" y="2396"/>
                  </a:lnTo>
                  <a:lnTo>
                    <a:pt x="1628" y="2378"/>
                  </a:lnTo>
                  <a:lnTo>
                    <a:pt x="1594" y="2360"/>
                  </a:lnTo>
                  <a:lnTo>
                    <a:pt x="1559" y="2340"/>
                  </a:lnTo>
                  <a:lnTo>
                    <a:pt x="1525" y="2319"/>
                  </a:lnTo>
                  <a:lnTo>
                    <a:pt x="1488" y="2296"/>
                  </a:lnTo>
                  <a:lnTo>
                    <a:pt x="1452" y="2273"/>
                  </a:lnTo>
                  <a:lnTo>
                    <a:pt x="1443" y="2267"/>
                  </a:lnTo>
                  <a:lnTo>
                    <a:pt x="1428" y="2260"/>
                  </a:lnTo>
                  <a:lnTo>
                    <a:pt x="1408" y="2251"/>
                  </a:lnTo>
                  <a:lnTo>
                    <a:pt x="1384" y="2239"/>
                  </a:lnTo>
                  <a:lnTo>
                    <a:pt x="1355" y="2227"/>
                  </a:lnTo>
                  <a:lnTo>
                    <a:pt x="1320" y="2211"/>
                  </a:lnTo>
                  <a:lnTo>
                    <a:pt x="1281" y="2195"/>
                  </a:lnTo>
                  <a:lnTo>
                    <a:pt x="1236" y="2177"/>
                  </a:lnTo>
                  <a:lnTo>
                    <a:pt x="1188" y="2158"/>
                  </a:lnTo>
                  <a:lnTo>
                    <a:pt x="1133" y="2137"/>
                  </a:lnTo>
                  <a:lnTo>
                    <a:pt x="1074" y="2113"/>
                  </a:lnTo>
                  <a:lnTo>
                    <a:pt x="1010" y="2088"/>
                  </a:lnTo>
                  <a:lnTo>
                    <a:pt x="941" y="2062"/>
                  </a:lnTo>
                  <a:lnTo>
                    <a:pt x="868" y="2034"/>
                  </a:lnTo>
                  <a:lnTo>
                    <a:pt x="789" y="2004"/>
                  </a:lnTo>
                  <a:lnTo>
                    <a:pt x="705" y="1973"/>
                  </a:lnTo>
                  <a:lnTo>
                    <a:pt x="645" y="1949"/>
                  </a:lnTo>
                  <a:lnTo>
                    <a:pt x="587" y="1923"/>
                  </a:lnTo>
                  <a:lnTo>
                    <a:pt x="532" y="1898"/>
                  </a:lnTo>
                  <a:lnTo>
                    <a:pt x="481" y="1873"/>
                  </a:lnTo>
                  <a:lnTo>
                    <a:pt x="456" y="1860"/>
                  </a:lnTo>
                  <a:lnTo>
                    <a:pt x="432" y="1846"/>
                  </a:lnTo>
                  <a:lnTo>
                    <a:pt x="409" y="1832"/>
                  </a:lnTo>
                  <a:lnTo>
                    <a:pt x="387" y="1818"/>
                  </a:lnTo>
                  <a:lnTo>
                    <a:pt x="364" y="1805"/>
                  </a:lnTo>
                  <a:lnTo>
                    <a:pt x="343" y="1791"/>
                  </a:lnTo>
                  <a:lnTo>
                    <a:pt x="323" y="1777"/>
                  </a:lnTo>
                  <a:lnTo>
                    <a:pt x="302" y="1762"/>
                  </a:lnTo>
                  <a:lnTo>
                    <a:pt x="283" y="1747"/>
                  </a:lnTo>
                  <a:lnTo>
                    <a:pt x="265" y="1732"/>
                  </a:lnTo>
                  <a:lnTo>
                    <a:pt x="247" y="1718"/>
                  </a:lnTo>
                  <a:lnTo>
                    <a:pt x="231" y="1703"/>
                  </a:lnTo>
                  <a:lnTo>
                    <a:pt x="213" y="1688"/>
                  </a:lnTo>
                  <a:lnTo>
                    <a:pt x="198" y="1673"/>
                  </a:lnTo>
                  <a:lnTo>
                    <a:pt x="183" y="1657"/>
                  </a:lnTo>
                  <a:lnTo>
                    <a:pt x="169" y="1641"/>
                  </a:lnTo>
                  <a:lnTo>
                    <a:pt x="156" y="1625"/>
                  </a:lnTo>
                  <a:lnTo>
                    <a:pt x="143" y="1609"/>
                  </a:lnTo>
                  <a:lnTo>
                    <a:pt x="130" y="1593"/>
                  </a:lnTo>
                  <a:lnTo>
                    <a:pt x="119" y="1577"/>
                  </a:lnTo>
                  <a:lnTo>
                    <a:pt x="108" y="1559"/>
                  </a:lnTo>
                  <a:lnTo>
                    <a:pt x="98" y="1543"/>
                  </a:lnTo>
                  <a:lnTo>
                    <a:pt x="89" y="1526"/>
                  </a:lnTo>
                  <a:lnTo>
                    <a:pt x="81" y="1509"/>
                  </a:lnTo>
                  <a:lnTo>
                    <a:pt x="69" y="1484"/>
                  </a:lnTo>
                  <a:lnTo>
                    <a:pt x="58" y="1458"/>
                  </a:lnTo>
                  <a:lnTo>
                    <a:pt x="48" y="1434"/>
                  </a:lnTo>
                  <a:lnTo>
                    <a:pt x="39" y="1409"/>
                  </a:lnTo>
                  <a:lnTo>
                    <a:pt x="31" y="1383"/>
                  </a:lnTo>
                  <a:lnTo>
                    <a:pt x="24" y="1357"/>
                  </a:lnTo>
                  <a:lnTo>
                    <a:pt x="18" y="1332"/>
                  </a:lnTo>
                  <a:lnTo>
                    <a:pt x="13" y="1307"/>
                  </a:lnTo>
                  <a:lnTo>
                    <a:pt x="9" y="1282"/>
                  </a:lnTo>
                  <a:lnTo>
                    <a:pt x="5" y="1256"/>
                  </a:lnTo>
                  <a:lnTo>
                    <a:pt x="3" y="1231"/>
                  </a:lnTo>
                  <a:lnTo>
                    <a:pt x="1" y="1205"/>
                  </a:lnTo>
                  <a:lnTo>
                    <a:pt x="0" y="1179"/>
                  </a:lnTo>
                  <a:lnTo>
                    <a:pt x="1" y="1154"/>
                  </a:lnTo>
                  <a:lnTo>
                    <a:pt x="2" y="1128"/>
                  </a:lnTo>
                  <a:lnTo>
                    <a:pt x="4" y="1103"/>
                  </a:lnTo>
                  <a:lnTo>
                    <a:pt x="6" y="1076"/>
                  </a:lnTo>
                  <a:lnTo>
                    <a:pt x="10" y="1051"/>
                  </a:lnTo>
                  <a:lnTo>
                    <a:pt x="15" y="1025"/>
                  </a:lnTo>
                  <a:lnTo>
                    <a:pt x="20" y="1000"/>
                  </a:lnTo>
                  <a:lnTo>
                    <a:pt x="26" y="973"/>
                  </a:lnTo>
                  <a:lnTo>
                    <a:pt x="34" y="948"/>
                  </a:lnTo>
                  <a:lnTo>
                    <a:pt x="42" y="922"/>
                  </a:lnTo>
                  <a:lnTo>
                    <a:pt x="51" y="895"/>
                  </a:lnTo>
                  <a:lnTo>
                    <a:pt x="61" y="870"/>
                  </a:lnTo>
                  <a:lnTo>
                    <a:pt x="73" y="844"/>
                  </a:lnTo>
                  <a:lnTo>
                    <a:pt x="84" y="818"/>
                  </a:lnTo>
                  <a:lnTo>
                    <a:pt x="97" y="791"/>
                  </a:lnTo>
                  <a:lnTo>
                    <a:pt x="110" y="765"/>
                  </a:lnTo>
                  <a:lnTo>
                    <a:pt x="124" y="739"/>
                  </a:lnTo>
                  <a:lnTo>
                    <a:pt x="139" y="712"/>
                  </a:lnTo>
                  <a:lnTo>
                    <a:pt x="157" y="686"/>
                  </a:lnTo>
                  <a:lnTo>
                    <a:pt x="185" y="643"/>
                  </a:lnTo>
                  <a:lnTo>
                    <a:pt x="215" y="600"/>
                  </a:lnTo>
                  <a:lnTo>
                    <a:pt x="248" y="559"/>
                  </a:lnTo>
                  <a:lnTo>
                    <a:pt x="281" y="518"/>
                  </a:lnTo>
                  <a:lnTo>
                    <a:pt x="298" y="499"/>
                  </a:lnTo>
                  <a:lnTo>
                    <a:pt x="317" y="480"/>
                  </a:lnTo>
                  <a:lnTo>
                    <a:pt x="335" y="461"/>
                  </a:lnTo>
                  <a:lnTo>
                    <a:pt x="354" y="442"/>
                  </a:lnTo>
                  <a:lnTo>
                    <a:pt x="393" y="405"/>
                  </a:lnTo>
                  <a:lnTo>
                    <a:pt x="433" y="369"/>
                  </a:lnTo>
                  <a:lnTo>
                    <a:pt x="475" y="334"/>
                  </a:lnTo>
                  <a:lnTo>
                    <a:pt x="518" y="301"/>
                  </a:lnTo>
                  <a:lnTo>
                    <a:pt x="564" y="269"/>
                  </a:lnTo>
                  <a:lnTo>
                    <a:pt x="611" y="237"/>
                  </a:lnTo>
                  <a:lnTo>
                    <a:pt x="659" y="208"/>
                  </a:lnTo>
                  <a:lnTo>
                    <a:pt x="710" y="179"/>
                  </a:lnTo>
                  <a:lnTo>
                    <a:pt x="761" y="152"/>
                  </a:lnTo>
                  <a:lnTo>
                    <a:pt x="815" y="124"/>
                  </a:lnTo>
                  <a:lnTo>
                    <a:pt x="879" y="96"/>
                  </a:lnTo>
                  <a:lnTo>
                    <a:pt x="941" y="71"/>
                  </a:lnTo>
                  <a:lnTo>
                    <a:pt x="1004" y="49"/>
                  </a:lnTo>
                  <a:lnTo>
                    <a:pt x="1066" y="32"/>
                  </a:lnTo>
                  <a:lnTo>
                    <a:pt x="1127" y="18"/>
                  </a:lnTo>
                  <a:lnTo>
                    <a:pt x="1188" y="9"/>
                  </a:lnTo>
                  <a:lnTo>
                    <a:pt x="1247" y="3"/>
                  </a:lnTo>
                  <a:lnTo>
                    <a:pt x="1306" y="0"/>
                  </a:lnTo>
                  <a:lnTo>
                    <a:pt x="1365" y="2"/>
                  </a:lnTo>
                  <a:lnTo>
                    <a:pt x="1422" y="7"/>
                  </a:lnTo>
                  <a:lnTo>
                    <a:pt x="1479" y="16"/>
                  </a:lnTo>
                  <a:lnTo>
                    <a:pt x="1536" y="29"/>
                  </a:lnTo>
                  <a:lnTo>
                    <a:pt x="1592" y="45"/>
                  </a:lnTo>
                  <a:lnTo>
                    <a:pt x="1647" y="66"/>
                  </a:lnTo>
                  <a:lnTo>
                    <a:pt x="1702" y="90"/>
                  </a:lnTo>
                  <a:lnTo>
                    <a:pt x="1756" y="118"/>
                  </a:lnTo>
                  <a:lnTo>
                    <a:pt x="1809" y="149"/>
                  </a:lnTo>
                  <a:lnTo>
                    <a:pt x="1862" y="185"/>
                  </a:lnTo>
                  <a:lnTo>
                    <a:pt x="1914" y="224"/>
                  </a:lnTo>
                  <a:lnTo>
                    <a:pt x="1965" y="268"/>
                  </a:lnTo>
                  <a:lnTo>
                    <a:pt x="2016" y="314"/>
                  </a:lnTo>
                  <a:lnTo>
                    <a:pt x="2067" y="365"/>
                  </a:lnTo>
                  <a:lnTo>
                    <a:pt x="2115" y="419"/>
                  </a:lnTo>
                  <a:lnTo>
                    <a:pt x="2165" y="477"/>
                  </a:lnTo>
                  <a:lnTo>
                    <a:pt x="2212" y="540"/>
                  </a:lnTo>
                  <a:lnTo>
                    <a:pt x="2260" y="605"/>
                  </a:lnTo>
                  <a:lnTo>
                    <a:pt x="2306" y="674"/>
                  </a:lnTo>
                  <a:lnTo>
                    <a:pt x="2353" y="748"/>
                  </a:lnTo>
                  <a:lnTo>
                    <a:pt x="2399" y="825"/>
                  </a:lnTo>
                  <a:lnTo>
                    <a:pt x="2443" y="906"/>
                  </a:lnTo>
                  <a:lnTo>
                    <a:pt x="2488" y="990"/>
                  </a:lnTo>
                  <a:lnTo>
                    <a:pt x="2532" y="1078"/>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 name="Freeform 152"/>
            <p:cNvSpPr>
              <a:spLocks/>
            </p:cNvSpPr>
            <p:nvPr/>
          </p:nvSpPr>
          <p:spPr bwMode="auto">
            <a:xfrm>
              <a:off x="3283" y="2427"/>
              <a:ext cx="66" cy="46"/>
            </a:xfrm>
            <a:custGeom>
              <a:avLst/>
              <a:gdLst>
                <a:gd name="T0" fmla="*/ 0 w 1708"/>
                <a:gd name="T1" fmla="*/ 0 h 1200"/>
                <a:gd name="T2" fmla="*/ 0 w 1708"/>
                <a:gd name="T3" fmla="*/ 0 h 1200"/>
                <a:gd name="T4" fmla="*/ 0 w 1708"/>
                <a:gd name="T5" fmla="*/ 0 h 1200"/>
                <a:gd name="T6" fmla="*/ 0 w 1708"/>
                <a:gd name="T7" fmla="*/ 0 h 1200"/>
                <a:gd name="T8" fmla="*/ 0 w 1708"/>
                <a:gd name="T9" fmla="*/ 0 h 1200"/>
                <a:gd name="T10" fmla="*/ 0 w 1708"/>
                <a:gd name="T11" fmla="*/ 0 h 1200"/>
                <a:gd name="T12" fmla="*/ 0 w 1708"/>
                <a:gd name="T13" fmla="*/ 0 h 1200"/>
                <a:gd name="T14" fmla="*/ 0 w 1708"/>
                <a:gd name="T15" fmla="*/ 0 h 1200"/>
                <a:gd name="T16" fmla="*/ 0 w 1708"/>
                <a:gd name="T17" fmla="*/ 0 h 1200"/>
                <a:gd name="T18" fmla="*/ 0 w 1708"/>
                <a:gd name="T19" fmla="*/ 0 h 1200"/>
                <a:gd name="T20" fmla="*/ 0 w 1708"/>
                <a:gd name="T21" fmla="*/ 0 h 1200"/>
                <a:gd name="T22" fmla="*/ 0 w 1708"/>
                <a:gd name="T23" fmla="*/ 0 h 1200"/>
                <a:gd name="T24" fmla="*/ 0 w 1708"/>
                <a:gd name="T25" fmla="*/ 0 h 1200"/>
                <a:gd name="T26" fmla="*/ 0 w 1708"/>
                <a:gd name="T27" fmla="*/ 0 h 1200"/>
                <a:gd name="T28" fmla="*/ 0 w 1708"/>
                <a:gd name="T29" fmla="*/ 0 h 1200"/>
                <a:gd name="T30" fmla="*/ 0 w 1708"/>
                <a:gd name="T31" fmla="*/ 0 h 1200"/>
                <a:gd name="T32" fmla="*/ 0 w 1708"/>
                <a:gd name="T33" fmla="*/ 0 h 1200"/>
                <a:gd name="T34" fmla="*/ 0 w 1708"/>
                <a:gd name="T35" fmla="*/ 0 h 1200"/>
                <a:gd name="T36" fmla="*/ 0 w 1708"/>
                <a:gd name="T37" fmla="*/ 0 h 1200"/>
                <a:gd name="T38" fmla="*/ 0 w 1708"/>
                <a:gd name="T39" fmla="*/ 0 h 1200"/>
                <a:gd name="T40" fmla="*/ 0 w 1708"/>
                <a:gd name="T41" fmla="*/ 0 h 1200"/>
                <a:gd name="T42" fmla="*/ 0 w 1708"/>
                <a:gd name="T43" fmla="*/ 0 h 1200"/>
                <a:gd name="T44" fmla="*/ 0 w 1708"/>
                <a:gd name="T45" fmla="*/ 0 h 1200"/>
                <a:gd name="T46" fmla="*/ 0 w 1708"/>
                <a:gd name="T47" fmla="*/ 0 h 1200"/>
                <a:gd name="T48" fmla="*/ 0 w 1708"/>
                <a:gd name="T49" fmla="*/ 0 h 1200"/>
                <a:gd name="T50" fmla="*/ 0 w 1708"/>
                <a:gd name="T51" fmla="*/ 0 h 1200"/>
                <a:gd name="T52" fmla="*/ 0 w 1708"/>
                <a:gd name="T53" fmla="*/ 0 h 1200"/>
                <a:gd name="T54" fmla="*/ 0 w 1708"/>
                <a:gd name="T55" fmla="*/ 0 h 1200"/>
                <a:gd name="T56" fmla="*/ 0 w 1708"/>
                <a:gd name="T57" fmla="*/ 0 h 1200"/>
                <a:gd name="T58" fmla="*/ 0 w 1708"/>
                <a:gd name="T59" fmla="*/ 0 h 1200"/>
                <a:gd name="T60" fmla="*/ 0 w 1708"/>
                <a:gd name="T61" fmla="*/ 0 h 1200"/>
                <a:gd name="T62" fmla="*/ 0 w 1708"/>
                <a:gd name="T63" fmla="*/ 0 h 1200"/>
                <a:gd name="T64" fmla="*/ 0 w 1708"/>
                <a:gd name="T65" fmla="*/ 0 h 1200"/>
                <a:gd name="T66" fmla="*/ 0 w 1708"/>
                <a:gd name="T67" fmla="*/ 0 h 1200"/>
                <a:gd name="T68" fmla="*/ 0 w 1708"/>
                <a:gd name="T69" fmla="*/ 0 h 1200"/>
                <a:gd name="T70" fmla="*/ 0 w 1708"/>
                <a:gd name="T71" fmla="*/ 0 h 1200"/>
                <a:gd name="T72" fmla="*/ 0 w 1708"/>
                <a:gd name="T73" fmla="*/ 0 h 1200"/>
                <a:gd name="T74" fmla="*/ 0 w 1708"/>
                <a:gd name="T75" fmla="*/ 0 h 1200"/>
                <a:gd name="T76" fmla="*/ 0 w 1708"/>
                <a:gd name="T77" fmla="*/ 0 h 1200"/>
                <a:gd name="T78" fmla="*/ 0 w 1708"/>
                <a:gd name="T79" fmla="*/ 0 h 1200"/>
                <a:gd name="T80" fmla="*/ 0 w 1708"/>
                <a:gd name="T81" fmla="*/ 0 h 1200"/>
                <a:gd name="T82" fmla="*/ 0 w 1708"/>
                <a:gd name="T83" fmla="*/ 0 h 1200"/>
                <a:gd name="T84" fmla="*/ 0 w 1708"/>
                <a:gd name="T85" fmla="*/ 0 h 1200"/>
                <a:gd name="T86" fmla="*/ 0 w 1708"/>
                <a:gd name="T87" fmla="*/ 0 h 1200"/>
                <a:gd name="T88" fmla="*/ 0 w 1708"/>
                <a:gd name="T89" fmla="*/ 0 h 1200"/>
                <a:gd name="T90" fmla="*/ 0 w 1708"/>
                <a:gd name="T91" fmla="*/ 0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08" h="1200">
                  <a:moveTo>
                    <a:pt x="1703" y="666"/>
                  </a:moveTo>
                  <a:lnTo>
                    <a:pt x="1681" y="624"/>
                  </a:lnTo>
                  <a:lnTo>
                    <a:pt x="1659" y="584"/>
                  </a:lnTo>
                  <a:lnTo>
                    <a:pt x="1634" y="544"/>
                  </a:lnTo>
                  <a:lnTo>
                    <a:pt x="1607" y="506"/>
                  </a:lnTo>
                  <a:lnTo>
                    <a:pt x="1579" y="469"/>
                  </a:lnTo>
                  <a:lnTo>
                    <a:pt x="1549" y="433"/>
                  </a:lnTo>
                  <a:lnTo>
                    <a:pt x="1516" y="398"/>
                  </a:lnTo>
                  <a:lnTo>
                    <a:pt x="1483" y="363"/>
                  </a:lnTo>
                  <a:lnTo>
                    <a:pt x="1447" y="330"/>
                  </a:lnTo>
                  <a:lnTo>
                    <a:pt x="1409" y="298"/>
                  </a:lnTo>
                  <a:lnTo>
                    <a:pt x="1369" y="267"/>
                  </a:lnTo>
                  <a:lnTo>
                    <a:pt x="1329" y="237"/>
                  </a:lnTo>
                  <a:lnTo>
                    <a:pt x="1285" y="208"/>
                  </a:lnTo>
                  <a:lnTo>
                    <a:pt x="1240" y="179"/>
                  </a:lnTo>
                  <a:lnTo>
                    <a:pt x="1193" y="153"/>
                  </a:lnTo>
                  <a:lnTo>
                    <a:pt x="1145" y="127"/>
                  </a:lnTo>
                  <a:lnTo>
                    <a:pt x="1118" y="114"/>
                  </a:lnTo>
                  <a:lnTo>
                    <a:pt x="1091" y="102"/>
                  </a:lnTo>
                  <a:lnTo>
                    <a:pt x="1065" y="89"/>
                  </a:lnTo>
                  <a:lnTo>
                    <a:pt x="1038" y="78"/>
                  </a:lnTo>
                  <a:lnTo>
                    <a:pt x="1013" y="68"/>
                  </a:lnTo>
                  <a:lnTo>
                    <a:pt x="987" y="58"/>
                  </a:lnTo>
                  <a:lnTo>
                    <a:pt x="961" y="49"/>
                  </a:lnTo>
                  <a:lnTo>
                    <a:pt x="936" y="41"/>
                  </a:lnTo>
                  <a:lnTo>
                    <a:pt x="911" y="34"/>
                  </a:lnTo>
                  <a:lnTo>
                    <a:pt x="886" y="27"/>
                  </a:lnTo>
                  <a:lnTo>
                    <a:pt x="861" y="21"/>
                  </a:lnTo>
                  <a:lnTo>
                    <a:pt x="837" y="16"/>
                  </a:lnTo>
                  <a:lnTo>
                    <a:pt x="813" y="11"/>
                  </a:lnTo>
                  <a:lnTo>
                    <a:pt x="788" y="8"/>
                  </a:lnTo>
                  <a:lnTo>
                    <a:pt x="765" y="5"/>
                  </a:lnTo>
                  <a:lnTo>
                    <a:pt x="741" y="2"/>
                  </a:lnTo>
                  <a:lnTo>
                    <a:pt x="717" y="1"/>
                  </a:lnTo>
                  <a:lnTo>
                    <a:pt x="694" y="0"/>
                  </a:lnTo>
                  <a:lnTo>
                    <a:pt x="671" y="0"/>
                  </a:lnTo>
                  <a:lnTo>
                    <a:pt x="648" y="0"/>
                  </a:lnTo>
                  <a:lnTo>
                    <a:pt x="625" y="2"/>
                  </a:lnTo>
                  <a:lnTo>
                    <a:pt x="603" y="4"/>
                  </a:lnTo>
                  <a:lnTo>
                    <a:pt x="581" y="6"/>
                  </a:lnTo>
                  <a:lnTo>
                    <a:pt x="559" y="10"/>
                  </a:lnTo>
                  <a:lnTo>
                    <a:pt x="537" y="14"/>
                  </a:lnTo>
                  <a:lnTo>
                    <a:pt x="516" y="19"/>
                  </a:lnTo>
                  <a:lnTo>
                    <a:pt x="494" y="25"/>
                  </a:lnTo>
                  <a:lnTo>
                    <a:pt x="472" y="31"/>
                  </a:lnTo>
                  <a:lnTo>
                    <a:pt x="452" y="38"/>
                  </a:lnTo>
                  <a:lnTo>
                    <a:pt x="431" y="46"/>
                  </a:lnTo>
                  <a:lnTo>
                    <a:pt x="410" y="55"/>
                  </a:lnTo>
                  <a:lnTo>
                    <a:pt x="390" y="64"/>
                  </a:lnTo>
                  <a:lnTo>
                    <a:pt x="361" y="78"/>
                  </a:lnTo>
                  <a:lnTo>
                    <a:pt x="333" y="93"/>
                  </a:lnTo>
                  <a:lnTo>
                    <a:pt x="305" y="109"/>
                  </a:lnTo>
                  <a:lnTo>
                    <a:pt x="278" y="125"/>
                  </a:lnTo>
                  <a:lnTo>
                    <a:pt x="252" y="141"/>
                  </a:lnTo>
                  <a:lnTo>
                    <a:pt x="225" y="158"/>
                  </a:lnTo>
                  <a:lnTo>
                    <a:pt x="201" y="176"/>
                  </a:lnTo>
                  <a:lnTo>
                    <a:pt x="176" y="195"/>
                  </a:lnTo>
                  <a:lnTo>
                    <a:pt x="151" y="214"/>
                  </a:lnTo>
                  <a:lnTo>
                    <a:pt x="128" y="233"/>
                  </a:lnTo>
                  <a:lnTo>
                    <a:pt x="106" y="253"/>
                  </a:lnTo>
                  <a:lnTo>
                    <a:pt x="83" y="274"/>
                  </a:lnTo>
                  <a:lnTo>
                    <a:pt x="61" y="297"/>
                  </a:lnTo>
                  <a:lnTo>
                    <a:pt x="41" y="319"/>
                  </a:lnTo>
                  <a:lnTo>
                    <a:pt x="21" y="341"/>
                  </a:lnTo>
                  <a:lnTo>
                    <a:pt x="0" y="365"/>
                  </a:lnTo>
                  <a:lnTo>
                    <a:pt x="64" y="416"/>
                  </a:lnTo>
                  <a:lnTo>
                    <a:pt x="125" y="468"/>
                  </a:lnTo>
                  <a:lnTo>
                    <a:pt x="184" y="518"/>
                  </a:lnTo>
                  <a:lnTo>
                    <a:pt x="239" y="570"/>
                  </a:lnTo>
                  <a:lnTo>
                    <a:pt x="294" y="621"/>
                  </a:lnTo>
                  <a:lnTo>
                    <a:pt x="346" y="673"/>
                  </a:lnTo>
                  <a:lnTo>
                    <a:pt x="395" y="725"/>
                  </a:lnTo>
                  <a:lnTo>
                    <a:pt x="443" y="777"/>
                  </a:lnTo>
                  <a:lnTo>
                    <a:pt x="488" y="829"/>
                  </a:lnTo>
                  <a:lnTo>
                    <a:pt x="532" y="882"/>
                  </a:lnTo>
                  <a:lnTo>
                    <a:pt x="573" y="934"/>
                  </a:lnTo>
                  <a:lnTo>
                    <a:pt x="611" y="987"/>
                  </a:lnTo>
                  <a:lnTo>
                    <a:pt x="647" y="1041"/>
                  </a:lnTo>
                  <a:lnTo>
                    <a:pt x="682" y="1093"/>
                  </a:lnTo>
                  <a:lnTo>
                    <a:pt x="714" y="1147"/>
                  </a:lnTo>
                  <a:lnTo>
                    <a:pt x="745" y="1200"/>
                  </a:lnTo>
                  <a:lnTo>
                    <a:pt x="1099" y="307"/>
                  </a:lnTo>
                  <a:lnTo>
                    <a:pt x="1127" y="321"/>
                  </a:lnTo>
                  <a:lnTo>
                    <a:pt x="1157" y="336"/>
                  </a:lnTo>
                  <a:lnTo>
                    <a:pt x="1187" y="352"/>
                  </a:lnTo>
                  <a:lnTo>
                    <a:pt x="1220" y="370"/>
                  </a:lnTo>
                  <a:lnTo>
                    <a:pt x="1287" y="410"/>
                  </a:lnTo>
                  <a:lnTo>
                    <a:pt x="1361" y="455"/>
                  </a:lnTo>
                  <a:lnTo>
                    <a:pt x="1440" y="505"/>
                  </a:lnTo>
                  <a:lnTo>
                    <a:pt x="1524" y="562"/>
                  </a:lnTo>
                  <a:lnTo>
                    <a:pt x="1613" y="622"/>
                  </a:lnTo>
                  <a:lnTo>
                    <a:pt x="1708" y="689"/>
                  </a:lnTo>
                  <a:lnTo>
                    <a:pt x="1703" y="666"/>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 name="Freeform 153"/>
            <p:cNvSpPr>
              <a:spLocks noEditPoints="1"/>
            </p:cNvSpPr>
            <p:nvPr/>
          </p:nvSpPr>
          <p:spPr bwMode="auto">
            <a:xfrm>
              <a:off x="3245"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30" y="1275"/>
                  </a:lnTo>
                  <a:lnTo>
                    <a:pt x="2895" y="1211"/>
                  </a:lnTo>
                  <a:lnTo>
                    <a:pt x="2860" y="1149"/>
                  </a:lnTo>
                  <a:lnTo>
                    <a:pt x="2822" y="1089"/>
                  </a:lnTo>
                  <a:lnTo>
                    <a:pt x="2785" y="1029"/>
                  </a:lnTo>
                  <a:lnTo>
                    <a:pt x="2745" y="971"/>
                  </a:lnTo>
                  <a:lnTo>
                    <a:pt x="2705" y="914"/>
                  </a:lnTo>
                  <a:lnTo>
                    <a:pt x="2663" y="858"/>
                  </a:lnTo>
                  <a:lnTo>
                    <a:pt x="2621" y="805"/>
                  </a:lnTo>
                  <a:lnTo>
                    <a:pt x="2577" y="751"/>
                  </a:lnTo>
                  <a:lnTo>
                    <a:pt x="2531" y="700"/>
                  </a:lnTo>
                  <a:lnTo>
                    <a:pt x="2486" y="649"/>
                  </a:lnTo>
                  <a:lnTo>
                    <a:pt x="2438" y="600"/>
                  </a:lnTo>
                  <a:lnTo>
                    <a:pt x="2390" y="552"/>
                  </a:lnTo>
                  <a:lnTo>
                    <a:pt x="2341" y="505"/>
                  </a:lnTo>
                  <a:lnTo>
                    <a:pt x="2287" y="458"/>
                  </a:lnTo>
                  <a:lnTo>
                    <a:pt x="2235" y="411"/>
                  </a:lnTo>
                  <a:lnTo>
                    <a:pt x="2184" y="369"/>
                  </a:lnTo>
                  <a:lnTo>
                    <a:pt x="2133" y="328"/>
                  </a:lnTo>
                  <a:lnTo>
                    <a:pt x="2084" y="289"/>
                  </a:lnTo>
                  <a:lnTo>
                    <a:pt x="2036" y="254"/>
                  </a:lnTo>
                  <a:lnTo>
                    <a:pt x="1989" y="220"/>
                  </a:lnTo>
                  <a:lnTo>
                    <a:pt x="1943" y="189"/>
                  </a:lnTo>
                  <a:lnTo>
                    <a:pt x="1898" y="161"/>
                  </a:lnTo>
                  <a:lnTo>
                    <a:pt x="1854" y="135"/>
                  </a:lnTo>
                  <a:lnTo>
                    <a:pt x="1810" y="111"/>
                  </a:lnTo>
                  <a:lnTo>
                    <a:pt x="1769" y="90"/>
                  </a:lnTo>
                  <a:lnTo>
                    <a:pt x="1727" y="71"/>
                  </a:lnTo>
                  <a:lnTo>
                    <a:pt x="1688" y="55"/>
                  </a:lnTo>
                  <a:lnTo>
                    <a:pt x="1648" y="42"/>
                  </a:lnTo>
                  <a:lnTo>
                    <a:pt x="1611" y="29"/>
                  </a:lnTo>
                  <a:lnTo>
                    <a:pt x="1588" y="24"/>
                  </a:lnTo>
                  <a:lnTo>
                    <a:pt x="1563" y="18"/>
                  </a:lnTo>
                  <a:lnTo>
                    <a:pt x="1540" y="14"/>
                  </a:lnTo>
                  <a:lnTo>
                    <a:pt x="1516" y="10"/>
                  </a:lnTo>
                  <a:lnTo>
                    <a:pt x="1490" y="7"/>
                  </a:lnTo>
                  <a:lnTo>
                    <a:pt x="1466" y="4"/>
                  </a:lnTo>
                  <a:lnTo>
                    <a:pt x="1441" y="2"/>
                  </a:lnTo>
                  <a:lnTo>
                    <a:pt x="1416" y="1"/>
                  </a:lnTo>
                  <a:lnTo>
                    <a:pt x="1390" y="0"/>
                  </a:lnTo>
                  <a:lnTo>
                    <a:pt x="1365" y="0"/>
                  </a:lnTo>
                  <a:lnTo>
                    <a:pt x="1339" y="1"/>
                  </a:lnTo>
                  <a:lnTo>
                    <a:pt x="1312" y="2"/>
                  </a:lnTo>
                  <a:lnTo>
                    <a:pt x="1286" y="4"/>
                  </a:lnTo>
                  <a:lnTo>
                    <a:pt x="1259" y="7"/>
                  </a:lnTo>
                  <a:lnTo>
                    <a:pt x="1231" y="10"/>
                  </a:lnTo>
                  <a:lnTo>
                    <a:pt x="1205" y="15"/>
                  </a:lnTo>
                  <a:lnTo>
                    <a:pt x="1177" y="19"/>
                  </a:lnTo>
                  <a:lnTo>
                    <a:pt x="1149" y="25"/>
                  </a:lnTo>
                  <a:lnTo>
                    <a:pt x="1121" y="31"/>
                  </a:lnTo>
                  <a:lnTo>
                    <a:pt x="1092" y="37"/>
                  </a:lnTo>
                  <a:lnTo>
                    <a:pt x="1063" y="46"/>
                  </a:lnTo>
                  <a:lnTo>
                    <a:pt x="1035" y="54"/>
                  </a:lnTo>
                  <a:lnTo>
                    <a:pt x="1005" y="63"/>
                  </a:lnTo>
                  <a:lnTo>
                    <a:pt x="976" y="72"/>
                  </a:lnTo>
                  <a:lnTo>
                    <a:pt x="947" y="82"/>
                  </a:lnTo>
                  <a:lnTo>
                    <a:pt x="916" y="93"/>
                  </a:lnTo>
                  <a:lnTo>
                    <a:pt x="886" y="104"/>
                  </a:lnTo>
                  <a:lnTo>
                    <a:pt x="856" y="116"/>
                  </a:lnTo>
                  <a:lnTo>
                    <a:pt x="794" y="143"/>
                  </a:lnTo>
                  <a:lnTo>
                    <a:pt x="731" y="172"/>
                  </a:lnTo>
                  <a:lnTo>
                    <a:pt x="710" y="182"/>
                  </a:lnTo>
                  <a:lnTo>
                    <a:pt x="687" y="194"/>
                  </a:lnTo>
                  <a:lnTo>
                    <a:pt x="665" y="207"/>
                  </a:lnTo>
                  <a:lnTo>
                    <a:pt x="641" y="221"/>
                  </a:lnTo>
                  <a:lnTo>
                    <a:pt x="617" y="238"/>
                  </a:lnTo>
                  <a:lnTo>
                    <a:pt x="591" y="255"/>
                  </a:lnTo>
                  <a:lnTo>
                    <a:pt x="565" y="273"/>
                  </a:lnTo>
                  <a:lnTo>
                    <a:pt x="538" y="293"/>
                  </a:lnTo>
                  <a:lnTo>
                    <a:pt x="480" y="337"/>
                  </a:lnTo>
                  <a:lnTo>
                    <a:pt x="418" y="386"/>
                  </a:lnTo>
                  <a:lnTo>
                    <a:pt x="353" y="440"/>
                  </a:lnTo>
                  <a:lnTo>
                    <a:pt x="285" y="499"/>
                  </a:lnTo>
                  <a:lnTo>
                    <a:pt x="245" y="537"/>
                  </a:lnTo>
                  <a:lnTo>
                    <a:pt x="208" y="571"/>
                  </a:lnTo>
                  <a:lnTo>
                    <a:pt x="174" y="606"/>
                  </a:lnTo>
                  <a:lnTo>
                    <a:pt x="144" y="638"/>
                  </a:lnTo>
                  <a:lnTo>
                    <a:pt x="115" y="669"/>
                  </a:lnTo>
                  <a:lnTo>
                    <a:pt x="90" y="699"/>
                  </a:lnTo>
                  <a:lnTo>
                    <a:pt x="69" y="727"/>
                  </a:lnTo>
                  <a:lnTo>
                    <a:pt x="49" y="754"/>
                  </a:lnTo>
                  <a:lnTo>
                    <a:pt x="34" y="779"/>
                  </a:lnTo>
                  <a:lnTo>
                    <a:pt x="21" y="804"/>
                  </a:lnTo>
                  <a:lnTo>
                    <a:pt x="16" y="815"/>
                  </a:lnTo>
                  <a:lnTo>
                    <a:pt x="11" y="826"/>
                  </a:lnTo>
                  <a:lnTo>
                    <a:pt x="8" y="837"/>
                  </a:lnTo>
                  <a:lnTo>
                    <a:pt x="5" y="847"/>
                  </a:lnTo>
                  <a:lnTo>
                    <a:pt x="3" y="857"/>
                  </a:lnTo>
                  <a:lnTo>
                    <a:pt x="1" y="867"/>
                  </a:lnTo>
                  <a:lnTo>
                    <a:pt x="0" y="876"/>
                  </a:lnTo>
                  <a:lnTo>
                    <a:pt x="1" y="886"/>
                  </a:lnTo>
                  <a:lnTo>
                    <a:pt x="2" y="894"/>
                  </a:lnTo>
                  <a:lnTo>
                    <a:pt x="3" y="903"/>
                  </a:lnTo>
                  <a:lnTo>
                    <a:pt x="6" y="910"/>
                  </a:lnTo>
                  <a:lnTo>
                    <a:pt x="9" y="918"/>
                  </a:lnTo>
                  <a:lnTo>
                    <a:pt x="17" y="933"/>
                  </a:lnTo>
                  <a:lnTo>
                    <a:pt x="27" y="947"/>
                  </a:lnTo>
                  <a:lnTo>
                    <a:pt x="39" y="962"/>
                  </a:lnTo>
                  <a:lnTo>
                    <a:pt x="54" y="976"/>
                  </a:lnTo>
                  <a:lnTo>
                    <a:pt x="70" y="991"/>
                  </a:lnTo>
                  <a:lnTo>
                    <a:pt x="88" y="1005"/>
                  </a:lnTo>
                  <a:lnTo>
                    <a:pt x="108" y="1019"/>
                  </a:lnTo>
                  <a:lnTo>
                    <a:pt x="130" y="1033"/>
                  </a:lnTo>
                  <a:lnTo>
                    <a:pt x="155" y="1047"/>
                  </a:lnTo>
                  <a:lnTo>
                    <a:pt x="182" y="1061"/>
                  </a:lnTo>
                  <a:lnTo>
                    <a:pt x="210" y="1076"/>
                  </a:lnTo>
                  <a:lnTo>
                    <a:pt x="241" y="1089"/>
                  </a:lnTo>
                  <a:lnTo>
                    <a:pt x="273" y="1103"/>
                  </a:lnTo>
                  <a:lnTo>
                    <a:pt x="309" y="1116"/>
                  </a:lnTo>
                  <a:lnTo>
                    <a:pt x="345" y="1130"/>
                  </a:lnTo>
                  <a:lnTo>
                    <a:pt x="384" y="1143"/>
                  </a:lnTo>
                  <a:lnTo>
                    <a:pt x="374" y="1168"/>
                  </a:lnTo>
                  <a:lnTo>
                    <a:pt x="363" y="1192"/>
                  </a:lnTo>
                  <a:lnTo>
                    <a:pt x="354" y="1216"/>
                  </a:lnTo>
                  <a:lnTo>
                    <a:pt x="345" y="1240"/>
                  </a:lnTo>
                  <a:lnTo>
                    <a:pt x="338" y="1265"/>
                  </a:lnTo>
                  <a:lnTo>
                    <a:pt x="331" y="1289"/>
                  </a:lnTo>
                  <a:lnTo>
                    <a:pt x="324" y="1313"/>
                  </a:lnTo>
                  <a:lnTo>
                    <a:pt x="319" y="1336"/>
                  </a:lnTo>
                  <a:lnTo>
                    <a:pt x="314" y="1361"/>
                  </a:lnTo>
                  <a:lnTo>
                    <a:pt x="309" y="1385"/>
                  </a:lnTo>
                  <a:lnTo>
                    <a:pt x="306" y="1409"/>
                  </a:lnTo>
                  <a:lnTo>
                    <a:pt x="303" y="1432"/>
                  </a:lnTo>
                  <a:lnTo>
                    <a:pt x="300" y="1457"/>
                  </a:lnTo>
                  <a:lnTo>
                    <a:pt x="299" y="1481"/>
                  </a:lnTo>
                  <a:lnTo>
                    <a:pt x="298" y="1504"/>
                  </a:lnTo>
                  <a:lnTo>
                    <a:pt x="298" y="1528"/>
                  </a:lnTo>
                  <a:lnTo>
                    <a:pt x="298" y="1552"/>
                  </a:lnTo>
                  <a:lnTo>
                    <a:pt x="299" y="1576"/>
                  </a:lnTo>
                  <a:lnTo>
                    <a:pt x="301" y="1599"/>
                  </a:lnTo>
                  <a:lnTo>
                    <a:pt x="303" y="1622"/>
                  </a:lnTo>
                  <a:lnTo>
                    <a:pt x="306" y="1647"/>
                  </a:lnTo>
                  <a:lnTo>
                    <a:pt x="310" y="1670"/>
                  </a:lnTo>
                  <a:lnTo>
                    <a:pt x="315" y="1693"/>
                  </a:lnTo>
                  <a:lnTo>
                    <a:pt x="320" y="1717"/>
                  </a:lnTo>
                  <a:lnTo>
                    <a:pt x="326" y="1741"/>
                  </a:lnTo>
                  <a:lnTo>
                    <a:pt x="332" y="1764"/>
                  </a:lnTo>
                  <a:lnTo>
                    <a:pt x="340" y="1787"/>
                  </a:lnTo>
                  <a:lnTo>
                    <a:pt x="348" y="1811"/>
                  </a:lnTo>
                  <a:lnTo>
                    <a:pt x="356" y="1835"/>
                  </a:lnTo>
                  <a:lnTo>
                    <a:pt x="366" y="1858"/>
                  </a:lnTo>
                  <a:lnTo>
                    <a:pt x="377" y="1881"/>
                  </a:lnTo>
                  <a:lnTo>
                    <a:pt x="387" y="1904"/>
                  </a:lnTo>
                  <a:lnTo>
                    <a:pt x="395" y="1921"/>
                  </a:lnTo>
                  <a:lnTo>
                    <a:pt x="403" y="1936"/>
                  </a:lnTo>
                  <a:lnTo>
                    <a:pt x="412" y="1951"/>
                  </a:lnTo>
                  <a:lnTo>
                    <a:pt x="421" y="1966"/>
                  </a:lnTo>
                  <a:lnTo>
                    <a:pt x="431" y="1982"/>
                  </a:lnTo>
                  <a:lnTo>
                    <a:pt x="442" y="1996"/>
                  </a:lnTo>
                  <a:lnTo>
                    <a:pt x="453" y="2011"/>
                  </a:lnTo>
                  <a:lnTo>
                    <a:pt x="465" y="2027"/>
                  </a:lnTo>
                  <a:lnTo>
                    <a:pt x="477" y="2041"/>
                  </a:lnTo>
                  <a:lnTo>
                    <a:pt x="489" y="2056"/>
                  </a:lnTo>
                  <a:lnTo>
                    <a:pt x="502" y="2070"/>
                  </a:lnTo>
                  <a:lnTo>
                    <a:pt x="515" y="2084"/>
                  </a:lnTo>
                  <a:lnTo>
                    <a:pt x="545" y="2113"/>
                  </a:lnTo>
                  <a:lnTo>
                    <a:pt x="575" y="2140"/>
                  </a:lnTo>
                  <a:lnTo>
                    <a:pt x="607" y="2166"/>
                  </a:lnTo>
                  <a:lnTo>
                    <a:pt x="643" y="2193"/>
                  </a:lnTo>
                  <a:lnTo>
                    <a:pt x="679" y="2219"/>
                  </a:lnTo>
                  <a:lnTo>
                    <a:pt x="719" y="2244"/>
                  </a:lnTo>
                  <a:lnTo>
                    <a:pt x="760" y="2269"/>
                  </a:lnTo>
                  <a:lnTo>
                    <a:pt x="803" y="2293"/>
                  </a:lnTo>
                  <a:lnTo>
                    <a:pt x="848" y="2318"/>
                  </a:lnTo>
                  <a:lnTo>
                    <a:pt x="896" y="2341"/>
                  </a:lnTo>
                  <a:lnTo>
                    <a:pt x="976" y="2371"/>
                  </a:lnTo>
                  <a:lnTo>
                    <a:pt x="1056" y="2403"/>
                  </a:lnTo>
                  <a:lnTo>
                    <a:pt x="1136" y="2433"/>
                  </a:lnTo>
                  <a:lnTo>
                    <a:pt x="1216" y="2463"/>
                  </a:lnTo>
                  <a:lnTo>
                    <a:pt x="1295" y="2495"/>
                  </a:lnTo>
                  <a:lnTo>
                    <a:pt x="1375" y="2525"/>
                  </a:lnTo>
                  <a:lnTo>
                    <a:pt x="1455" y="2555"/>
                  </a:lnTo>
                  <a:lnTo>
                    <a:pt x="1534" y="2586"/>
                  </a:lnTo>
                  <a:lnTo>
                    <a:pt x="1612" y="2633"/>
                  </a:lnTo>
                  <a:lnTo>
                    <a:pt x="1689" y="2680"/>
                  </a:lnTo>
                  <a:lnTo>
                    <a:pt x="1766" y="2727"/>
                  </a:lnTo>
                  <a:lnTo>
                    <a:pt x="1844" y="2775"/>
                  </a:lnTo>
                  <a:lnTo>
                    <a:pt x="1921" y="2821"/>
                  </a:lnTo>
                  <a:lnTo>
                    <a:pt x="1999" y="2869"/>
                  </a:lnTo>
                  <a:lnTo>
                    <a:pt x="2076" y="2915"/>
                  </a:lnTo>
                  <a:lnTo>
                    <a:pt x="2154" y="2963"/>
                  </a:lnTo>
                  <a:lnTo>
                    <a:pt x="2175" y="2974"/>
                  </a:lnTo>
                  <a:lnTo>
                    <a:pt x="2197" y="2986"/>
                  </a:lnTo>
                  <a:lnTo>
                    <a:pt x="2219" y="2996"/>
                  </a:lnTo>
                  <a:lnTo>
                    <a:pt x="2240" y="3005"/>
                  </a:lnTo>
                  <a:lnTo>
                    <a:pt x="2261" y="3014"/>
                  </a:lnTo>
                  <a:lnTo>
                    <a:pt x="2283" y="3022"/>
                  </a:lnTo>
                  <a:lnTo>
                    <a:pt x="2305" y="3030"/>
                  </a:lnTo>
                  <a:lnTo>
                    <a:pt x="2326" y="3036"/>
                  </a:lnTo>
                  <a:lnTo>
                    <a:pt x="2347" y="3042"/>
                  </a:lnTo>
                  <a:lnTo>
                    <a:pt x="2368" y="3048"/>
                  </a:lnTo>
                  <a:lnTo>
                    <a:pt x="2391" y="3053"/>
                  </a:lnTo>
                  <a:lnTo>
                    <a:pt x="2412" y="3057"/>
                  </a:lnTo>
                  <a:lnTo>
                    <a:pt x="2433" y="3060"/>
                  </a:lnTo>
                  <a:lnTo>
                    <a:pt x="2454" y="3062"/>
                  </a:lnTo>
                  <a:lnTo>
                    <a:pt x="2476" y="3064"/>
                  </a:lnTo>
                  <a:lnTo>
                    <a:pt x="2498" y="3064"/>
                  </a:lnTo>
                  <a:lnTo>
                    <a:pt x="2519" y="3064"/>
                  </a:lnTo>
                  <a:lnTo>
                    <a:pt x="2541" y="3064"/>
                  </a:lnTo>
                  <a:lnTo>
                    <a:pt x="2562" y="3062"/>
                  </a:lnTo>
                  <a:lnTo>
                    <a:pt x="2583" y="3060"/>
                  </a:lnTo>
                  <a:lnTo>
                    <a:pt x="2605" y="3057"/>
                  </a:lnTo>
                  <a:lnTo>
                    <a:pt x="2627" y="3054"/>
                  </a:lnTo>
                  <a:lnTo>
                    <a:pt x="2648" y="3049"/>
                  </a:lnTo>
                  <a:lnTo>
                    <a:pt x="2669" y="3043"/>
                  </a:lnTo>
                  <a:lnTo>
                    <a:pt x="2690" y="3037"/>
                  </a:lnTo>
                  <a:lnTo>
                    <a:pt x="2713" y="3031"/>
                  </a:lnTo>
                  <a:lnTo>
                    <a:pt x="2734" y="3023"/>
                  </a:lnTo>
                  <a:lnTo>
                    <a:pt x="2755" y="3015"/>
                  </a:lnTo>
                  <a:lnTo>
                    <a:pt x="2776" y="3007"/>
                  </a:lnTo>
                  <a:lnTo>
                    <a:pt x="2799" y="2997"/>
                  </a:lnTo>
                  <a:lnTo>
                    <a:pt x="2820" y="2987"/>
                  </a:lnTo>
                  <a:lnTo>
                    <a:pt x="2841" y="2976"/>
                  </a:lnTo>
                  <a:lnTo>
                    <a:pt x="2932" y="2925"/>
                  </a:lnTo>
                  <a:lnTo>
                    <a:pt x="2948" y="2939"/>
                  </a:lnTo>
                  <a:lnTo>
                    <a:pt x="2965" y="2956"/>
                  </a:lnTo>
                  <a:lnTo>
                    <a:pt x="2986" y="2973"/>
                  </a:lnTo>
                  <a:lnTo>
                    <a:pt x="3010" y="2992"/>
                  </a:lnTo>
                  <a:lnTo>
                    <a:pt x="3067" y="3035"/>
                  </a:lnTo>
                  <a:lnTo>
                    <a:pt x="3137" y="3085"/>
                  </a:lnTo>
                  <a:lnTo>
                    <a:pt x="3218" y="3141"/>
                  </a:lnTo>
                  <a:lnTo>
                    <a:pt x="3311" y="3203"/>
                  </a:lnTo>
                  <a:lnTo>
                    <a:pt x="3416" y="3272"/>
                  </a:lnTo>
                  <a:lnTo>
                    <a:pt x="3535" y="3348"/>
                  </a:lnTo>
                  <a:lnTo>
                    <a:pt x="3571" y="3372"/>
                  </a:lnTo>
                  <a:lnTo>
                    <a:pt x="3607" y="3399"/>
                  </a:lnTo>
                  <a:lnTo>
                    <a:pt x="3642" y="3428"/>
                  </a:lnTo>
                  <a:lnTo>
                    <a:pt x="3677" y="3458"/>
                  </a:lnTo>
                  <a:lnTo>
                    <a:pt x="3710" y="3489"/>
                  </a:lnTo>
                  <a:lnTo>
                    <a:pt x="3744" y="3524"/>
                  </a:lnTo>
                  <a:lnTo>
                    <a:pt x="3776" y="3560"/>
                  </a:lnTo>
                  <a:lnTo>
                    <a:pt x="3807" y="3597"/>
                  </a:lnTo>
                  <a:lnTo>
                    <a:pt x="3839" y="3637"/>
                  </a:lnTo>
                  <a:lnTo>
                    <a:pt x="3869" y="3678"/>
                  </a:lnTo>
                  <a:lnTo>
                    <a:pt x="3898" y="3722"/>
                  </a:lnTo>
                  <a:lnTo>
                    <a:pt x="3927" y="3766"/>
                  </a:lnTo>
                  <a:lnTo>
                    <a:pt x="3955" y="3814"/>
                  </a:lnTo>
                  <a:lnTo>
                    <a:pt x="3983" y="3862"/>
                  </a:lnTo>
                  <a:lnTo>
                    <a:pt x="4009" y="3913"/>
                  </a:lnTo>
                  <a:lnTo>
                    <a:pt x="4035" y="3965"/>
                  </a:lnTo>
                  <a:lnTo>
                    <a:pt x="4047" y="3992"/>
                  </a:lnTo>
                  <a:lnTo>
                    <a:pt x="4057" y="4017"/>
                  </a:lnTo>
                  <a:lnTo>
                    <a:pt x="4068" y="4042"/>
                  </a:lnTo>
                  <a:lnTo>
                    <a:pt x="4078" y="4067"/>
                  </a:lnTo>
                  <a:lnTo>
                    <a:pt x="4086" y="4094"/>
                  </a:lnTo>
                  <a:lnTo>
                    <a:pt x="4093" y="4119"/>
                  </a:lnTo>
                  <a:lnTo>
                    <a:pt x="4100" y="4145"/>
                  </a:lnTo>
                  <a:lnTo>
                    <a:pt x="4105" y="4170"/>
                  </a:lnTo>
                  <a:lnTo>
                    <a:pt x="4110" y="4197"/>
                  </a:lnTo>
                  <a:lnTo>
                    <a:pt x="4114" y="4222"/>
                  </a:lnTo>
                  <a:lnTo>
                    <a:pt x="4117" y="4248"/>
                  </a:lnTo>
                  <a:lnTo>
                    <a:pt x="4120" y="4274"/>
                  </a:lnTo>
                  <a:lnTo>
                    <a:pt x="4121" y="4300"/>
                  </a:lnTo>
                  <a:lnTo>
                    <a:pt x="4122" y="4326"/>
                  </a:lnTo>
                  <a:lnTo>
                    <a:pt x="4122" y="4352"/>
                  </a:lnTo>
                  <a:lnTo>
                    <a:pt x="4121" y="4378"/>
                  </a:lnTo>
                  <a:lnTo>
                    <a:pt x="4119" y="4404"/>
                  </a:lnTo>
                  <a:lnTo>
                    <a:pt x="4116" y="4430"/>
                  </a:lnTo>
                  <a:lnTo>
                    <a:pt x="4112" y="4456"/>
                  </a:lnTo>
                  <a:lnTo>
                    <a:pt x="4108" y="4483"/>
                  </a:lnTo>
                  <a:lnTo>
                    <a:pt x="4102" y="4509"/>
                  </a:lnTo>
                  <a:lnTo>
                    <a:pt x="4096" y="4535"/>
                  </a:lnTo>
                  <a:lnTo>
                    <a:pt x="4089" y="4562"/>
                  </a:lnTo>
                  <a:lnTo>
                    <a:pt x="4081" y="4588"/>
                  </a:lnTo>
                  <a:lnTo>
                    <a:pt x="4072" y="4615"/>
                  </a:lnTo>
                  <a:lnTo>
                    <a:pt x="4063" y="4641"/>
                  </a:lnTo>
                  <a:lnTo>
                    <a:pt x="4051" y="4668"/>
                  </a:lnTo>
                  <a:lnTo>
                    <a:pt x="4040" y="4695"/>
                  </a:lnTo>
                  <a:lnTo>
                    <a:pt x="4028" y="4721"/>
                  </a:lnTo>
                  <a:lnTo>
                    <a:pt x="4015"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6" y="5022"/>
                  </a:lnTo>
                  <a:lnTo>
                    <a:pt x="3816" y="5044"/>
                  </a:lnTo>
                  <a:lnTo>
                    <a:pt x="3796" y="5065"/>
                  </a:lnTo>
                  <a:lnTo>
                    <a:pt x="3777" y="5087"/>
                  </a:lnTo>
                  <a:lnTo>
                    <a:pt x="3756" y="5107"/>
                  </a:lnTo>
                  <a:lnTo>
                    <a:pt x="3735" y="5129"/>
                  </a:lnTo>
                  <a:lnTo>
                    <a:pt x="3713" y="5149"/>
                  </a:lnTo>
                  <a:lnTo>
                    <a:pt x="3692" y="5168"/>
                  </a:lnTo>
                  <a:lnTo>
                    <a:pt x="3631" y="5363"/>
                  </a:lnTo>
                  <a:lnTo>
                    <a:pt x="3670" y="5337"/>
                  </a:lnTo>
                  <a:lnTo>
                    <a:pt x="3707" y="5310"/>
                  </a:lnTo>
                  <a:lnTo>
                    <a:pt x="3744" y="5282"/>
                  </a:lnTo>
                  <a:lnTo>
                    <a:pt x="3779" y="5254"/>
                  </a:lnTo>
                  <a:lnTo>
                    <a:pt x="3813" y="5226"/>
                  </a:lnTo>
                  <a:lnTo>
                    <a:pt x="3847"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7" y="4700"/>
                  </a:lnTo>
                  <a:lnTo>
                    <a:pt x="4218" y="4671"/>
                  </a:lnTo>
                  <a:lnTo>
                    <a:pt x="4229" y="4640"/>
                  </a:lnTo>
                  <a:lnTo>
                    <a:pt x="4238" y="4610"/>
                  </a:lnTo>
                  <a:lnTo>
                    <a:pt x="4246" y="4581"/>
                  </a:lnTo>
                  <a:lnTo>
                    <a:pt x="4253" y="4550"/>
                  </a:lnTo>
                  <a:lnTo>
                    <a:pt x="4259" y="4520"/>
                  </a:lnTo>
                  <a:lnTo>
                    <a:pt x="4264" y="4489"/>
                  </a:lnTo>
                  <a:lnTo>
                    <a:pt x="4268" y="4459"/>
                  </a:lnTo>
                  <a:lnTo>
                    <a:pt x="4271" y="4428"/>
                  </a:lnTo>
                  <a:lnTo>
                    <a:pt x="4272" y="4398"/>
                  </a:lnTo>
                  <a:lnTo>
                    <a:pt x="4273" y="4367"/>
                  </a:lnTo>
                  <a:lnTo>
                    <a:pt x="4273" y="4335"/>
                  </a:lnTo>
                  <a:lnTo>
                    <a:pt x="4271" y="4305"/>
                  </a:lnTo>
                  <a:lnTo>
                    <a:pt x="4269" y="4274"/>
                  </a:lnTo>
                  <a:lnTo>
                    <a:pt x="4266" y="4242"/>
                  </a:lnTo>
                  <a:lnTo>
                    <a:pt x="4261" y="4211"/>
                  </a:lnTo>
                  <a:lnTo>
                    <a:pt x="4256" y="4180"/>
                  </a:lnTo>
                  <a:lnTo>
                    <a:pt x="4249" y="4148"/>
                  </a:lnTo>
                  <a:lnTo>
                    <a:pt x="4242" y="4117"/>
                  </a:lnTo>
                  <a:lnTo>
                    <a:pt x="4233" y="4086"/>
                  </a:lnTo>
                  <a:lnTo>
                    <a:pt x="4224"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6" y="3572"/>
                  </a:lnTo>
                  <a:lnTo>
                    <a:pt x="3935" y="3533"/>
                  </a:lnTo>
                  <a:lnTo>
                    <a:pt x="3904" y="3495"/>
                  </a:lnTo>
                  <a:lnTo>
                    <a:pt x="3871" y="3459"/>
                  </a:lnTo>
                  <a:lnTo>
                    <a:pt x="3838" y="3425"/>
                  </a:lnTo>
                  <a:lnTo>
                    <a:pt x="3803" y="3392"/>
                  </a:lnTo>
                  <a:lnTo>
                    <a:pt x="3769" y="3361"/>
                  </a:lnTo>
                  <a:lnTo>
                    <a:pt x="3733" y="3332"/>
                  </a:lnTo>
                  <a:lnTo>
                    <a:pt x="3696" y="3303"/>
                  </a:lnTo>
                  <a:lnTo>
                    <a:pt x="3660"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4" y="2698"/>
                  </a:lnTo>
                  <a:lnTo>
                    <a:pt x="3336" y="2696"/>
                  </a:lnTo>
                  <a:lnTo>
                    <a:pt x="3335" y="2693"/>
                  </a:lnTo>
                  <a:lnTo>
                    <a:pt x="3336" y="2689"/>
                  </a:lnTo>
                  <a:lnTo>
                    <a:pt x="3339" y="2685"/>
                  </a:lnTo>
                  <a:lnTo>
                    <a:pt x="3342" y="2680"/>
                  </a:lnTo>
                  <a:lnTo>
                    <a:pt x="3352" y="2665"/>
                  </a:lnTo>
                  <a:lnTo>
                    <a:pt x="3361" y="2650"/>
                  </a:lnTo>
                  <a:lnTo>
                    <a:pt x="3369" y="2636"/>
                  </a:lnTo>
                  <a:lnTo>
                    <a:pt x="3377" y="2622"/>
                  </a:lnTo>
                  <a:lnTo>
                    <a:pt x="3384" y="2608"/>
                  </a:lnTo>
                  <a:lnTo>
                    <a:pt x="3390" y="2594"/>
                  </a:lnTo>
                  <a:lnTo>
                    <a:pt x="3395" y="2580"/>
                  </a:lnTo>
                  <a:lnTo>
                    <a:pt x="3399" y="2565"/>
                  </a:lnTo>
                  <a:lnTo>
                    <a:pt x="3403" y="2552"/>
                  </a:lnTo>
                  <a:lnTo>
                    <a:pt x="3406" y="2538"/>
                  </a:lnTo>
                  <a:lnTo>
                    <a:pt x="3408"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9" y="2061"/>
                  </a:lnTo>
                  <a:lnTo>
                    <a:pt x="3230" y="1987"/>
                  </a:lnTo>
                  <a:lnTo>
                    <a:pt x="3203" y="1917"/>
                  </a:lnTo>
                  <a:lnTo>
                    <a:pt x="3177" y="1853"/>
                  </a:lnTo>
                  <a:lnTo>
                    <a:pt x="3154" y="1791"/>
                  </a:lnTo>
                  <a:lnTo>
                    <a:pt x="3132" y="1734"/>
                  </a:lnTo>
                  <a:lnTo>
                    <a:pt x="3111" y="1681"/>
                  </a:lnTo>
                  <a:lnTo>
                    <a:pt x="3091" y="1631"/>
                  </a:lnTo>
                  <a:lnTo>
                    <a:pt x="3073" y="1587"/>
                  </a:lnTo>
                  <a:lnTo>
                    <a:pt x="3057" y="1547"/>
                  </a:lnTo>
                  <a:lnTo>
                    <a:pt x="3042" y="1509"/>
                  </a:lnTo>
                  <a:lnTo>
                    <a:pt x="3029" y="1477"/>
                  </a:lnTo>
                  <a:lnTo>
                    <a:pt x="3016" y="1449"/>
                  </a:lnTo>
                  <a:lnTo>
                    <a:pt x="3005" y="1424"/>
                  </a:lnTo>
                  <a:lnTo>
                    <a:pt x="2996" y="1405"/>
                  </a:lnTo>
                  <a:close/>
                  <a:moveTo>
                    <a:pt x="3214" y="2202"/>
                  </a:moveTo>
                  <a:lnTo>
                    <a:pt x="3228" y="2239"/>
                  </a:lnTo>
                  <a:lnTo>
                    <a:pt x="3242" y="2275"/>
                  </a:lnTo>
                  <a:lnTo>
                    <a:pt x="3254" y="2310"/>
                  </a:lnTo>
                  <a:lnTo>
                    <a:pt x="3265" y="2342"/>
                  </a:lnTo>
                  <a:lnTo>
                    <a:pt x="3275" y="2372"/>
                  </a:lnTo>
                  <a:lnTo>
                    <a:pt x="3283" y="2401"/>
                  </a:lnTo>
                  <a:lnTo>
                    <a:pt x="3290" y="2428"/>
                  </a:lnTo>
                  <a:lnTo>
                    <a:pt x="3296" y="2453"/>
                  </a:lnTo>
                  <a:lnTo>
                    <a:pt x="3301" y="2476"/>
                  </a:lnTo>
                  <a:lnTo>
                    <a:pt x="3304" y="2499"/>
                  </a:lnTo>
                  <a:lnTo>
                    <a:pt x="3306" y="2519"/>
                  </a:lnTo>
                  <a:lnTo>
                    <a:pt x="3307" y="2537"/>
                  </a:lnTo>
                  <a:lnTo>
                    <a:pt x="3307" y="2553"/>
                  </a:lnTo>
                  <a:lnTo>
                    <a:pt x="3306" y="2567"/>
                  </a:lnTo>
                  <a:lnTo>
                    <a:pt x="3303" y="2581"/>
                  </a:lnTo>
                  <a:lnTo>
                    <a:pt x="3299" y="2592"/>
                  </a:lnTo>
                  <a:lnTo>
                    <a:pt x="3294" y="2603"/>
                  </a:lnTo>
                  <a:lnTo>
                    <a:pt x="3286" y="2614"/>
                  </a:lnTo>
                  <a:lnTo>
                    <a:pt x="3276" y="2626"/>
                  </a:lnTo>
                  <a:lnTo>
                    <a:pt x="3263" y="2638"/>
                  </a:lnTo>
                  <a:lnTo>
                    <a:pt x="3248" y="2651"/>
                  </a:lnTo>
                  <a:lnTo>
                    <a:pt x="3232" y="2664"/>
                  </a:lnTo>
                  <a:lnTo>
                    <a:pt x="3213" y="2680"/>
                  </a:lnTo>
                  <a:lnTo>
                    <a:pt x="3192" y="2694"/>
                  </a:lnTo>
                  <a:lnTo>
                    <a:pt x="3168" y="2710"/>
                  </a:lnTo>
                  <a:lnTo>
                    <a:pt x="3143" y="2726"/>
                  </a:lnTo>
                  <a:lnTo>
                    <a:pt x="3116" y="2742"/>
                  </a:lnTo>
                  <a:lnTo>
                    <a:pt x="3086" y="2760"/>
                  </a:lnTo>
                  <a:lnTo>
                    <a:pt x="3021" y="2797"/>
                  </a:lnTo>
                  <a:lnTo>
                    <a:pt x="2947" y="2836"/>
                  </a:lnTo>
                  <a:lnTo>
                    <a:pt x="2732" y="2629"/>
                  </a:lnTo>
                  <a:lnTo>
                    <a:pt x="2749" y="2618"/>
                  </a:lnTo>
                  <a:lnTo>
                    <a:pt x="2767" y="2604"/>
                  </a:lnTo>
                  <a:lnTo>
                    <a:pt x="2788" y="2588"/>
                  </a:lnTo>
                  <a:lnTo>
                    <a:pt x="2810" y="2569"/>
                  </a:lnTo>
                  <a:lnTo>
                    <a:pt x="2861" y="2528"/>
                  </a:lnTo>
                  <a:lnTo>
                    <a:pt x="2917" y="2478"/>
                  </a:lnTo>
                  <a:lnTo>
                    <a:pt x="2981" y="2422"/>
                  </a:lnTo>
                  <a:lnTo>
                    <a:pt x="3051" y="2356"/>
                  </a:lnTo>
                  <a:lnTo>
                    <a:pt x="3129" y="2283"/>
                  </a:lnTo>
                  <a:lnTo>
                    <a:pt x="3214" y="2202"/>
                  </a:lnTo>
                  <a:close/>
                  <a:moveTo>
                    <a:pt x="2882" y="2861"/>
                  </a:moveTo>
                  <a:lnTo>
                    <a:pt x="2786" y="2913"/>
                  </a:lnTo>
                  <a:lnTo>
                    <a:pt x="2768" y="2922"/>
                  </a:lnTo>
                  <a:lnTo>
                    <a:pt x="2752" y="2929"/>
                  </a:lnTo>
                  <a:lnTo>
                    <a:pt x="2735" y="2937"/>
                  </a:lnTo>
                  <a:lnTo>
                    <a:pt x="2718" y="2943"/>
                  </a:lnTo>
                  <a:lnTo>
                    <a:pt x="2701" y="2949"/>
                  </a:lnTo>
                  <a:lnTo>
                    <a:pt x="2682" y="2955"/>
                  </a:lnTo>
                  <a:lnTo>
                    <a:pt x="2665" y="2959"/>
                  </a:lnTo>
                  <a:lnTo>
                    <a:pt x="2648" y="2963"/>
                  </a:lnTo>
                  <a:lnTo>
                    <a:pt x="2630" y="2966"/>
                  </a:lnTo>
                  <a:lnTo>
                    <a:pt x="2611" y="2968"/>
                  </a:lnTo>
                  <a:lnTo>
                    <a:pt x="2593" y="2970"/>
                  </a:lnTo>
                  <a:lnTo>
                    <a:pt x="2576" y="2971"/>
                  </a:lnTo>
                  <a:lnTo>
                    <a:pt x="2557" y="2972"/>
                  </a:lnTo>
                  <a:lnTo>
                    <a:pt x="2539" y="2971"/>
                  </a:lnTo>
                  <a:lnTo>
                    <a:pt x="2520" y="2970"/>
                  </a:lnTo>
                  <a:lnTo>
                    <a:pt x="2501" y="2969"/>
                  </a:lnTo>
                  <a:lnTo>
                    <a:pt x="2483" y="2967"/>
                  </a:lnTo>
                  <a:lnTo>
                    <a:pt x="2464" y="2964"/>
                  </a:lnTo>
                  <a:lnTo>
                    <a:pt x="2444" y="2960"/>
                  </a:lnTo>
                  <a:lnTo>
                    <a:pt x="2425" y="2956"/>
                  </a:lnTo>
                  <a:lnTo>
                    <a:pt x="2406" y="2950"/>
                  </a:lnTo>
                  <a:lnTo>
                    <a:pt x="2387" y="2945"/>
                  </a:lnTo>
                  <a:lnTo>
                    <a:pt x="2366" y="2938"/>
                  </a:lnTo>
                  <a:lnTo>
                    <a:pt x="2347" y="2931"/>
                  </a:lnTo>
                  <a:lnTo>
                    <a:pt x="2327" y="2924"/>
                  </a:lnTo>
                  <a:lnTo>
                    <a:pt x="2308" y="2916"/>
                  </a:lnTo>
                  <a:lnTo>
                    <a:pt x="2287" y="2907"/>
                  </a:lnTo>
                  <a:lnTo>
                    <a:pt x="2267" y="2897"/>
                  </a:lnTo>
                  <a:lnTo>
                    <a:pt x="2247" y="2887"/>
                  </a:lnTo>
                  <a:lnTo>
                    <a:pt x="2227" y="2876"/>
                  </a:lnTo>
                  <a:lnTo>
                    <a:pt x="2206" y="2865"/>
                  </a:lnTo>
                  <a:lnTo>
                    <a:pt x="2185" y="2851"/>
                  </a:lnTo>
                  <a:lnTo>
                    <a:pt x="2218" y="2845"/>
                  </a:lnTo>
                  <a:lnTo>
                    <a:pt x="2250" y="2837"/>
                  </a:lnTo>
                  <a:lnTo>
                    <a:pt x="2281" y="2829"/>
                  </a:lnTo>
                  <a:lnTo>
                    <a:pt x="2313" y="2820"/>
                  </a:lnTo>
                  <a:lnTo>
                    <a:pt x="2344" y="2811"/>
                  </a:lnTo>
                  <a:lnTo>
                    <a:pt x="2375" y="2801"/>
                  </a:lnTo>
                  <a:lnTo>
                    <a:pt x="2407" y="2790"/>
                  </a:lnTo>
                  <a:lnTo>
                    <a:pt x="2438" y="2779"/>
                  </a:lnTo>
                  <a:lnTo>
                    <a:pt x="2469" y="2767"/>
                  </a:lnTo>
                  <a:lnTo>
                    <a:pt x="2499" y="2754"/>
                  </a:lnTo>
                  <a:lnTo>
                    <a:pt x="2529" y="2741"/>
                  </a:lnTo>
                  <a:lnTo>
                    <a:pt x="2560" y="2727"/>
                  </a:lnTo>
                  <a:lnTo>
                    <a:pt x="2590" y="2712"/>
                  </a:lnTo>
                  <a:lnTo>
                    <a:pt x="2621" y="2698"/>
                  </a:lnTo>
                  <a:lnTo>
                    <a:pt x="2650" y="2682"/>
                  </a:lnTo>
                  <a:lnTo>
                    <a:pt x="2679" y="2665"/>
                  </a:lnTo>
                  <a:lnTo>
                    <a:pt x="2882" y="2861"/>
                  </a:lnTo>
                  <a:close/>
                  <a:moveTo>
                    <a:pt x="2916" y="1436"/>
                  </a:moveTo>
                  <a:lnTo>
                    <a:pt x="2931" y="1472"/>
                  </a:lnTo>
                  <a:lnTo>
                    <a:pt x="2953" y="1520"/>
                  </a:lnTo>
                  <a:lnTo>
                    <a:pt x="2978" y="1582"/>
                  </a:lnTo>
                  <a:lnTo>
                    <a:pt x="3007" y="1658"/>
                  </a:lnTo>
                  <a:lnTo>
                    <a:pt x="3042" y="1747"/>
                  </a:lnTo>
                  <a:lnTo>
                    <a:pt x="3081" y="1849"/>
                  </a:lnTo>
                  <a:lnTo>
                    <a:pt x="3126" y="1964"/>
                  </a:lnTo>
                  <a:lnTo>
                    <a:pt x="3174" y="2092"/>
                  </a:lnTo>
                  <a:lnTo>
                    <a:pt x="3141" y="2138"/>
                  </a:lnTo>
                  <a:lnTo>
                    <a:pt x="3107" y="2181"/>
                  </a:lnTo>
                  <a:lnTo>
                    <a:pt x="3072" y="2224"/>
                  </a:lnTo>
                  <a:lnTo>
                    <a:pt x="3038" y="2263"/>
                  </a:lnTo>
                  <a:lnTo>
                    <a:pt x="3003" y="2303"/>
                  </a:lnTo>
                  <a:lnTo>
                    <a:pt x="2968" y="2339"/>
                  </a:lnTo>
                  <a:lnTo>
                    <a:pt x="2932" y="2374"/>
                  </a:lnTo>
                  <a:lnTo>
                    <a:pt x="2896" y="2408"/>
                  </a:lnTo>
                  <a:lnTo>
                    <a:pt x="2860" y="2439"/>
                  </a:lnTo>
                  <a:lnTo>
                    <a:pt x="2823" y="2468"/>
                  </a:lnTo>
                  <a:lnTo>
                    <a:pt x="2787" y="2497"/>
                  </a:lnTo>
                  <a:lnTo>
                    <a:pt x="2749" y="2523"/>
                  </a:lnTo>
                  <a:lnTo>
                    <a:pt x="2712" y="2548"/>
                  </a:lnTo>
                  <a:lnTo>
                    <a:pt x="2674" y="2571"/>
                  </a:lnTo>
                  <a:lnTo>
                    <a:pt x="2636" y="2593"/>
                  </a:lnTo>
                  <a:lnTo>
                    <a:pt x="2597" y="2612"/>
                  </a:lnTo>
                  <a:lnTo>
                    <a:pt x="2528" y="2643"/>
                  </a:lnTo>
                  <a:lnTo>
                    <a:pt x="2462" y="2673"/>
                  </a:lnTo>
                  <a:lnTo>
                    <a:pt x="2397" y="2699"/>
                  </a:lnTo>
                  <a:lnTo>
                    <a:pt x="2335" y="2722"/>
                  </a:lnTo>
                  <a:lnTo>
                    <a:pt x="2305" y="2733"/>
                  </a:lnTo>
                  <a:lnTo>
                    <a:pt x="2275" y="2743"/>
                  </a:lnTo>
                  <a:lnTo>
                    <a:pt x="2246" y="2752"/>
                  </a:lnTo>
                  <a:lnTo>
                    <a:pt x="2218" y="2760"/>
                  </a:lnTo>
                  <a:lnTo>
                    <a:pt x="2189" y="2769"/>
                  </a:lnTo>
                  <a:lnTo>
                    <a:pt x="2162" y="2776"/>
                  </a:lnTo>
                  <a:lnTo>
                    <a:pt x="2134" y="2782"/>
                  </a:lnTo>
                  <a:lnTo>
                    <a:pt x="2108" y="2787"/>
                  </a:lnTo>
                  <a:lnTo>
                    <a:pt x="2077" y="2772"/>
                  </a:lnTo>
                  <a:lnTo>
                    <a:pt x="2045" y="2754"/>
                  </a:lnTo>
                  <a:lnTo>
                    <a:pt x="2012" y="2736"/>
                  </a:lnTo>
                  <a:lnTo>
                    <a:pt x="1979" y="2718"/>
                  </a:lnTo>
                  <a:lnTo>
                    <a:pt x="1944" y="2698"/>
                  </a:lnTo>
                  <a:lnTo>
                    <a:pt x="1909" y="2677"/>
                  </a:lnTo>
                  <a:lnTo>
                    <a:pt x="1872" y="2654"/>
                  </a:lnTo>
                  <a:lnTo>
                    <a:pt x="1837" y="2631"/>
                  </a:lnTo>
                  <a:lnTo>
                    <a:pt x="1827" y="2625"/>
                  </a:lnTo>
                  <a:lnTo>
                    <a:pt x="1811" y="2618"/>
                  </a:lnTo>
                  <a:lnTo>
                    <a:pt x="1792" y="2609"/>
                  </a:lnTo>
                  <a:lnTo>
                    <a:pt x="1768" y="2597"/>
                  </a:lnTo>
                  <a:lnTo>
                    <a:pt x="1739" y="2585"/>
                  </a:lnTo>
                  <a:lnTo>
                    <a:pt x="1704" y="2569"/>
                  </a:lnTo>
                  <a:lnTo>
                    <a:pt x="1665" y="2553"/>
                  </a:lnTo>
                  <a:lnTo>
                    <a:pt x="1620" y="2535"/>
                  </a:lnTo>
                  <a:lnTo>
                    <a:pt x="1571" y="2516"/>
                  </a:lnTo>
                  <a:lnTo>
                    <a:pt x="1517" y="2495"/>
                  </a:lnTo>
                  <a:lnTo>
                    <a:pt x="1458" y="2471"/>
                  </a:lnTo>
                  <a:lnTo>
                    <a:pt x="1394" y="2446"/>
                  </a:lnTo>
                  <a:lnTo>
                    <a:pt x="1325" y="2420"/>
                  </a:lnTo>
                  <a:lnTo>
                    <a:pt x="1251" y="2392"/>
                  </a:lnTo>
                  <a:lnTo>
                    <a:pt x="1172" y="2362"/>
                  </a:lnTo>
                  <a:lnTo>
                    <a:pt x="1088" y="2331"/>
                  </a:lnTo>
                  <a:lnTo>
                    <a:pt x="1029" y="2307"/>
                  </a:lnTo>
                  <a:lnTo>
                    <a:pt x="971" y="2281"/>
                  </a:lnTo>
                  <a:lnTo>
                    <a:pt x="917" y="2256"/>
                  </a:lnTo>
                  <a:lnTo>
                    <a:pt x="866" y="2231"/>
                  </a:lnTo>
                  <a:lnTo>
                    <a:pt x="840" y="2218"/>
                  </a:lnTo>
                  <a:lnTo>
                    <a:pt x="816" y="2204"/>
                  </a:lnTo>
                  <a:lnTo>
                    <a:pt x="793" y="2190"/>
                  </a:lnTo>
                  <a:lnTo>
                    <a:pt x="770" y="2176"/>
                  </a:lnTo>
                  <a:lnTo>
                    <a:pt x="748" y="2163"/>
                  </a:lnTo>
                  <a:lnTo>
                    <a:pt x="727" y="2149"/>
                  </a:lnTo>
                  <a:lnTo>
                    <a:pt x="707" y="2135"/>
                  </a:lnTo>
                  <a:lnTo>
                    <a:pt x="686" y="2120"/>
                  </a:lnTo>
                  <a:lnTo>
                    <a:pt x="667" y="2105"/>
                  </a:lnTo>
                  <a:lnTo>
                    <a:pt x="649" y="2090"/>
                  </a:lnTo>
                  <a:lnTo>
                    <a:pt x="632" y="2076"/>
                  </a:lnTo>
                  <a:lnTo>
                    <a:pt x="615" y="2061"/>
                  </a:lnTo>
                  <a:lnTo>
                    <a:pt x="598" y="2046"/>
                  </a:lnTo>
                  <a:lnTo>
                    <a:pt x="582" y="2031"/>
                  </a:lnTo>
                  <a:lnTo>
                    <a:pt x="567" y="2015"/>
                  </a:lnTo>
                  <a:lnTo>
                    <a:pt x="553" y="1999"/>
                  </a:lnTo>
                  <a:lnTo>
                    <a:pt x="540" y="1983"/>
                  </a:lnTo>
                  <a:lnTo>
                    <a:pt x="526" y="1967"/>
                  </a:lnTo>
                  <a:lnTo>
                    <a:pt x="514" y="1951"/>
                  </a:lnTo>
                  <a:lnTo>
                    <a:pt x="503" y="1935"/>
                  </a:lnTo>
                  <a:lnTo>
                    <a:pt x="492" y="1917"/>
                  </a:lnTo>
                  <a:lnTo>
                    <a:pt x="483" y="1901"/>
                  </a:lnTo>
                  <a:lnTo>
                    <a:pt x="473" y="1884"/>
                  </a:lnTo>
                  <a:lnTo>
                    <a:pt x="465" y="1867"/>
                  </a:lnTo>
                  <a:lnTo>
                    <a:pt x="453" y="1842"/>
                  </a:lnTo>
                  <a:lnTo>
                    <a:pt x="442" y="1816"/>
                  </a:lnTo>
                  <a:lnTo>
                    <a:pt x="432" y="1792"/>
                  </a:lnTo>
                  <a:lnTo>
                    <a:pt x="423" y="1767"/>
                  </a:lnTo>
                  <a:lnTo>
                    <a:pt x="416" y="1741"/>
                  </a:lnTo>
                  <a:lnTo>
                    <a:pt x="409" y="1715"/>
                  </a:lnTo>
                  <a:lnTo>
                    <a:pt x="403" y="1690"/>
                  </a:lnTo>
                  <a:lnTo>
                    <a:pt x="397" y="1665"/>
                  </a:lnTo>
                  <a:lnTo>
                    <a:pt x="393" y="1640"/>
                  </a:lnTo>
                  <a:lnTo>
                    <a:pt x="390" y="1614"/>
                  </a:lnTo>
                  <a:lnTo>
                    <a:pt x="387" y="1589"/>
                  </a:lnTo>
                  <a:lnTo>
                    <a:pt x="385" y="1563"/>
                  </a:lnTo>
                  <a:lnTo>
                    <a:pt x="385" y="1537"/>
                  </a:lnTo>
                  <a:lnTo>
                    <a:pt x="385" y="1512"/>
                  </a:lnTo>
                  <a:lnTo>
                    <a:pt x="386" y="1486"/>
                  </a:lnTo>
                  <a:lnTo>
                    <a:pt x="388" y="1461"/>
                  </a:lnTo>
                  <a:lnTo>
                    <a:pt x="391" y="1434"/>
                  </a:lnTo>
                  <a:lnTo>
                    <a:pt x="394" y="1409"/>
                  </a:lnTo>
                  <a:lnTo>
                    <a:pt x="399" y="1383"/>
                  </a:lnTo>
                  <a:lnTo>
                    <a:pt x="404" y="1358"/>
                  </a:lnTo>
                  <a:lnTo>
                    <a:pt x="411" y="1331"/>
                  </a:lnTo>
                  <a:lnTo>
                    <a:pt x="418" y="1306"/>
                  </a:lnTo>
                  <a:lnTo>
                    <a:pt x="426" y="1280"/>
                  </a:lnTo>
                  <a:lnTo>
                    <a:pt x="435" y="1253"/>
                  </a:lnTo>
                  <a:lnTo>
                    <a:pt x="445" y="1228"/>
                  </a:lnTo>
                  <a:lnTo>
                    <a:pt x="457" y="1202"/>
                  </a:lnTo>
                  <a:lnTo>
                    <a:pt x="468" y="1176"/>
                  </a:lnTo>
                  <a:lnTo>
                    <a:pt x="481" y="1149"/>
                  </a:lnTo>
                  <a:lnTo>
                    <a:pt x="494" y="1123"/>
                  </a:lnTo>
                  <a:lnTo>
                    <a:pt x="509" y="1097"/>
                  </a:lnTo>
                  <a:lnTo>
                    <a:pt x="524" y="1070"/>
                  </a:lnTo>
                  <a:lnTo>
                    <a:pt x="541" y="1044"/>
                  </a:lnTo>
                  <a:lnTo>
                    <a:pt x="569" y="1001"/>
                  </a:lnTo>
                  <a:lnTo>
                    <a:pt x="599" y="958"/>
                  </a:lnTo>
                  <a:lnTo>
                    <a:pt x="632" y="917"/>
                  </a:lnTo>
                  <a:lnTo>
                    <a:pt x="665" y="876"/>
                  </a:lnTo>
                  <a:lnTo>
                    <a:pt x="683" y="857"/>
                  </a:lnTo>
                  <a:lnTo>
                    <a:pt x="701" y="838"/>
                  </a:lnTo>
                  <a:lnTo>
                    <a:pt x="719" y="819"/>
                  </a:lnTo>
                  <a:lnTo>
                    <a:pt x="738" y="800"/>
                  </a:lnTo>
                  <a:lnTo>
                    <a:pt x="777" y="763"/>
                  </a:lnTo>
                  <a:lnTo>
                    <a:pt x="817" y="727"/>
                  </a:lnTo>
                  <a:lnTo>
                    <a:pt x="860" y="692"/>
                  </a:lnTo>
                  <a:lnTo>
                    <a:pt x="903" y="659"/>
                  </a:lnTo>
                  <a:lnTo>
                    <a:pt x="948" y="627"/>
                  </a:lnTo>
                  <a:lnTo>
                    <a:pt x="995" y="595"/>
                  </a:lnTo>
                  <a:lnTo>
                    <a:pt x="1044" y="566"/>
                  </a:lnTo>
                  <a:lnTo>
                    <a:pt x="1094" y="537"/>
                  </a:lnTo>
                  <a:lnTo>
                    <a:pt x="1145" y="510"/>
                  </a:lnTo>
                  <a:lnTo>
                    <a:pt x="1199" y="482"/>
                  </a:lnTo>
                  <a:lnTo>
                    <a:pt x="1263" y="454"/>
                  </a:lnTo>
                  <a:lnTo>
                    <a:pt x="1325" y="429"/>
                  </a:lnTo>
                  <a:lnTo>
                    <a:pt x="1388" y="407"/>
                  </a:lnTo>
                  <a:lnTo>
                    <a:pt x="1450" y="390"/>
                  </a:lnTo>
                  <a:lnTo>
                    <a:pt x="1511" y="376"/>
                  </a:lnTo>
                  <a:lnTo>
                    <a:pt x="1571" y="367"/>
                  </a:lnTo>
                  <a:lnTo>
                    <a:pt x="1631" y="361"/>
                  </a:lnTo>
                  <a:lnTo>
                    <a:pt x="1690" y="358"/>
                  </a:lnTo>
                  <a:lnTo>
                    <a:pt x="1749" y="360"/>
                  </a:lnTo>
                  <a:lnTo>
                    <a:pt x="1806" y="365"/>
                  </a:lnTo>
                  <a:lnTo>
                    <a:pt x="1864" y="374"/>
                  </a:lnTo>
                  <a:lnTo>
                    <a:pt x="1920" y="387"/>
                  </a:lnTo>
                  <a:lnTo>
                    <a:pt x="1977" y="403"/>
                  </a:lnTo>
                  <a:lnTo>
                    <a:pt x="2031" y="424"/>
                  </a:lnTo>
                  <a:lnTo>
                    <a:pt x="2086" y="448"/>
                  </a:lnTo>
                  <a:lnTo>
                    <a:pt x="2140" y="476"/>
                  </a:lnTo>
                  <a:lnTo>
                    <a:pt x="2193" y="507"/>
                  </a:lnTo>
                  <a:lnTo>
                    <a:pt x="2246" y="543"/>
                  </a:lnTo>
                  <a:lnTo>
                    <a:pt x="2298" y="582"/>
                  </a:lnTo>
                  <a:lnTo>
                    <a:pt x="2349" y="626"/>
                  </a:lnTo>
                  <a:lnTo>
                    <a:pt x="2400" y="672"/>
                  </a:lnTo>
                  <a:lnTo>
                    <a:pt x="2450" y="723"/>
                  </a:lnTo>
                  <a:lnTo>
                    <a:pt x="2500" y="777"/>
                  </a:lnTo>
                  <a:lnTo>
                    <a:pt x="2549" y="835"/>
                  </a:lnTo>
                  <a:lnTo>
                    <a:pt x="2596" y="898"/>
                  </a:lnTo>
                  <a:lnTo>
                    <a:pt x="2644" y="963"/>
                  </a:lnTo>
                  <a:lnTo>
                    <a:pt x="2691" y="1032"/>
                  </a:lnTo>
                  <a:lnTo>
                    <a:pt x="2737" y="1106"/>
                  </a:lnTo>
                  <a:lnTo>
                    <a:pt x="2783" y="1183"/>
                  </a:lnTo>
                  <a:lnTo>
                    <a:pt x="2828" y="1264"/>
                  </a:lnTo>
                  <a:lnTo>
                    <a:pt x="2873" y="1348"/>
                  </a:lnTo>
                  <a:lnTo>
                    <a:pt x="2916" y="1436"/>
                  </a:lnTo>
                  <a:close/>
                  <a:moveTo>
                    <a:pt x="2621" y="1178"/>
                  </a:moveTo>
                  <a:lnTo>
                    <a:pt x="2599" y="1136"/>
                  </a:lnTo>
                  <a:lnTo>
                    <a:pt x="2576" y="1096"/>
                  </a:lnTo>
                  <a:lnTo>
                    <a:pt x="2552" y="1056"/>
                  </a:lnTo>
                  <a:lnTo>
                    <a:pt x="2524" y="1018"/>
                  </a:lnTo>
                  <a:lnTo>
                    <a:pt x="2496" y="981"/>
                  </a:lnTo>
                  <a:lnTo>
                    <a:pt x="2466" y="945"/>
                  </a:lnTo>
                  <a:lnTo>
                    <a:pt x="2434" y="910"/>
                  </a:lnTo>
                  <a:lnTo>
                    <a:pt x="2400" y="875"/>
                  </a:lnTo>
                  <a:lnTo>
                    <a:pt x="2364" y="842"/>
                  </a:lnTo>
                  <a:lnTo>
                    <a:pt x="2327" y="810"/>
                  </a:lnTo>
                  <a:lnTo>
                    <a:pt x="2287" y="779"/>
                  </a:lnTo>
                  <a:lnTo>
                    <a:pt x="2246" y="749"/>
                  </a:lnTo>
                  <a:lnTo>
                    <a:pt x="2202" y="720"/>
                  </a:lnTo>
                  <a:lnTo>
                    <a:pt x="2158" y="691"/>
                  </a:lnTo>
                  <a:lnTo>
                    <a:pt x="2110" y="665"/>
                  </a:lnTo>
                  <a:lnTo>
                    <a:pt x="2062" y="639"/>
                  </a:lnTo>
                  <a:lnTo>
                    <a:pt x="2035" y="626"/>
                  </a:lnTo>
                  <a:lnTo>
                    <a:pt x="2009" y="614"/>
                  </a:lnTo>
                  <a:lnTo>
                    <a:pt x="1982" y="601"/>
                  </a:lnTo>
                  <a:lnTo>
                    <a:pt x="1956" y="590"/>
                  </a:lnTo>
                  <a:lnTo>
                    <a:pt x="1930" y="580"/>
                  </a:lnTo>
                  <a:lnTo>
                    <a:pt x="1905" y="570"/>
                  </a:lnTo>
                  <a:lnTo>
                    <a:pt x="1878" y="561"/>
                  </a:lnTo>
                  <a:lnTo>
                    <a:pt x="1853" y="553"/>
                  </a:lnTo>
                  <a:lnTo>
                    <a:pt x="1828" y="546"/>
                  </a:lnTo>
                  <a:lnTo>
                    <a:pt x="1803" y="539"/>
                  </a:lnTo>
                  <a:lnTo>
                    <a:pt x="1778" y="533"/>
                  </a:lnTo>
                  <a:lnTo>
                    <a:pt x="1754" y="528"/>
                  </a:lnTo>
                  <a:lnTo>
                    <a:pt x="1729" y="523"/>
                  </a:lnTo>
                  <a:lnTo>
                    <a:pt x="1705" y="520"/>
                  </a:lnTo>
                  <a:lnTo>
                    <a:pt x="1682" y="517"/>
                  </a:lnTo>
                  <a:lnTo>
                    <a:pt x="1659" y="514"/>
                  </a:lnTo>
                  <a:lnTo>
                    <a:pt x="1634" y="513"/>
                  </a:lnTo>
                  <a:lnTo>
                    <a:pt x="1611" y="512"/>
                  </a:lnTo>
                  <a:lnTo>
                    <a:pt x="1589" y="512"/>
                  </a:lnTo>
                  <a:lnTo>
                    <a:pt x="1565" y="512"/>
                  </a:lnTo>
                  <a:lnTo>
                    <a:pt x="1543" y="514"/>
                  </a:lnTo>
                  <a:lnTo>
                    <a:pt x="1520" y="516"/>
                  </a:lnTo>
                  <a:lnTo>
                    <a:pt x="1498" y="518"/>
                  </a:lnTo>
                  <a:lnTo>
                    <a:pt x="1476" y="522"/>
                  </a:lnTo>
                  <a:lnTo>
                    <a:pt x="1454" y="526"/>
                  </a:lnTo>
                  <a:lnTo>
                    <a:pt x="1433" y="531"/>
                  </a:lnTo>
                  <a:lnTo>
                    <a:pt x="1411" y="537"/>
                  </a:lnTo>
                  <a:lnTo>
                    <a:pt x="1390" y="543"/>
                  </a:lnTo>
                  <a:lnTo>
                    <a:pt x="1369" y="550"/>
                  </a:lnTo>
                  <a:lnTo>
                    <a:pt x="1348" y="558"/>
                  </a:lnTo>
                  <a:lnTo>
                    <a:pt x="1327" y="567"/>
                  </a:lnTo>
                  <a:lnTo>
                    <a:pt x="1307" y="576"/>
                  </a:lnTo>
                  <a:lnTo>
                    <a:pt x="1278" y="590"/>
                  </a:lnTo>
                  <a:lnTo>
                    <a:pt x="1249" y="605"/>
                  </a:lnTo>
                  <a:lnTo>
                    <a:pt x="1222" y="621"/>
                  </a:lnTo>
                  <a:lnTo>
                    <a:pt x="1195" y="637"/>
                  </a:lnTo>
                  <a:lnTo>
                    <a:pt x="1168" y="653"/>
                  </a:lnTo>
                  <a:lnTo>
                    <a:pt x="1143" y="670"/>
                  </a:lnTo>
                  <a:lnTo>
                    <a:pt x="1118" y="688"/>
                  </a:lnTo>
                  <a:lnTo>
                    <a:pt x="1092" y="707"/>
                  </a:lnTo>
                  <a:lnTo>
                    <a:pt x="1069" y="726"/>
                  </a:lnTo>
                  <a:lnTo>
                    <a:pt x="1045" y="745"/>
                  </a:lnTo>
                  <a:lnTo>
                    <a:pt x="1023" y="765"/>
                  </a:lnTo>
                  <a:lnTo>
                    <a:pt x="1000" y="786"/>
                  </a:lnTo>
                  <a:lnTo>
                    <a:pt x="979" y="809"/>
                  </a:lnTo>
                  <a:lnTo>
                    <a:pt x="958" y="831"/>
                  </a:lnTo>
                  <a:lnTo>
                    <a:pt x="938" y="853"/>
                  </a:lnTo>
                  <a:lnTo>
                    <a:pt x="917" y="877"/>
                  </a:lnTo>
                  <a:lnTo>
                    <a:pt x="981" y="928"/>
                  </a:lnTo>
                  <a:lnTo>
                    <a:pt x="1042" y="980"/>
                  </a:lnTo>
                  <a:lnTo>
                    <a:pt x="1101" y="1030"/>
                  </a:lnTo>
                  <a:lnTo>
                    <a:pt x="1157" y="1082"/>
                  </a:lnTo>
                  <a:lnTo>
                    <a:pt x="1211" y="1133"/>
                  </a:lnTo>
                  <a:lnTo>
                    <a:pt x="1263" y="1185"/>
                  </a:lnTo>
                  <a:lnTo>
                    <a:pt x="1313" y="1237"/>
                  </a:lnTo>
                  <a:lnTo>
                    <a:pt x="1361" y="1289"/>
                  </a:lnTo>
                  <a:lnTo>
                    <a:pt x="1405" y="1341"/>
                  </a:lnTo>
                  <a:lnTo>
                    <a:pt x="1449" y="1394"/>
                  </a:lnTo>
                  <a:lnTo>
                    <a:pt x="1489" y="1446"/>
                  </a:lnTo>
                  <a:lnTo>
                    <a:pt x="1529" y="1499"/>
                  </a:lnTo>
                  <a:lnTo>
                    <a:pt x="1565" y="1553"/>
                  </a:lnTo>
                  <a:lnTo>
                    <a:pt x="1600" y="1605"/>
                  </a:lnTo>
                  <a:lnTo>
                    <a:pt x="1631" y="1659"/>
                  </a:lnTo>
                  <a:lnTo>
                    <a:pt x="1662" y="1712"/>
                  </a:lnTo>
                  <a:lnTo>
                    <a:pt x="2016" y="819"/>
                  </a:lnTo>
                  <a:lnTo>
                    <a:pt x="2044" y="833"/>
                  </a:lnTo>
                  <a:lnTo>
                    <a:pt x="2074" y="848"/>
                  </a:lnTo>
                  <a:lnTo>
                    <a:pt x="2104" y="864"/>
                  </a:lnTo>
                  <a:lnTo>
                    <a:pt x="2137" y="882"/>
                  </a:lnTo>
                  <a:lnTo>
                    <a:pt x="2205" y="922"/>
                  </a:lnTo>
                  <a:lnTo>
                    <a:pt x="2278" y="967"/>
                  </a:lnTo>
                  <a:lnTo>
                    <a:pt x="2357" y="1017"/>
                  </a:lnTo>
                  <a:lnTo>
                    <a:pt x="2441" y="1074"/>
                  </a:lnTo>
                  <a:lnTo>
                    <a:pt x="2530" y="1134"/>
                  </a:lnTo>
                  <a:lnTo>
                    <a:pt x="2625" y="1201"/>
                  </a:lnTo>
                  <a:lnTo>
                    <a:pt x="2621" y="1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 name="Freeform 154"/>
            <p:cNvSpPr>
              <a:spLocks/>
            </p:cNvSpPr>
            <p:nvPr/>
          </p:nvSpPr>
          <p:spPr bwMode="auto">
            <a:xfrm>
              <a:off x="3245"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30" y="1275"/>
                  </a:lnTo>
                  <a:lnTo>
                    <a:pt x="2895" y="1211"/>
                  </a:lnTo>
                  <a:lnTo>
                    <a:pt x="2860" y="1149"/>
                  </a:lnTo>
                  <a:lnTo>
                    <a:pt x="2822" y="1089"/>
                  </a:lnTo>
                  <a:lnTo>
                    <a:pt x="2785" y="1029"/>
                  </a:lnTo>
                  <a:lnTo>
                    <a:pt x="2745" y="971"/>
                  </a:lnTo>
                  <a:lnTo>
                    <a:pt x="2705" y="914"/>
                  </a:lnTo>
                  <a:lnTo>
                    <a:pt x="2663" y="858"/>
                  </a:lnTo>
                  <a:lnTo>
                    <a:pt x="2621" y="805"/>
                  </a:lnTo>
                  <a:lnTo>
                    <a:pt x="2577" y="751"/>
                  </a:lnTo>
                  <a:lnTo>
                    <a:pt x="2531" y="700"/>
                  </a:lnTo>
                  <a:lnTo>
                    <a:pt x="2486" y="649"/>
                  </a:lnTo>
                  <a:lnTo>
                    <a:pt x="2438" y="600"/>
                  </a:lnTo>
                  <a:lnTo>
                    <a:pt x="2390" y="552"/>
                  </a:lnTo>
                  <a:lnTo>
                    <a:pt x="2341" y="505"/>
                  </a:lnTo>
                  <a:lnTo>
                    <a:pt x="2287" y="458"/>
                  </a:lnTo>
                  <a:lnTo>
                    <a:pt x="2235" y="411"/>
                  </a:lnTo>
                  <a:lnTo>
                    <a:pt x="2184" y="369"/>
                  </a:lnTo>
                  <a:lnTo>
                    <a:pt x="2133" y="328"/>
                  </a:lnTo>
                  <a:lnTo>
                    <a:pt x="2084" y="289"/>
                  </a:lnTo>
                  <a:lnTo>
                    <a:pt x="2036" y="254"/>
                  </a:lnTo>
                  <a:lnTo>
                    <a:pt x="1989" y="220"/>
                  </a:lnTo>
                  <a:lnTo>
                    <a:pt x="1943" y="189"/>
                  </a:lnTo>
                  <a:lnTo>
                    <a:pt x="1898" y="161"/>
                  </a:lnTo>
                  <a:lnTo>
                    <a:pt x="1854" y="135"/>
                  </a:lnTo>
                  <a:lnTo>
                    <a:pt x="1810" y="111"/>
                  </a:lnTo>
                  <a:lnTo>
                    <a:pt x="1769" y="90"/>
                  </a:lnTo>
                  <a:lnTo>
                    <a:pt x="1727" y="71"/>
                  </a:lnTo>
                  <a:lnTo>
                    <a:pt x="1688" y="55"/>
                  </a:lnTo>
                  <a:lnTo>
                    <a:pt x="1648" y="42"/>
                  </a:lnTo>
                  <a:lnTo>
                    <a:pt x="1611" y="29"/>
                  </a:lnTo>
                  <a:lnTo>
                    <a:pt x="1588" y="24"/>
                  </a:lnTo>
                  <a:lnTo>
                    <a:pt x="1563" y="18"/>
                  </a:lnTo>
                  <a:lnTo>
                    <a:pt x="1540" y="14"/>
                  </a:lnTo>
                  <a:lnTo>
                    <a:pt x="1516" y="10"/>
                  </a:lnTo>
                  <a:lnTo>
                    <a:pt x="1490" y="7"/>
                  </a:lnTo>
                  <a:lnTo>
                    <a:pt x="1466" y="4"/>
                  </a:lnTo>
                  <a:lnTo>
                    <a:pt x="1441" y="2"/>
                  </a:lnTo>
                  <a:lnTo>
                    <a:pt x="1416" y="1"/>
                  </a:lnTo>
                  <a:lnTo>
                    <a:pt x="1390" y="0"/>
                  </a:lnTo>
                  <a:lnTo>
                    <a:pt x="1365" y="0"/>
                  </a:lnTo>
                  <a:lnTo>
                    <a:pt x="1339" y="1"/>
                  </a:lnTo>
                  <a:lnTo>
                    <a:pt x="1312" y="2"/>
                  </a:lnTo>
                  <a:lnTo>
                    <a:pt x="1286" y="4"/>
                  </a:lnTo>
                  <a:lnTo>
                    <a:pt x="1259" y="7"/>
                  </a:lnTo>
                  <a:lnTo>
                    <a:pt x="1231" y="10"/>
                  </a:lnTo>
                  <a:lnTo>
                    <a:pt x="1205" y="15"/>
                  </a:lnTo>
                  <a:lnTo>
                    <a:pt x="1177" y="19"/>
                  </a:lnTo>
                  <a:lnTo>
                    <a:pt x="1149" y="25"/>
                  </a:lnTo>
                  <a:lnTo>
                    <a:pt x="1121" y="31"/>
                  </a:lnTo>
                  <a:lnTo>
                    <a:pt x="1092" y="37"/>
                  </a:lnTo>
                  <a:lnTo>
                    <a:pt x="1063" y="46"/>
                  </a:lnTo>
                  <a:lnTo>
                    <a:pt x="1035" y="54"/>
                  </a:lnTo>
                  <a:lnTo>
                    <a:pt x="1005" y="63"/>
                  </a:lnTo>
                  <a:lnTo>
                    <a:pt x="976" y="72"/>
                  </a:lnTo>
                  <a:lnTo>
                    <a:pt x="947" y="82"/>
                  </a:lnTo>
                  <a:lnTo>
                    <a:pt x="916" y="93"/>
                  </a:lnTo>
                  <a:lnTo>
                    <a:pt x="886" y="104"/>
                  </a:lnTo>
                  <a:lnTo>
                    <a:pt x="856" y="116"/>
                  </a:lnTo>
                  <a:lnTo>
                    <a:pt x="794" y="143"/>
                  </a:lnTo>
                  <a:lnTo>
                    <a:pt x="731" y="172"/>
                  </a:lnTo>
                  <a:lnTo>
                    <a:pt x="710" y="182"/>
                  </a:lnTo>
                  <a:lnTo>
                    <a:pt x="687" y="194"/>
                  </a:lnTo>
                  <a:lnTo>
                    <a:pt x="665" y="207"/>
                  </a:lnTo>
                  <a:lnTo>
                    <a:pt x="641" y="221"/>
                  </a:lnTo>
                  <a:lnTo>
                    <a:pt x="617" y="238"/>
                  </a:lnTo>
                  <a:lnTo>
                    <a:pt x="591" y="255"/>
                  </a:lnTo>
                  <a:lnTo>
                    <a:pt x="565" y="273"/>
                  </a:lnTo>
                  <a:lnTo>
                    <a:pt x="538" y="293"/>
                  </a:lnTo>
                  <a:lnTo>
                    <a:pt x="480" y="337"/>
                  </a:lnTo>
                  <a:lnTo>
                    <a:pt x="418" y="386"/>
                  </a:lnTo>
                  <a:lnTo>
                    <a:pt x="353" y="440"/>
                  </a:lnTo>
                  <a:lnTo>
                    <a:pt x="285" y="499"/>
                  </a:lnTo>
                  <a:lnTo>
                    <a:pt x="245" y="537"/>
                  </a:lnTo>
                  <a:lnTo>
                    <a:pt x="208" y="571"/>
                  </a:lnTo>
                  <a:lnTo>
                    <a:pt x="174" y="606"/>
                  </a:lnTo>
                  <a:lnTo>
                    <a:pt x="144" y="638"/>
                  </a:lnTo>
                  <a:lnTo>
                    <a:pt x="115" y="669"/>
                  </a:lnTo>
                  <a:lnTo>
                    <a:pt x="90" y="699"/>
                  </a:lnTo>
                  <a:lnTo>
                    <a:pt x="69" y="727"/>
                  </a:lnTo>
                  <a:lnTo>
                    <a:pt x="49" y="754"/>
                  </a:lnTo>
                  <a:lnTo>
                    <a:pt x="34" y="779"/>
                  </a:lnTo>
                  <a:lnTo>
                    <a:pt x="21" y="804"/>
                  </a:lnTo>
                  <a:lnTo>
                    <a:pt x="16" y="815"/>
                  </a:lnTo>
                  <a:lnTo>
                    <a:pt x="11" y="826"/>
                  </a:lnTo>
                  <a:lnTo>
                    <a:pt x="8" y="837"/>
                  </a:lnTo>
                  <a:lnTo>
                    <a:pt x="5" y="847"/>
                  </a:lnTo>
                  <a:lnTo>
                    <a:pt x="3" y="857"/>
                  </a:lnTo>
                  <a:lnTo>
                    <a:pt x="1" y="867"/>
                  </a:lnTo>
                  <a:lnTo>
                    <a:pt x="0" y="876"/>
                  </a:lnTo>
                  <a:lnTo>
                    <a:pt x="1" y="886"/>
                  </a:lnTo>
                  <a:lnTo>
                    <a:pt x="2" y="894"/>
                  </a:lnTo>
                  <a:lnTo>
                    <a:pt x="3" y="903"/>
                  </a:lnTo>
                  <a:lnTo>
                    <a:pt x="6" y="910"/>
                  </a:lnTo>
                  <a:lnTo>
                    <a:pt x="9" y="918"/>
                  </a:lnTo>
                  <a:lnTo>
                    <a:pt x="17" y="933"/>
                  </a:lnTo>
                  <a:lnTo>
                    <a:pt x="27" y="947"/>
                  </a:lnTo>
                  <a:lnTo>
                    <a:pt x="39" y="962"/>
                  </a:lnTo>
                  <a:lnTo>
                    <a:pt x="54" y="976"/>
                  </a:lnTo>
                  <a:lnTo>
                    <a:pt x="70" y="991"/>
                  </a:lnTo>
                  <a:lnTo>
                    <a:pt x="88" y="1005"/>
                  </a:lnTo>
                  <a:lnTo>
                    <a:pt x="108" y="1019"/>
                  </a:lnTo>
                  <a:lnTo>
                    <a:pt x="130" y="1033"/>
                  </a:lnTo>
                  <a:lnTo>
                    <a:pt x="155" y="1047"/>
                  </a:lnTo>
                  <a:lnTo>
                    <a:pt x="182" y="1061"/>
                  </a:lnTo>
                  <a:lnTo>
                    <a:pt x="210" y="1076"/>
                  </a:lnTo>
                  <a:lnTo>
                    <a:pt x="241" y="1089"/>
                  </a:lnTo>
                  <a:lnTo>
                    <a:pt x="273" y="1103"/>
                  </a:lnTo>
                  <a:lnTo>
                    <a:pt x="309" y="1116"/>
                  </a:lnTo>
                  <a:lnTo>
                    <a:pt x="345" y="1130"/>
                  </a:lnTo>
                  <a:lnTo>
                    <a:pt x="384" y="1143"/>
                  </a:lnTo>
                  <a:lnTo>
                    <a:pt x="374" y="1168"/>
                  </a:lnTo>
                  <a:lnTo>
                    <a:pt x="363" y="1192"/>
                  </a:lnTo>
                  <a:lnTo>
                    <a:pt x="354" y="1216"/>
                  </a:lnTo>
                  <a:lnTo>
                    <a:pt x="345" y="1240"/>
                  </a:lnTo>
                  <a:lnTo>
                    <a:pt x="338" y="1265"/>
                  </a:lnTo>
                  <a:lnTo>
                    <a:pt x="331" y="1289"/>
                  </a:lnTo>
                  <a:lnTo>
                    <a:pt x="324" y="1313"/>
                  </a:lnTo>
                  <a:lnTo>
                    <a:pt x="319" y="1336"/>
                  </a:lnTo>
                  <a:lnTo>
                    <a:pt x="314" y="1361"/>
                  </a:lnTo>
                  <a:lnTo>
                    <a:pt x="309" y="1385"/>
                  </a:lnTo>
                  <a:lnTo>
                    <a:pt x="306" y="1409"/>
                  </a:lnTo>
                  <a:lnTo>
                    <a:pt x="303" y="1432"/>
                  </a:lnTo>
                  <a:lnTo>
                    <a:pt x="300" y="1457"/>
                  </a:lnTo>
                  <a:lnTo>
                    <a:pt x="299" y="1481"/>
                  </a:lnTo>
                  <a:lnTo>
                    <a:pt x="298" y="1504"/>
                  </a:lnTo>
                  <a:lnTo>
                    <a:pt x="298" y="1528"/>
                  </a:lnTo>
                  <a:lnTo>
                    <a:pt x="298" y="1552"/>
                  </a:lnTo>
                  <a:lnTo>
                    <a:pt x="299" y="1576"/>
                  </a:lnTo>
                  <a:lnTo>
                    <a:pt x="301" y="1599"/>
                  </a:lnTo>
                  <a:lnTo>
                    <a:pt x="303" y="1622"/>
                  </a:lnTo>
                  <a:lnTo>
                    <a:pt x="306" y="1647"/>
                  </a:lnTo>
                  <a:lnTo>
                    <a:pt x="310" y="1670"/>
                  </a:lnTo>
                  <a:lnTo>
                    <a:pt x="315" y="1693"/>
                  </a:lnTo>
                  <a:lnTo>
                    <a:pt x="320" y="1717"/>
                  </a:lnTo>
                  <a:lnTo>
                    <a:pt x="326" y="1741"/>
                  </a:lnTo>
                  <a:lnTo>
                    <a:pt x="332" y="1764"/>
                  </a:lnTo>
                  <a:lnTo>
                    <a:pt x="340" y="1787"/>
                  </a:lnTo>
                  <a:lnTo>
                    <a:pt x="348" y="1811"/>
                  </a:lnTo>
                  <a:lnTo>
                    <a:pt x="356" y="1835"/>
                  </a:lnTo>
                  <a:lnTo>
                    <a:pt x="366" y="1858"/>
                  </a:lnTo>
                  <a:lnTo>
                    <a:pt x="377" y="1881"/>
                  </a:lnTo>
                  <a:lnTo>
                    <a:pt x="387" y="1904"/>
                  </a:lnTo>
                  <a:lnTo>
                    <a:pt x="395" y="1921"/>
                  </a:lnTo>
                  <a:lnTo>
                    <a:pt x="403" y="1936"/>
                  </a:lnTo>
                  <a:lnTo>
                    <a:pt x="412" y="1951"/>
                  </a:lnTo>
                  <a:lnTo>
                    <a:pt x="421" y="1966"/>
                  </a:lnTo>
                  <a:lnTo>
                    <a:pt x="431" y="1982"/>
                  </a:lnTo>
                  <a:lnTo>
                    <a:pt x="442" y="1996"/>
                  </a:lnTo>
                  <a:lnTo>
                    <a:pt x="453" y="2011"/>
                  </a:lnTo>
                  <a:lnTo>
                    <a:pt x="465" y="2027"/>
                  </a:lnTo>
                  <a:lnTo>
                    <a:pt x="477" y="2041"/>
                  </a:lnTo>
                  <a:lnTo>
                    <a:pt x="489" y="2056"/>
                  </a:lnTo>
                  <a:lnTo>
                    <a:pt x="502" y="2070"/>
                  </a:lnTo>
                  <a:lnTo>
                    <a:pt x="515" y="2084"/>
                  </a:lnTo>
                  <a:lnTo>
                    <a:pt x="545" y="2113"/>
                  </a:lnTo>
                  <a:lnTo>
                    <a:pt x="575" y="2140"/>
                  </a:lnTo>
                  <a:lnTo>
                    <a:pt x="607" y="2166"/>
                  </a:lnTo>
                  <a:lnTo>
                    <a:pt x="643" y="2193"/>
                  </a:lnTo>
                  <a:lnTo>
                    <a:pt x="679" y="2219"/>
                  </a:lnTo>
                  <a:lnTo>
                    <a:pt x="719" y="2244"/>
                  </a:lnTo>
                  <a:lnTo>
                    <a:pt x="760" y="2269"/>
                  </a:lnTo>
                  <a:lnTo>
                    <a:pt x="803" y="2293"/>
                  </a:lnTo>
                  <a:lnTo>
                    <a:pt x="848" y="2318"/>
                  </a:lnTo>
                  <a:lnTo>
                    <a:pt x="896" y="2341"/>
                  </a:lnTo>
                  <a:lnTo>
                    <a:pt x="976" y="2371"/>
                  </a:lnTo>
                  <a:lnTo>
                    <a:pt x="1056" y="2403"/>
                  </a:lnTo>
                  <a:lnTo>
                    <a:pt x="1136" y="2433"/>
                  </a:lnTo>
                  <a:lnTo>
                    <a:pt x="1216" y="2463"/>
                  </a:lnTo>
                  <a:lnTo>
                    <a:pt x="1295" y="2495"/>
                  </a:lnTo>
                  <a:lnTo>
                    <a:pt x="1375" y="2525"/>
                  </a:lnTo>
                  <a:lnTo>
                    <a:pt x="1455" y="2555"/>
                  </a:lnTo>
                  <a:lnTo>
                    <a:pt x="1534" y="2586"/>
                  </a:lnTo>
                  <a:lnTo>
                    <a:pt x="1612" y="2633"/>
                  </a:lnTo>
                  <a:lnTo>
                    <a:pt x="1689" y="2680"/>
                  </a:lnTo>
                  <a:lnTo>
                    <a:pt x="1766" y="2727"/>
                  </a:lnTo>
                  <a:lnTo>
                    <a:pt x="1844" y="2775"/>
                  </a:lnTo>
                  <a:lnTo>
                    <a:pt x="1921" y="2821"/>
                  </a:lnTo>
                  <a:lnTo>
                    <a:pt x="1999" y="2869"/>
                  </a:lnTo>
                  <a:lnTo>
                    <a:pt x="2076" y="2915"/>
                  </a:lnTo>
                  <a:lnTo>
                    <a:pt x="2154" y="2963"/>
                  </a:lnTo>
                  <a:lnTo>
                    <a:pt x="2175" y="2974"/>
                  </a:lnTo>
                  <a:lnTo>
                    <a:pt x="2197" y="2986"/>
                  </a:lnTo>
                  <a:lnTo>
                    <a:pt x="2219" y="2996"/>
                  </a:lnTo>
                  <a:lnTo>
                    <a:pt x="2240" y="3005"/>
                  </a:lnTo>
                  <a:lnTo>
                    <a:pt x="2261" y="3014"/>
                  </a:lnTo>
                  <a:lnTo>
                    <a:pt x="2283" y="3022"/>
                  </a:lnTo>
                  <a:lnTo>
                    <a:pt x="2305" y="3030"/>
                  </a:lnTo>
                  <a:lnTo>
                    <a:pt x="2326" y="3036"/>
                  </a:lnTo>
                  <a:lnTo>
                    <a:pt x="2347" y="3042"/>
                  </a:lnTo>
                  <a:lnTo>
                    <a:pt x="2368" y="3048"/>
                  </a:lnTo>
                  <a:lnTo>
                    <a:pt x="2391" y="3053"/>
                  </a:lnTo>
                  <a:lnTo>
                    <a:pt x="2412" y="3057"/>
                  </a:lnTo>
                  <a:lnTo>
                    <a:pt x="2433" y="3060"/>
                  </a:lnTo>
                  <a:lnTo>
                    <a:pt x="2454" y="3062"/>
                  </a:lnTo>
                  <a:lnTo>
                    <a:pt x="2476" y="3064"/>
                  </a:lnTo>
                  <a:lnTo>
                    <a:pt x="2498" y="3064"/>
                  </a:lnTo>
                  <a:lnTo>
                    <a:pt x="2519" y="3064"/>
                  </a:lnTo>
                  <a:lnTo>
                    <a:pt x="2541" y="3064"/>
                  </a:lnTo>
                  <a:lnTo>
                    <a:pt x="2562" y="3062"/>
                  </a:lnTo>
                  <a:lnTo>
                    <a:pt x="2583" y="3060"/>
                  </a:lnTo>
                  <a:lnTo>
                    <a:pt x="2605" y="3057"/>
                  </a:lnTo>
                  <a:lnTo>
                    <a:pt x="2627" y="3054"/>
                  </a:lnTo>
                  <a:lnTo>
                    <a:pt x="2648" y="3049"/>
                  </a:lnTo>
                  <a:lnTo>
                    <a:pt x="2669" y="3043"/>
                  </a:lnTo>
                  <a:lnTo>
                    <a:pt x="2690" y="3037"/>
                  </a:lnTo>
                  <a:lnTo>
                    <a:pt x="2713" y="3031"/>
                  </a:lnTo>
                  <a:lnTo>
                    <a:pt x="2734" y="3023"/>
                  </a:lnTo>
                  <a:lnTo>
                    <a:pt x="2755" y="3015"/>
                  </a:lnTo>
                  <a:lnTo>
                    <a:pt x="2776" y="3007"/>
                  </a:lnTo>
                  <a:lnTo>
                    <a:pt x="2799" y="2997"/>
                  </a:lnTo>
                  <a:lnTo>
                    <a:pt x="2820" y="2987"/>
                  </a:lnTo>
                  <a:lnTo>
                    <a:pt x="2841" y="2976"/>
                  </a:lnTo>
                  <a:lnTo>
                    <a:pt x="2932" y="2925"/>
                  </a:lnTo>
                  <a:lnTo>
                    <a:pt x="2948" y="2939"/>
                  </a:lnTo>
                  <a:lnTo>
                    <a:pt x="2965" y="2956"/>
                  </a:lnTo>
                  <a:lnTo>
                    <a:pt x="2986" y="2973"/>
                  </a:lnTo>
                  <a:lnTo>
                    <a:pt x="3010" y="2992"/>
                  </a:lnTo>
                  <a:lnTo>
                    <a:pt x="3067" y="3035"/>
                  </a:lnTo>
                  <a:lnTo>
                    <a:pt x="3137" y="3085"/>
                  </a:lnTo>
                  <a:lnTo>
                    <a:pt x="3218" y="3141"/>
                  </a:lnTo>
                  <a:lnTo>
                    <a:pt x="3311" y="3203"/>
                  </a:lnTo>
                  <a:lnTo>
                    <a:pt x="3416" y="3272"/>
                  </a:lnTo>
                  <a:lnTo>
                    <a:pt x="3535" y="3348"/>
                  </a:lnTo>
                  <a:lnTo>
                    <a:pt x="3571" y="3372"/>
                  </a:lnTo>
                  <a:lnTo>
                    <a:pt x="3607" y="3399"/>
                  </a:lnTo>
                  <a:lnTo>
                    <a:pt x="3642" y="3428"/>
                  </a:lnTo>
                  <a:lnTo>
                    <a:pt x="3677" y="3458"/>
                  </a:lnTo>
                  <a:lnTo>
                    <a:pt x="3710" y="3489"/>
                  </a:lnTo>
                  <a:lnTo>
                    <a:pt x="3744" y="3524"/>
                  </a:lnTo>
                  <a:lnTo>
                    <a:pt x="3776" y="3560"/>
                  </a:lnTo>
                  <a:lnTo>
                    <a:pt x="3807" y="3597"/>
                  </a:lnTo>
                  <a:lnTo>
                    <a:pt x="3839" y="3637"/>
                  </a:lnTo>
                  <a:lnTo>
                    <a:pt x="3869" y="3678"/>
                  </a:lnTo>
                  <a:lnTo>
                    <a:pt x="3898" y="3722"/>
                  </a:lnTo>
                  <a:lnTo>
                    <a:pt x="3927" y="3766"/>
                  </a:lnTo>
                  <a:lnTo>
                    <a:pt x="3955" y="3814"/>
                  </a:lnTo>
                  <a:lnTo>
                    <a:pt x="3983" y="3862"/>
                  </a:lnTo>
                  <a:lnTo>
                    <a:pt x="4009" y="3913"/>
                  </a:lnTo>
                  <a:lnTo>
                    <a:pt x="4035" y="3965"/>
                  </a:lnTo>
                  <a:lnTo>
                    <a:pt x="4047" y="3992"/>
                  </a:lnTo>
                  <a:lnTo>
                    <a:pt x="4057" y="4017"/>
                  </a:lnTo>
                  <a:lnTo>
                    <a:pt x="4068" y="4042"/>
                  </a:lnTo>
                  <a:lnTo>
                    <a:pt x="4078" y="4067"/>
                  </a:lnTo>
                  <a:lnTo>
                    <a:pt x="4086" y="4094"/>
                  </a:lnTo>
                  <a:lnTo>
                    <a:pt x="4093" y="4119"/>
                  </a:lnTo>
                  <a:lnTo>
                    <a:pt x="4100" y="4145"/>
                  </a:lnTo>
                  <a:lnTo>
                    <a:pt x="4105" y="4170"/>
                  </a:lnTo>
                  <a:lnTo>
                    <a:pt x="4110" y="4197"/>
                  </a:lnTo>
                  <a:lnTo>
                    <a:pt x="4114" y="4222"/>
                  </a:lnTo>
                  <a:lnTo>
                    <a:pt x="4117" y="4248"/>
                  </a:lnTo>
                  <a:lnTo>
                    <a:pt x="4120" y="4274"/>
                  </a:lnTo>
                  <a:lnTo>
                    <a:pt x="4121" y="4300"/>
                  </a:lnTo>
                  <a:lnTo>
                    <a:pt x="4122" y="4326"/>
                  </a:lnTo>
                  <a:lnTo>
                    <a:pt x="4122" y="4352"/>
                  </a:lnTo>
                  <a:lnTo>
                    <a:pt x="4121" y="4378"/>
                  </a:lnTo>
                  <a:lnTo>
                    <a:pt x="4119" y="4404"/>
                  </a:lnTo>
                  <a:lnTo>
                    <a:pt x="4116" y="4430"/>
                  </a:lnTo>
                  <a:lnTo>
                    <a:pt x="4112" y="4456"/>
                  </a:lnTo>
                  <a:lnTo>
                    <a:pt x="4108" y="4483"/>
                  </a:lnTo>
                  <a:lnTo>
                    <a:pt x="4102" y="4509"/>
                  </a:lnTo>
                  <a:lnTo>
                    <a:pt x="4096" y="4535"/>
                  </a:lnTo>
                  <a:lnTo>
                    <a:pt x="4089" y="4562"/>
                  </a:lnTo>
                  <a:lnTo>
                    <a:pt x="4081" y="4588"/>
                  </a:lnTo>
                  <a:lnTo>
                    <a:pt x="4072" y="4615"/>
                  </a:lnTo>
                  <a:lnTo>
                    <a:pt x="4063" y="4641"/>
                  </a:lnTo>
                  <a:lnTo>
                    <a:pt x="4051" y="4668"/>
                  </a:lnTo>
                  <a:lnTo>
                    <a:pt x="4040" y="4695"/>
                  </a:lnTo>
                  <a:lnTo>
                    <a:pt x="4028" y="4721"/>
                  </a:lnTo>
                  <a:lnTo>
                    <a:pt x="4015"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6" y="5022"/>
                  </a:lnTo>
                  <a:lnTo>
                    <a:pt x="3816" y="5044"/>
                  </a:lnTo>
                  <a:lnTo>
                    <a:pt x="3796" y="5065"/>
                  </a:lnTo>
                  <a:lnTo>
                    <a:pt x="3777" y="5087"/>
                  </a:lnTo>
                  <a:lnTo>
                    <a:pt x="3756" y="5107"/>
                  </a:lnTo>
                  <a:lnTo>
                    <a:pt x="3735" y="5129"/>
                  </a:lnTo>
                  <a:lnTo>
                    <a:pt x="3713" y="5149"/>
                  </a:lnTo>
                  <a:lnTo>
                    <a:pt x="3692" y="5168"/>
                  </a:lnTo>
                  <a:lnTo>
                    <a:pt x="3631" y="5363"/>
                  </a:lnTo>
                  <a:lnTo>
                    <a:pt x="3670" y="5337"/>
                  </a:lnTo>
                  <a:lnTo>
                    <a:pt x="3707" y="5310"/>
                  </a:lnTo>
                  <a:lnTo>
                    <a:pt x="3744" y="5282"/>
                  </a:lnTo>
                  <a:lnTo>
                    <a:pt x="3779" y="5254"/>
                  </a:lnTo>
                  <a:lnTo>
                    <a:pt x="3813" y="5226"/>
                  </a:lnTo>
                  <a:lnTo>
                    <a:pt x="3847"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7" y="4700"/>
                  </a:lnTo>
                  <a:lnTo>
                    <a:pt x="4218" y="4671"/>
                  </a:lnTo>
                  <a:lnTo>
                    <a:pt x="4229" y="4640"/>
                  </a:lnTo>
                  <a:lnTo>
                    <a:pt x="4238" y="4610"/>
                  </a:lnTo>
                  <a:lnTo>
                    <a:pt x="4246" y="4581"/>
                  </a:lnTo>
                  <a:lnTo>
                    <a:pt x="4253" y="4550"/>
                  </a:lnTo>
                  <a:lnTo>
                    <a:pt x="4259" y="4520"/>
                  </a:lnTo>
                  <a:lnTo>
                    <a:pt x="4264" y="4489"/>
                  </a:lnTo>
                  <a:lnTo>
                    <a:pt x="4268" y="4459"/>
                  </a:lnTo>
                  <a:lnTo>
                    <a:pt x="4271" y="4428"/>
                  </a:lnTo>
                  <a:lnTo>
                    <a:pt x="4272" y="4398"/>
                  </a:lnTo>
                  <a:lnTo>
                    <a:pt x="4273" y="4367"/>
                  </a:lnTo>
                  <a:lnTo>
                    <a:pt x="4273" y="4335"/>
                  </a:lnTo>
                  <a:lnTo>
                    <a:pt x="4271" y="4305"/>
                  </a:lnTo>
                  <a:lnTo>
                    <a:pt x="4269" y="4274"/>
                  </a:lnTo>
                  <a:lnTo>
                    <a:pt x="4266" y="4242"/>
                  </a:lnTo>
                  <a:lnTo>
                    <a:pt x="4261" y="4211"/>
                  </a:lnTo>
                  <a:lnTo>
                    <a:pt x="4256" y="4180"/>
                  </a:lnTo>
                  <a:lnTo>
                    <a:pt x="4249" y="4148"/>
                  </a:lnTo>
                  <a:lnTo>
                    <a:pt x="4242" y="4117"/>
                  </a:lnTo>
                  <a:lnTo>
                    <a:pt x="4233" y="4086"/>
                  </a:lnTo>
                  <a:lnTo>
                    <a:pt x="4224"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6" y="3572"/>
                  </a:lnTo>
                  <a:lnTo>
                    <a:pt x="3935" y="3533"/>
                  </a:lnTo>
                  <a:lnTo>
                    <a:pt x="3904" y="3495"/>
                  </a:lnTo>
                  <a:lnTo>
                    <a:pt x="3871" y="3459"/>
                  </a:lnTo>
                  <a:lnTo>
                    <a:pt x="3838" y="3425"/>
                  </a:lnTo>
                  <a:lnTo>
                    <a:pt x="3803" y="3392"/>
                  </a:lnTo>
                  <a:lnTo>
                    <a:pt x="3769" y="3361"/>
                  </a:lnTo>
                  <a:lnTo>
                    <a:pt x="3733" y="3332"/>
                  </a:lnTo>
                  <a:lnTo>
                    <a:pt x="3696" y="3303"/>
                  </a:lnTo>
                  <a:lnTo>
                    <a:pt x="3660"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4" y="2698"/>
                  </a:lnTo>
                  <a:lnTo>
                    <a:pt x="3336" y="2696"/>
                  </a:lnTo>
                  <a:lnTo>
                    <a:pt x="3335" y="2693"/>
                  </a:lnTo>
                  <a:lnTo>
                    <a:pt x="3336" y="2689"/>
                  </a:lnTo>
                  <a:lnTo>
                    <a:pt x="3339" y="2685"/>
                  </a:lnTo>
                  <a:lnTo>
                    <a:pt x="3342" y="2680"/>
                  </a:lnTo>
                  <a:lnTo>
                    <a:pt x="3352" y="2665"/>
                  </a:lnTo>
                  <a:lnTo>
                    <a:pt x="3361" y="2650"/>
                  </a:lnTo>
                  <a:lnTo>
                    <a:pt x="3369" y="2636"/>
                  </a:lnTo>
                  <a:lnTo>
                    <a:pt x="3377" y="2622"/>
                  </a:lnTo>
                  <a:lnTo>
                    <a:pt x="3384" y="2608"/>
                  </a:lnTo>
                  <a:lnTo>
                    <a:pt x="3390" y="2594"/>
                  </a:lnTo>
                  <a:lnTo>
                    <a:pt x="3395" y="2580"/>
                  </a:lnTo>
                  <a:lnTo>
                    <a:pt x="3399" y="2565"/>
                  </a:lnTo>
                  <a:lnTo>
                    <a:pt x="3403" y="2552"/>
                  </a:lnTo>
                  <a:lnTo>
                    <a:pt x="3406" y="2538"/>
                  </a:lnTo>
                  <a:lnTo>
                    <a:pt x="3408"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9" y="2061"/>
                  </a:lnTo>
                  <a:lnTo>
                    <a:pt x="3230" y="1987"/>
                  </a:lnTo>
                  <a:lnTo>
                    <a:pt x="3203" y="1917"/>
                  </a:lnTo>
                  <a:lnTo>
                    <a:pt x="3177" y="1853"/>
                  </a:lnTo>
                  <a:lnTo>
                    <a:pt x="3154" y="1791"/>
                  </a:lnTo>
                  <a:lnTo>
                    <a:pt x="3132" y="1734"/>
                  </a:lnTo>
                  <a:lnTo>
                    <a:pt x="3111" y="1681"/>
                  </a:lnTo>
                  <a:lnTo>
                    <a:pt x="3091" y="1631"/>
                  </a:lnTo>
                  <a:lnTo>
                    <a:pt x="3073" y="1587"/>
                  </a:lnTo>
                  <a:lnTo>
                    <a:pt x="3057" y="1547"/>
                  </a:lnTo>
                  <a:lnTo>
                    <a:pt x="3042" y="1509"/>
                  </a:lnTo>
                  <a:lnTo>
                    <a:pt x="3029" y="1477"/>
                  </a:lnTo>
                  <a:lnTo>
                    <a:pt x="3016" y="1449"/>
                  </a:lnTo>
                  <a:lnTo>
                    <a:pt x="3005" y="1424"/>
                  </a:lnTo>
                  <a:lnTo>
                    <a:pt x="2996" y="1405"/>
                  </a:lnTo>
                  <a:close/>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 name="Freeform 155"/>
            <p:cNvSpPr>
              <a:spLocks/>
            </p:cNvSpPr>
            <p:nvPr/>
          </p:nvSpPr>
          <p:spPr bwMode="auto">
            <a:xfrm>
              <a:off x="3350" y="2492"/>
              <a:ext cx="22" cy="24"/>
            </a:xfrm>
            <a:custGeom>
              <a:avLst/>
              <a:gdLst>
                <a:gd name="T0" fmla="*/ 0 w 575"/>
                <a:gd name="T1" fmla="*/ 0 h 634"/>
                <a:gd name="T2" fmla="*/ 0 w 575"/>
                <a:gd name="T3" fmla="*/ 0 h 634"/>
                <a:gd name="T4" fmla="*/ 0 w 575"/>
                <a:gd name="T5" fmla="*/ 0 h 634"/>
                <a:gd name="T6" fmla="*/ 0 w 575"/>
                <a:gd name="T7" fmla="*/ 0 h 634"/>
                <a:gd name="T8" fmla="*/ 0 w 575"/>
                <a:gd name="T9" fmla="*/ 0 h 634"/>
                <a:gd name="T10" fmla="*/ 0 w 575"/>
                <a:gd name="T11" fmla="*/ 0 h 634"/>
                <a:gd name="T12" fmla="*/ 0 w 575"/>
                <a:gd name="T13" fmla="*/ 0 h 634"/>
                <a:gd name="T14" fmla="*/ 0 w 575"/>
                <a:gd name="T15" fmla="*/ 0 h 634"/>
                <a:gd name="T16" fmla="*/ 0 w 575"/>
                <a:gd name="T17" fmla="*/ 0 h 634"/>
                <a:gd name="T18" fmla="*/ 0 w 575"/>
                <a:gd name="T19" fmla="*/ 0 h 634"/>
                <a:gd name="T20" fmla="*/ 0 w 575"/>
                <a:gd name="T21" fmla="*/ 0 h 634"/>
                <a:gd name="T22" fmla="*/ 0 w 575"/>
                <a:gd name="T23" fmla="*/ 0 h 634"/>
                <a:gd name="T24" fmla="*/ 0 w 575"/>
                <a:gd name="T25" fmla="*/ 0 h 634"/>
                <a:gd name="T26" fmla="*/ 0 w 575"/>
                <a:gd name="T27" fmla="*/ 0 h 634"/>
                <a:gd name="T28" fmla="*/ 0 w 575"/>
                <a:gd name="T29" fmla="*/ 0 h 634"/>
                <a:gd name="T30" fmla="*/ 0 w 575"/>
                <a:gd name="T31" fmla="*/ 0 h 634"/>
                <a:gd name="T32" fmla="*/ 0 w 575"/>
                <a:gd name="T33" fmla="*/ 0 h 634"/>
                <a:gd name="T34" fmla="*/ 0 w 575"/>
                <a:gd name="T35" fmla="*/ 0 h 634"/>
                <a:gd name="T36" fmla="*/ 0 w 575"/>
                <a:gd name="T37" fmla="*/ 0 h 634"/>
                <a:gd name="T38" fmla="*/ 0 w 575"/>
                <a:gd name="T39" fmla="*/ 0 h 634"/>
                <a:gd name="T40" fmla="*/ 0 w 575"/>
                <a:gd name="T41" fmla="*/ 0 h 634"/>
                <a:gd name="T42" fmla="*/ 0 w 575"/>
                <a:gd name="T43" fmla="*/ 0 h 634"/>
                <a:gd name="T44" fmla="*/ 0 w 575"/>
                <a:gd name="T45" fmla="*/ 0 h 634"/>
                <a:gd name="T46" fmla="*/ 0 w 575"/>
                <a:gd name="T47" fmla="*/ 0 h 634"/>
                <a:gd name="T48" fmla="*/ 0 w 575"/>
                <a:gd name="T49" fmla="*/ 0 h 634"/>
                <a:gd name="T50" fmla="*/ 0 w 575"/>
                <a:gd name="T51" fmla="*/ 0 h 634"/>
                <a:gd name="T52" fmla="*/ 0 w 575"/>
                <a:gd name="T53" fmla="*/ 0 h 634"/>
                <a:gd name="T54" fmla="*/ 0 w 575"/>
                <a:gd name="T55" fmla="*/ 0 h 634"/>
                <a:gd name="T56" fmla="*/ 0 w 575"/>
                <a:gd name="T57" fmla="*/ 0 h 634"/>
                <a:gd name="T58" fmla="*/ 0 w 575"/>
                <a:gd name="T59" fmla="*/ 0 h 634"/>
                <a:gd name="T60" fmla="*/ 0 w 575"/>
                <a:gd name="T61" fmla="*/ 0 h 634"/>
                <a:gd name="T62" fmla="*/ 0 w 575"/>
                <a:gd name="T63" fmla="*/ 0 h 634"/>
                <a:gd name="T64" fmla="*/ 0 w 575"/>
                <a:gd name="T65" fmla="*/ 0 h 634"/>
                <a:gd name="T66" fmla="*/ 0 w 575"/>
                <a:gd name="T67" fmla="*/ 0 h 634"/>
                <a:gd name="T68" fmla="*/ 0 w 575"/>
                <a:gd name="T69" fmla="*/ 0 h 634"/>
                <a:gd name="T70" fmla="*/ 0 w 575"/>
                <a:gd name="T71" fmla="*/ 0 h 634"/>
                <a:gd name="T72" fmla="*/ 0 w 575"/>
                <a:gd name="T73" fmla="*/ 0 h 634"/>
                <a:gd name="T74" fmla="*/ 0 w 575"/>
                <a:gd name="T75" fmla="*/ 0 h 634"/>
                <a:gd name="T76" fmla="*/ 0 w 575"/>
                <a:gd name="T77" fmla="*/ 0 h 634"/>
                <a:gd name="T78" fmla="*/ 0 w 575"/>
                <a:gd name="T79" fmla="*/ 0 h 634"/>
                <a:gd name="T80" fmla="*/ 0 w 575"/>
                <a:gd name="T81" fmla="*/ 0 h 634"/>
                <a:gd name="T82" fmla="*/ 0 w 575"/>
                <a:gd name="T83" fmla="*/ 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5" h="634">
                  <a:moveTo>
                    <a:pt x="482" y="0"/>
                  </a:moveTo>
                  <a:lnTo>
                    <a:pt x="496" y="37"/>
                  </a:lnTo>
                  <a:lnTo>
                    <a:pt x="510" y="73"/>
                  </a:lnTo>
                  <a:lnTo>
                    <a:pt x="522" y="108"/>
                  </a:lnTo>
                  <a:lnTo>
                    <a:pt x="533" y="140"/>
                  </a:lnTo>
                  <a:lnTo>
                    <a:pt x="543" y="170"/>
                  </a:lnTo>
                  <a:lnTo>
                    <a:pt x="551" y="199"/>
                  </a:lnTo>
                  <a:lnTo>
                    <a:pt x="558" y="226"/>
                  </a:lnTo>
                  <a:lnTo>
                    <a:pt x="564" y="251"/>
                  </a:lnTo>
                  <a:lnTo>
                    <a:pt x="569" y="274"/>
                  </a:lnTo>
                  <a:lnTo>
                    <a:pt x="572" y="297"/>
                  </a:lnTo>
                  <a:lnTo>
                    <a:pt x="574" y="317"/>
                  </a:lnTo>
                  <a:lnTo>
                    <a:pt x="575" y="335"/>
                  </a:lnTo>
                  <a:lnTo>
                    <a:pt x="575" y="351"/>
                  </a:lnTo>
                  <a:lnTo>
                    <a:pt x="574" y="365"/>
                  </a:lnTo>
                  <a:lnTo>
                    <a:pt x="571" y="379"/>
                  </a:lnTo>
                  <a:lnTo>
                    <a:pt x="567" y="390"/>
                  </a:lnTo>
                  <a:lnTo>
                    <a:pt x="562" y="401"/>
                  </a:lnTo>
                  <a:lnTo>
                    <a:pt x="554" y="412"/>
                  </a:lnTo>
                  <a:lnTo>
                    <a:pt x="544" y="424"/>
                  </a:lnTo>
                  <a:lnTo>
                    <a:pt x="531" y="436"/>
                  </a:lnTo>
                  <a:lnTo>
                    <a:pt x="516" y="449"/>
                  </a:lnTo>
                  <a:lnTo>
                    <a:pt x="500" y="462"/>
                  </a:lnTo>
                  <a:lnTo>
                    <a:pt x="481" y="478"/>
                  </a:lnTo>
                  <a:lnTo>
                    <a:pt x="460" y="492"/>
                  </a:lnTo>
                  <a:lnTo>
                    <a:pt x="436" y="508"/>
                  </a:lnTo>
                  <a:lnTo>
                    <a:pt x="411" y="524"/>
                  </a:lnTo>
                  <a:lnTo>
                    <a:pt x="384" y="540"/>
                  </a:lnTo>
                  <a:lnTo>
                    <a:pt x="354" y="558"/>
                  </a:lnTo>
                  <a:lnTo>
                    <a:pt x="289" y="595"/>
                  </a:lnTo>
                  <a:lnTo>
                    <a:pt x="215" y="634"/>
                  </a:lnTo>
                  <a:lnTo>
                    <a:pt x="0" y="427"/>
                  </a:lnTo>
                  <a:lnTo>
                    <a:pt x="17" y="416"/>
                  </a:lnTo>
                  <a:lnTo>
                    <a:pt x="35" y="402"/>
                  </a:lnTo>
                  <a:lnTo>
                    <a:pt x="56" y="386"/>
                  </a:lnTo>
                  <a:lnTo>
                    <a:pt x="78" y="367"/>
                  </a:lnTo>
                  <a:lnTo>
                    <a:pt x="129" y="326"/>
                  </a:lnTo>
                  <a:lnTo>
                    <a:pt x="185" y="276"/>
                  </a:lnTo>
                  <a:lnTo>
                    <a:pt x="249" y="220"/>
                  </a:lnTo>
                  <a:lnTo>
                    <a:pt x="319" y="154"/>
                  </a:lnTo>
                  <a:lnTo>
                    <a:pt x="397" y="81"/>
                  </a:lnTo>
                  <a:lnTo>
                    <a:pt x="482" y="0"/>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9" name="Freeform 156"/>
            <p:cNvSpPr>
              <a:spLocks/>
            </p:cNvSpPr>
            <p:nvPr/>
          </p:nvSpPr>
          <p:spPr bwMode="auto">
            <a:xfrm>
              <a:off x="3329" y="2509"/>
              <a:ext cx="26" cy="12"/>
            </a:xfrm>
            <a:custGeom>
              <a:avLst/>
              <a:gdLst>
                <a:gd name="T0" fmla="*/ 0 w 697"/>
                <a:gd name="T1" fmla="*/ 0 h 307"/>
                <a:gd name="T2" fmla="*/ 0 w 697"/>
                <a:gd name="T3" fmla="*/ 0 h 307"/>
                <a:gd name="T4" fmla="*/ 0 w 697"/>
                <a:gd name="T5" fmla="*/ 0 h 307"/>
                <a:gd name="T6" fmla="*/ 0 w 697"/>
                <a:gd name="T7" fmla="*/ 0 h 307"/>
                <a:gd name="T8" fmla="*/ 0 w 697"/>
                <a:gd name="T9" fmla="*/ 0 h 307"/>
                <a:gd name="T10" fmla="*/ 0 w 697"/>
                <a:gd name="T11" fmla="*/ 0 h 307"/>
                <a:gd name="T12" fmla="*/ 0 w 697"/>
                <a:gd name="T13" fmla="*/ 0 h 307"/>
                <a:gd name="T14" fmla="*/ 0 w 697"/>
                <a:gd name="T15" fmla="*/ 0 h 307"/>
                <a:gd name="T16" fmla="*/ 0 w 697"/>
                <a:gd name="T17" fmla="*/ 0 h 307"/>
                <a:gd name="T18" fmla="*/ 0 w 697"/>
                <a:gd name="T19" fmla="*/ 0 h 307"/>
                <a:gd name="T20" fmla="*/ 0 w 697"/>
                <a:gd name="T21" fmla="*/ 0 h 307"/>
                <a:gd name="T22" fmla="*/ 0 w 697"/>
                <a:gd name="T23" fmla="*/ 0 h 307"/>
                <a:gd name="T24" fmla="*/ 0 w 697"/>
                <a:gd name="T25" fmla="*/ 0 h 307"/>
                <a:gd name="T26" fmla="*/ 0 w 697"/>
                <a:gd name="T27" fmla="*/ 0 h 307"/>
                <a:gd name="T28" fmla="*/ 0 w 697"/>
                <a:gd name="T29" fmla="*/ 0 h 307"/>
                <a:gd name="T30" fmla="*/ 0 w 697"/>
                <a:gd name="T31" fmla="*/ 0 h 307"/>
                <a:gd name="T32" fmla="*/ 0 w 697"/>
                <a:gd name="T33" fmla="*/ 0 h 307"/>
                <a:gd name="T34" fmla="*/ 0 w 697"/>
                <a:gd name="T35" fmla="*/ 0 h 307"/>
                <a:gd name="T36" fmla="*/ 0 w 697"/>
                <a:gd name="T37" fmla="*/ 0 h 307"/>
                <a:gd name="T38" fmla="*/ 0 w 697"/>
                <a:gd name="T39" fmla="*/ 0 h 307"/>
                <a:gd name="T40" fmla="*/ 0 w 697"/>
                <a:gd name="T41" fmla="*/ 0 h 307"/>
                <a:gd name="T42" fmla="*/ 0 w 697"/>
                <a:gd name="T43" fmla="*/ 0 h 307"/>
                <a:gd name="T44" fmla="*/ 0 w 697"/>
                <a:gd name="T45" fmla="*/ 0 h 307"/>
                <a:gd name="T46" fmla="*/ 0 w 697"/>
                <a:gd name="T47" fmla="*/ 0 h 307"/>
                <a:gd name="T48" fmla="*/ 0 w 697"/>
                <a:gd name="T49" fmla="*/ 0 h 307"/>
                <a:gd name="T50" fmla="*/ 0 w 697"/>
                <a:gd name="T51" fmla="*/ 0 h 307"/>
                <a:gd name="T52" fmla="*/ 0 w 697"/>
                <a:gd name="T53" fmla="*/ 0 h 307"/>
                <a:gd name="T54" fmla="*/ 0 w 697"/>
                <a:gd name="T55" fmla="*/ 0 h 307"/>
                <a:gd name="T56" fmla="*/ 0 w 697"/>
                <a:gd name="T57" fmla="*/ 0 h 307"/>
                <a:gd name="T58" fmla="*/ 0 w 697"/>
                <a:gd name="T59" fmla="*/ 0 h 307"/>
                <a:gd name="T60" fmla="*/ 0 w 697"/>
                <a:gd name="T61" fmla="*/ 0 h 307"/>
                <a:gd name="T62" fmla="*/ 0 w 697"/>
                <a:gd name="T63" fmla="*/ 0 h 307"/>
                <a:gd name="T64" fmla="*/ 0 w 697"/>
                <a:gd name="T65" fmla="*/ 0 h 307"/>
                <a:gd name="T66" fmla="*/ 0 w 697"/>
                <a:gd name="T67" fmla="*/ 0 h 307"/>
                <a:gd name="T68" fmla="*/ 0 w 697"/>
                <a:gd name="T69" fmla="*/ 0 h 307"/>
                <a:gd name="T70" fmla="*/ 0 w 697"/>
                <a:gd name="T71" fmla="*/ 0 h 307"/>
                <a:gd name="T72" fmla="*/ 0 w 697"/>
                <a:gd name="T73" fmla="*/ 0 h 307"/>
                <a:gd name="T74" fmla="*/ 0 w 697"/>
                <a:gd name="T75" fmla="*/ 0 h 307"/>
                <a:gd name="T76" fmla="*/ 0 w 697"/>
                <a:gd name="T77" fmla="*/ 0 h 307"/>
                <a:gd name="T78" fmla="*/ 0 w 697"/>
                <a:gd name="T79" fmla="*/ 0 h 307"/>
                <a:gd name="T80" fmla="*/ 0 w 697"/>
                <a:gd name="T81" fmla="*/ 0 h 307"/>
                <a:gd name="T82" fmla="*/ 0 w 697"/>
                <a:gd name="T83" fmla="*/ 0 h 307"/>
                <a:gd name="T84" fmla="*/ 0 w 697"/>
                <a:gd name="T85" fmla="*/ 0 h 307"/>
                <a:gd name="T86" fmla="*/ 0 w 697"/>
                <a:gd name="T87" fmla="*/ 0 h 307"/>
                <a:gd name="T88" fmla="*/ 0 w 697"/>
                <a:gd name="T89" fmla="*/ 0 h 307"/>
                <a:gd name="T90" fmla="*/ 0 w 697"/>
                <a:gd name="T91" fmla="*/ 0 h 307"/>
                <a:gd name="T92" fmla="*/ 0 w 697"/>
                <a:gd name="T93" fmla="*/ 0 h 307"/>
                <a:gd name="T94" fmla="*/ 0 w 697"/>
                <a:gd name="T95" fmla="*/ 0 h 307"/>
                <a:gd name="T96" fmla="*/ 0 w 697"/>
                <a:gd name="T97" fmla="*/ 0 h 307"/>
                <a:gd name="T98" fmla="*/ 0 w 697"/>
                <a:gd name="T99" fmla="*/ 0 h 307"/>
                <a:gd name="T100" fmla="*/ 0 w 697"/>
                <a:gd name="T101" fmla="*/ 0 h 3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97" h="307">
                  <a:moveTo>
                    <a:pt x="697" y="196"/>
                  </a:moveTo>
                  <a:lnTo>
                    <a:pt x="601" y="248"/>
                  </a:lnTo>
                  <a:lnTo>
                    <a:pt x="583" y="257"/>
                  </a:lnTo>
                  <a:lnTo>
                    <a:pt x="567" y="264"/>
                  </a:lnTo>
                  <a:lnTo>
                    <a:pt x="550" y="272"/>
                  </a:lnTo>
                  <a:lnTo>
                    <a:pt x="533" y="278"/>
                  </a:lnTo>
                  <a:lnTo>
                    <a:pt x="516" y="284"/>
                  </a:lnTo>
                  <a:lnTo>
                    <a:pt x="497" y="290"/>
                  </a:lnTo>
                  <a:lnTo>
                    <a:pt x="480" y="294"/>
                  </a:lnTo>
                  <a:lnTo>
                    <a:pt x="463" y="298"/>
                  </a:lnTo>
                  <a:lnTo>
                    <a:pt x="445" y="301"/>
                  </a:lnTo>
                  <a:lnTo>
                    <a:pt x="426" y="303"/>
                  </a:lnTo>
                  <a:lnTo>
                    <a:pt x="408" y="305"/>
                  </a:lnTo>
                  <a:lnTo>
                    <a:pt x="391" y="306"/>
                  </a:lnTo>
                  <a:lnTo>
                    <a:pt x="372" y="307"/>
                  </a:lnTo>
                  <a:lnTo>
                    <a:pt x="354" y="306"/>
                  </a:lnTo>
                  <a:lnTo>
                    <a:pt x="335" y="305"/>
                  </a:lnTo>
                  <a:lnTo>
                    <a:pt x="316" y="304"/>
                  </a:lnTo>
                  <a:lnTo>
                    <a:pt x="298" y="302"/>
                  </a:lnTo>
                  <a:lnTo>
                    <a:pt x="279" y="299"/>
                  </a:lnTo>
                  <a:lnTo>
                    <a:pt x="259" y="295"/>
                  </a:lnTo>
                  <a:lnTo>
                    <a:pt x="240" y="291"/>
                  </a:lnTo>
                  <a:lnTo>
                    <a:pt x="221" y="285"/>
                  </a:lnTo>
                  <a:lnTo>
                    <a:pt x="202" y="280"/>
                  </a:lnTo>
                  <a:lnTo>
                    <a:pt x="181" y="273"/>
                  </a:lnTo>
                  <a:lnTo>
                    <a:pt x="162" y="266"/>
                  </a:lnTo>
                  <a:lnTo>
                    <a:pt x="142" y="259"/>
                  </a:lnTo>
                  <a:lnTo>
                    <a:pt x="123" y="251"/>
                  </a:lnTo>
                  <a:lnTo>
                    <a:pt x="102" y="242"/>
                  </a:lnTo>
                  <a:lnTo>
                    <a:pt x="82" y="232"/>
                  </a:lnTo>
                  <a:lnTo>
                    <a:pt x="62" y="222"/>
                  </a:lnTo>
                  <a:lnTo>
                    <a:pt x="42" y="211"/>
                  </a:lnTo>
                  <a:lnTo>
                    <a:pt x="21" y="200"/>
                  </a:lnTo>
                  <a:lnTo>
                    <a:pt x="0" y="186"/>
                  </a:lnTo>
                  <a:lnTo>
                    <a:pt x="33" y="180"/>
                  </a:lnTo>
                  <a:lnTo>
                    <a:pt x="65" y="172"/>
                  </a:lnTo>
                  <a:lnTo>
                    <a:pt x="96" y="164"/>
                  </a:lnTo>
                  <a:lnTo>
                    <a:pt x="128" y="155"/>
                  </a:lnTo>
                  <a:lnTo>
                    <a:pt x="159" y="146"/>
                  </a:lnTo>
                  <a:lnTo>
                    <a:pt x="190" y="136"/>
                  </a:lnTo>
                  <a:lnTo>
                    <a:pt x="222" y="125"/>
                  </a:lnTo>
                  <a:lnTo>
                    <a:pt x="253" y="114"/>
                  </a:lnTo>
                  <a:lnTo>
                    <a:pt x="284" y="102"/>
                  </a:lnTo>
                  <a:lnTo>
                    <a:pt x="314" y="89"/>
                  </a:lnTo>
                  <a:lnTo>
                    <a:pt x="344" y="76"/>
                  </a:lnTo>
                  <a:lnTo>
                    <a:pt x="375" y="62"/>
                  </a:lnTo>
                  <a:lnTo>
                    <a:pt x="405" y="47"/>
                  </a:lnTo>
                  <a:lnTo>
                    <a:pt x="436" y="33"/>
                  </a:lnTo>
                  <a:lnTo>
                    <a:pt x="465" y="17"/>
                  </a:lnTo>
                  <a:lnTo>
                    <a:pt x="494" y="0"/>
                  </a:lnTo>
                  <a:lnTo>
                    <a:pt x="697" y="196"/>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 name="Freeform 157"/>
            <p:cNvSpPr>
              <a:spLocks/>
            </p:cNvSpPr>
            <p:nvPr/>
          </p:nvSpPr>
          <p:spPr bwMode="auto">
            <a:xfrm>
              <a:off x="3259" y="2421"/>
              <a:ext cx="108" cy="93"/>
            </a:xfrm>
            <a:custGeom>
              <a:avLst/>
              <a:gdLst>
                <a:gd name="T0" fmla="*/ 0 w 2789"/>
                <a:gd name="T1" fmla="*/ 0 h 2429"/>
                <a:gd name="T2" fmla="*/ 0 w 2789"/>
                <a:gd name="T3" fmla="*/ 0 h 2429"/>
                <a:gd name="T4" fmla="*/ 0 w 2789"/>
                <a:gd name="T5" fmla="*/ 0 h 2429"/>
                <a:gd name="T6" fmla="*/ 0 w 2789"/>
                <a:gd name="T7" fmla="*/ 0 h 2429"/>
                <a:gd name="T8" fmla="*/ 0 w 2789"/>
                <a:gd name="T9" fmla="*/ 0 h 2429"/>
                <a:gd name="T10" fmla="*/ 0 w 2789"/>
                <a:gd name="T11" fmla="*/ 0 h 2429"/>
                <a:gd name="T12" fmla="*/ 0 w 2789"/>
                <a:gd name="T13" fmla="*/ 0 h 2429"/>
                <a:gd name="T14" fmla="*/ 0 w 2789"/>
                <a:gd name="T15" fmla="*/ 0 h 2429"/>
                <a:gd name="T16" fmla="*/ 0 w 2789"/>
                <a:gd name="T17" fmla="*/ 0 h 2429"/>
                <a:gd name="T18" fmla="*/ 0 w 2789"/>
                <a:gd name="T19" fmla="*/ 0 h 2429"/>
                <a:gd name="T20" fmla="*/ 0 w 2789"/>
                <a:gd name="T21" fmla="*/ 0 h 2429"/>
                <a:gd name="T22" fmla="*/ 0 w 2789"/>
                <a:gd name="T23" fmla="*/ 0 h 2429"/>
                <a:gd name="T24" fmla="*/ 0 w 2789"/>
                <a:gd name="T25" fmla="*/ 0 h 2429"/>
                <a:gd name="T26" fmla="*/ 0 w 2789"/>
                <a:gd name="T27" fmla="*/ 0 h 2429"/>
                <a:gd name="T28" fmla="*/ 0 w 2789"/>
                <a:gd name="T29" fmla="*/ 0 h 2429"/>
                <a:gd name="T30" fmla="*/ 0 w 2789"/>
                <a:gd name="T31" fmla="*/ 0 h 2429"/>
                <a:gd name="T32" fmla="*/ 0 w 2789"/>
                <a:gd name="T33" fmla="*/ 0 h 2429"/>
                <a:gd name="T34" fmla="*/ 0 w 2789"/>
                <a:gd name="T35" fmla="*/ 0 h 2429"/>
                <a:gd name="T36" fmla="*/ 0 w 2789"/>
                <a:gd name="T37" fmla="*/ 0 h 2429"/>
                <a:gd name="T38" fmla="*/ 0 w 2789"/>
                <a:gd name="T39" fmla="*/ 0 h 2429"/>
                <a:gd name="T40" fmla="*/ 0 w 2789"/>
                <a:gd name="T41" fmla="*/ 0 h 2429"/>
                <a:gd name="T42" fmla="*/ 0 w 2789"/>
                <a:gd name="T43" fmla="*/ 0 h 2429"/>
                <a:gd name="T44" fmla="*/ 0 w 2789"/>
                <a:gd name="T45" fmla="*/ 0 h 2429"/>
                <a:gd name="T46" fmla="*/ 0 w 2789"/>
                <a:gd name="T47" fmla="*/ 0 h 2429"/>
                <a:gd name="T48" fmla="*/ 0 w 2789"/>
                <a:gd name="T49" fmla="*/ 0 h 2429"/>
                <a:gd name="T50" fmla="*/ 0 w 2789"/>
                <a:gd name="T51" fmla="*/ 0 h 2429"/>
                <a:gd name="T52" fmla="*/ 0 w 2789"/>
                <a:gd name="T53" fmla="*/ 0 h 2429"/>
                <a:gd name="T54" fmla="*/ 0 w 2789"/>
                <a:gd name="T55" fmla="*/ 0 h 2429"/>
                <a:gd name="T56" fmla="*/ 0 w 2789"/>
                <a:gd name="T57" fmla="*/ 0 h 2429"/>
                <a:gd name="T58" fmla="*/ 0 w 2789"/>
                <a:gd name="T59" fmla="*/ 0 h 2429"/>
                <a:gd name="T60" fmla="*/ 0 w 2789"/>
                <a:gd name="T61" fmla="*/ 0 h 2429"/>
                <a:gd name="T62" fmla="*/ 0 w 2789"/>
                <a:gd name="T63" fmla="*/ 0 h 2429"/>
                <a:gd name="T64" fmla="*/ 0 w 2789"/>
                <a:gd name="T65" fmla="*/ 0 h 2429"/>
                <a:gd name="T66" fmla="*/ 0 w 2789"/>
                <a:gd name="T67" fmla="*/ 0 h 2429"/>
                <a:gd name="T68" fmla="*/ 0 w 2789"/>
                <a:gd name="T69" fmla="*/ 0 h 2429"/>
                <a:gd name="T70" fmla="*/ 0 w 2789"/>
                <a:gd name="T71" fmla="*/ 0 h 2429"/>
                <a:gd name="T72" fmla="*/ 0 w 2789"/>
                <a:gd name="T73" fmla="*/ 0 h 2429"/>
                <a:gd name="T74" fmla="*/ 0 w 2789"/>
                <a:gd name="T75" fmla="*/ 0 h 2429"/>
                <a:gd name="T76" fmla="*/ 0 w 2789"/>
                <a:gd name="T77" fmla="*/ 0 h 2429"/>
                <a:gd name="T78" fmla="*/ 0 w 2789"/>
                <a:gd name="T79" fmla="*/ 0 h 2429"/>
                <a:gd name="T80" fmla="*/ 0 w 2789"/>
                <a:gd name="T81" fmla="*/ 0 h 2429"/>
                <a:gd name="T82" fmla="*/ 0 w 2789"/>
                <a:gd name="T83" fmla="*/ 0 h 2429"/>
                <a:gd name="T84" fmla="*/ 0 w 2789"/>
                <a:gd name="T85" fmla="*/ 0 h 2429"/>
                <a:gd name="T86" fmla="*/ 0 w 2789"/>
                <a:gd name="T87" fmla="*/ 0 h 2429"/>
                <a:gd name="T88" fmla="*/ 0 w 2789"/>
                <a:gd name="T89" fmla="*/ 0 h 2429"/>
                <a:gd name="T90" fmla="*/ 0 w 2789"/>
                <a:gd name="T91" fmla="*/ 0 h 2429"/>
                <a:gd name="T92" fmla="*/ 0 w 2789"/>
                <a:gd name="T93" fmla="*/ 0 h 2429"/>
                <a:gd name="T94" fmla="*/ 0 w 2789"/>
                <a:gd name="T95" fmla="*/ 0 h 2429"/>
                <a:gd name="T96" fmla="*/ 0 w 2789"/>
                <a:gd name="T97" fmla="*/ 0 h 2429"/>
                <a:gd name="T98" fmla="*/ 0 w 2789"/>
                <a:gd name="T99" fmla="*/ 0 h 2429"/>
                <a:gd name="T100" fmla="*/ 0 w 2789"/>
                <a:gd name="T101" fmla="*/ 0 h 2429"/>
                <a:gd name="T102" fmla="*/ 0 w 2789"/>
                <a:gd name="T103" fmla="*/ 0 h 2429"/>
                <a:gd name="T104" fmla="*/ 0 w 2789"/>
                <a:gd name="T105" fmla="*/ 0 h 2429"/>
                <a:gd name="T106" fmla="*/ 0 w 2789"/>
                <a:gd name="T107" fmla="*/ 0 h 2429"/>
                <a:gd name="T108" fmla="*/ 0 w 2789"/>
                <a:gd name="T109" fmla="*/ 0 h 2429"/>
                <a:gd name="T110" fmla="*/ 0 w 2789"/>
                <a:gd name="T111" fmla="*/ 0 h 2429"/>
                <a:gd name="T112" fmla="*/ 0 w 2789"/>
                <a:gd name="T113" fmla="*/ 0 h 24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89" h="2429">
                  <a:moveTo>
                    <a:pt x="2531" y="1078"/>
                  </a:moveTo>
                  <a:lnTo>
                    <a:pt x="2546" y="1114"/>
                  </a:lnTo>
                  <a:lnTo>
                    <a:pt x="2568" y="1162"/>
                  </a:lnTo>
                  <a:lnTo>
                    <a:pt x="2593" y="1224"/>
                  </a:lnTo>
                  <a:lnTo>
                    <a:pt x="2622" y="1300"/>
                  </a:lnTo>
                  <a:lnTo>
                    <a:pt x="2657" y="1389"/>
                  </a:lnTo>
                  <a:lnTo>
                    <a:pt x="2696" y="1491"/>
                  </a:lnTo>
                  <a:lnTo>
                    <a:pt x="2741" y="1606"/>
                  </a:lnTo>
                  <a:lnTo>
                    <a:pt x="2789" y="1734"/>
                  </a:lnTo>
                  <a:lnTo>
                    <a:pt x="2756" y="1780"/>
                  </a:lnTo>
                  <a:lnTo>
                    <a:pt x="2722" y="1823"/>
                  </a:lnTo>
                  <a:lnTo>
                    <a:pt x="2687" y="1866"/>
                  </a:lnTo>
                  <a:lnTo>
                    <a:pt x="2653" y="1905"/>
                  </a:lnTo>
                  <a:lnTo>
                    <a:pt x="2618" y="1945"/>
                  </a:lnTo>
                  <a:lnTo>
                    <a:pt x="2583" y="1981"/>
                  </a:lnTo>
                  <a:lnTo>
                    <a:pt x="2547" y="2016"/>
                  </a:lnTo>
                  <a:lnTo>
                    <a:pt x="2511" y="2050"/>
                  </a:lnTo>
                  <a:lnTo>
                    <a:pt x="2475" y="2081"/>
                  </a:lnTo>
                  <a:lnTo>
                    <a:pt x="2438" y="2110"/>
                  </a:lnTo>
                  <a:lnTo>
                    <a:pt x="2402" y="2139"/>
                  </a:lnTo>
                  <a:lnTo>
                    <a:pt x="2364" y="2165"/>
                  </a:lnTo>
                  <a:lnTo>
                    <a:pt x="2327" y="2190"/>
                  </a:lnTo>
                  <a:lnTo>
                    <a:pt x="2289" y="2213"/>
                  </a:lnTo>
                  <a:lnTo>
                    <a:pt x="2251" y="2235"/>
                  </a:lnTo>
                  <a:lnTo>
                    <a:pt x="2212" y="2254"/>
                  </a:lnTo>
                  <a:lnTo>
                    <a:pt x="2143" y="2285"/>
                  </a:lnTo>
                  <a:lnTo>
                    <a:pt x="2077" y="2315"/>
                  </a:lnTo>
                  <a:lnTo>
                    <a:pt x="2012" y="2341"/>
                  </a:lnTo>
                  <a:lnTo>
                    <a:pt x="1950" y="2364"/>
                  </a:lnTo>
                  <a:lnTo>
                    <a:pt x="1920" y="2375"/>
                  </a:lnTo>
                  <a:lnTo>
                    <a:pt x="1890" y="2385"/>
                  </a:lnTo>
                  <a:lnTo>
                    <a:pt x="1861" y="2394"/>
                  </a:lnTo>
                  <a:lnTo>
                    <a:pt x="1833" y="2402"/>
                  </a:lnTo>
                  <a:lnTo>
                    <a:pt x="1804" y="2411"/>
                  </a:lnTo>
                  <a:lnTo>
                    <a:pt x="1777" y="2418"/>
                  </a:lnTo>
                  <a:lnTo>
                    <a:pt x="1749" y="2424"/>
                  </a:lnTo>
                  <a:lnTo>
                    <a:pt x="1723" y="2429"/>
                  </a:lnTo>
                  <a:lnTo>
                    <a:pt x="1692" y="2414"/>
                  </a:lnTo>
                  <a:lnTo>
                    <a:pt x="1660" y="2396"/>
                  </a:lnTo>
                  <a:lnTo>
                    <a:pt x="1627" y="2378"/>
                  </a:lnTo>
                  <a:lnTo>
                    <a:pt x="1594" y="2360"/>
                  </a:lnTo>
                  <a:lnTo>
                    <a:pt x="1559" y="2340"/>
                  </a:lnTo>
                  <a:lnTo>
                    <a:pt x="1524" y="2319"/>
                  </a:lnTo>
                  <a:lnTo>
                    <a:pt x="1487" y="2296"/>
                  </a:lnTo>
                  <a:lnTo>
                    <a:pt x="1452" y="2273"/>
                  </a:lnTo>
                  <a:lnTo>
                    <a:pt x="1442" y="2267"/>
                  </a:lnTo>
                  <a:lnTo>
                    <a:pt x="1426" y="2260"/>
                  </a:lnTo>
                  <a:lnTo>
                    <a:pt x="1407" y="2251"/>
                  </a:lnTo>
                  <a:lnTo>
                    <a:pt x="1383" y="2239"/>
                  </a:lnTo>
                  <a:lnTo>
                    <a:pt x="1354" y="2227"/>
                  </a:lnTo>
                  <a:lnTo>
                    <a:pt x="1319" y="2211"/>
                  </a:lnTo>
                  <a:lnTo>
                    <a:pt x="1280" y="2195"/>
                  </a:lnTo>
                  <a:lnTo>
                    <a:pt x="1235" y="2177"/>
                  </a:lnTo>
                  <a:lnTo>
                    <a:pt x="1186" y="2158"/>
                  </a:lnTo>
                  <a:lnTo>
                    <a:pt x="1132" y="2137"/>
                  </a:lnTo>
                  <a:lnTo>
                    <a:pt x="1073" y="2113"/>
                  </a:lnTo>
                  <a:lnTo>
                    <a:pt x="1009" y="2088"/>
                  </a:lnTo>
                  <a:lnTo>
                    <a:pt x="940" y="2062"/>
                  </a:lnTo>
                  <a:lnTo>
                    <a:pt x="866" y="2034"/>
                  </a:lnTo>
                  <a:lnTo>
                    <a:pt x="787" y="2004"/>
                  </a:lnTo>
                  <a:lnTo>
                    <a:pt x="703" y="1973"/>
                  </a:lnTo>
                  <a:lnTo>
                    <a:pt x="644" y="1949"/>
                  </a:lnTo>
                  <a:lnTo>
                    <a:pt x="586" y="1923"/>
                  </a:lnTo>
                  <a:lnTo>
                    <a:pt x="532" y="1898"/>
                  </a:lnTo>
                  <a:lnTo>
                    <a:pt x="481" y="1873"/>
                  </a:lnTo>
                  <a:lnTo>
                    <a:pt x="455" y="1860"/>
                  </a:lnTo>
                  <a:lnTo>
                    <a:pt x="431" y="1846"/>
                  </a:lnTo>
                  <a:lnTo>
                    <a:pt x="408" y="1832"/>
                  </a:lnTo>
                  <a:lnTo>
                    <a:pt x="385" y="1818"/>
                  </a:lnTo>
                  <a:lnTo>
                    <a:pt x="363" y="1805"/>
                  </a:lnTo>
                  <a:lnTo>
                    <a:pt x="342" y="1791"/>
                  </a:lnTo>
                  <a:lnTo>
                    <a:pt x="322" y="1777"/>
                  </a:lnTo>
                  <a:lnTo>
                    <a:pt x="301" y="1762"/>
                  </a:lnTo>
                  <a:lnTo>
                    <a:pt x="282" y="1747"/>
                  </a:lnTo>
                  <a:lnTo>
                    <a:pt x="264" y="1732"/>
                  </a:lnTo>
                  <a:lnTo>
                    <a:pt x="247" y="1718"/>
                  </a:lnTo>
                  <a:lnTo>
                    <a:pt x="230" y="1703"/>
                  </a:lnTo>
                  <a:lnTo>
                    <a:pt x="213" y="1688"/>
                  </a:lnTo>
                  <a:lnTo>
                    <a:pt x="197" y="1673"/>
                  </a:lnTo>
                  <a:lnTo>
                    <a:pt x="182" y="1657"/>
                  </a:lnTo>
                  <a:lnTo>
                    <a:pt x="168" y="1641"/>
                  </a:lnTo>
                  <a:lnTo>
                    <a:pt x="155" y="1625"/>
                  </a:lnTo>
                  <a:lnTo>
                    <a:pt x="141" y="1609"/>
                  </a:lnTo>
                  <a:lnTo>
                    <a:pt x="129" y="1593"/>
                  </a:lnTo>
                  <a:lnTo>
                    <a:pt x="118" y="1577"/>
                  </a:lnTo>
                  <a:lnTo>
                    <a:pt x="107" y="1559"/>
                  </a:lnTo>
                  <a:lnTo>
                    <a:pt x="98" y="1543"/>
                  </a:lnTo>
                  <a:lnTo>
                    <a:pt x="88" y="1526"/>
                  </a:lnTo>
                  <a:lnTo>
                    <a:pt x="80" y="1509"/>
                  </a:lnTo>
                  <a:lnTo>
                    <a:pt x="68" y="1484"/>
                  </a:lnTo>
                  <a:lnTo>
                    <a:pt x="57" y="1458"/>
                  </a:lnTo>
                  <a:lnTo>
                    <a:pt x="47" y="1434"/>
                  </a:lnTo>
                  <a:lnTo>
                    <a:pt x="38" y="1409"/>
                  </a:lnTo>
                  <a:lnTo>
                    <a:pt x="31" y="1383"/>
                  </a:lnTo>
                  <a:lnTo>
                    <a:pt x="24" y="1357"/>
                  </a:lnTo>
                  <a:lnTo>
                    <a:pt x="18" y="1332"/>
                  </a:lnTo>
                  <a:lnTo>
                    <a:pt x="12" y="1307"/>
                  </a:lnTo>
                  <a:lnTo>
                    <a:pt x="8" y="1282"/>
                  </a:lnTo>
                  <a:lnTo>
                    <a:pt x="5" y="1256"/>
                  </a:lnTo>
                  <a:lnTo>
                    <a:pt x="2" y="1231"/>
                  </a:lnTo>
                  <a:lnTo>
                    <a:pt x="0" y="1205"/>
                  </a:lnTo>
                  <a:lnTo>
                    <a:pt x="0" y="1179"/>
                  </a:lnTo>
                  <a:lnTo>
                    <a:pt x="0" y="1154"/>
                  </a:lnTo>
                  <a:lnTo>
                    <a:pt x="1" y="1128"/>
                  </a:lnTo>
                  <a:lnTo>
                    <a:pt x="3" y="1103"/>
                  </a:lnTo>
                  <a:lnTo>
                    <a:pt x="6" y="1076"/>
                  </a:lnTo>
                  <a:lnTo>
                    <a:pt x="9" y="1051"/>
                  </a:lnTo>
                  <a:lnTo>
                    <a:pt x="14" y="1025"/>
                  </a:lnTo>
                  <a:lnTo>
                    <a:pt x="19" y="1000"/>
                  </a:lnTo>
                  <a:lnTo>
                    <a:pt x="26" y="973"/>
                  </a:lnTo>
                  <a:lnTo>
                    <a:pt x="33" y="948"/>
                  </a:lnTo>
                  <a:lnTo>
                    <a:pt x="41" y="922"/>
                  </a:lnTo>
                  <a:lnTo>
                    <a:pt x="50" y="895"/>
                  </a:lnTo>
                  <a:lnTo>
                    <a:pt x="60" y="870"/>
                  </a:lnTo>
                  <a:lnTo>
                    <a:pt x="72" y="844"/>
                  </a:lnTo>
                  <a:lnTo>
                    <a:pt x="83" y="818"/>
                  </a:lnTo>
                  <a:lnTo>
                    <a:pt x="96" y="791"/>
                  </a:lnTo>
                  <a:lnTo>
                    <a:pt x="109" y="765"/>
                  </a:lnTo>
                  <a:lnTo>
                    <a:pt x="124" y="739"/>
                  </a:lnTo>
                  <a:lnTo>
                    <a:pt x="139" y="712"/>
                  </a:lnTo>
                  <a:lnTo>
                    <a:pt x="156" y="686"/>
                  </a:lnTo>
                  <a:lnTo>
                    <a:pt x="184" y="643"/>
                  </a:lnTo>
                  <a:lnTo>
                    <a:pt x="214" y="600"/>
                  </a:lnTo>
                  <a:lnTo>
                    <a:pt x="247" y="559"/>
                  </a:lnTo>
                  <a:lnTo>
                    <a:pt x="280" y="518"/>
                  </a:lnTo>
                  <a:lnTo>
                    <a:pt x="298" y="499"/>
                  </a:lnTo>
                  <a:lnTo>
                    <a:pt x="316" y="480"/>
                  </a:lnTo>
                  <a:lnTo>
                    <a:pt x="334" y="461"/>
                  </a:lnTo>
                  <a:lnTo>
                    <a:pt x="353" y="442"/>
                  </a:lnTo>
                  <a:lnTo>
                    <a:pt x="392" y="405"/>
                  </a:lnTo>
                  <a:lnTo>
                    <a:pt x="432" y="369"/>
                  </a:lnTo>
                  <a:lnTo>
                    <a:pt x="475" y="334"/>
                  </a:lnTo>
                  <a:lnTo>
                    <a:pt x="518" y="301"/>
                  </a:lnTo>
                  <a:lnTo>
                    <a:pt x="563" y="269"/>
                  </a:lnTo>
                  <a:lnTo>
                    <a:pt x="610" y="237"/>
                  </a:lnTo>
                  <a:lnTo>
                    <a:pt x="659" y="208"/>
                  </a:lnTo>
                  <a:lnTo>
                    <a:pt x="709" y="179"/>
                  </a:lnTo>
                  <a:lnTo>
                    <a:pt x="760" y="152"/>
                  </a:lnTo>
                  <a:lnTo>
                    <a:pt x="814" y="124"/>
                  </a:lnTo>
                  <a:lnTo>
                    <a:pt x="878" y="96"/>
                  </a:lnTo>
                  <a:lnTo>
                    <a:pt x="940" y="71"/>
                  </a:lnTo>
                  <a:lnTo>
                    <a:pt x="1003" y="49"/>
                  </a:lnTo>
                  <a:lnTo>
                    <a:pt x="1065" y="32"/>
                  </a:lnTo>
                  <a:lnTo>
                    <a:pt x="1126" y="18"/>
                  </a:lnTo>
                  <a:lnTo>
                    <a:pt x="1186" y="9"/>
                  </a:lnTo>
                  <a:lnTo>
                    <a:pt x="1246" y="3"/>
                  </a:lnTo>
                  <a:lnTo>
                    <a:pt x="1305" y="0"/>
                  </a:lnTo>
                  <a:lnTo>
                    <a:pt x="1364" y="2"/>
                  </a:lnTo>
                  <a:lnTo>
                    <a:pt x="1421" y="7"/>
                  </a:lnTo>
                  <a:lnTo>
                    <a:pt x="1479" y="16"/>
                  </a:lnTo>
                  <a:lnTo>
                    <a:pt x="1535" y="29"/>
                  </a:lnTo>
                  <a:lnTo>
                    <a:pt x="1592" y="45"/>
                  </a:lnTo>
                  <a:lnTo>
                    <a:pt x="1646" y="66"/>
                  </a:lnTo>
                  <a:lnTo>
                    <a:pt x="1701" y="90"/>
                  </a:lnTo>
                  <a:lnTo>
                    <a:pt x="1755" y="118"/>
                  </a:lnTo>
                  <a:lnTo>
                    <a:pt x="1808" y="149"/>
                  </a:lnTo>
                  <a:lnTo>
                    <a:pt x="1861" y="185"/>
                  </a:lnTo>
                  <a:lnTo>
                    <a:pt x="1913" y="224"/>
                  </a:lnTo>
                  <a:lnTo>
                    <a:pt x="1964" y="268"/>
                  </a:lnTo>
                  <a:lnTo>
                    <a:pt x="2015" y="314"/>
                  </a:lnTo>
                  <a:lnTo>
                    <a:pt x="2065" y="365"/>
                  </a:lnTo>
                  <a:lnTo>
                    <a:pt x="2115" y="419"/>
                  </a:lnTo>
                  <a:lnTo>
                    <a:pt x="2164" y="477"/>
                  </a:lnTo>
                  <a:lnTo>
                    <a:pt x="2211" y="540"/>
                  </a:lnTo>
                  <a:lnTo>
                    <a:pt x="2259" y="605"/>
                  </a:lnTo>
                  <a:lnTo>
                    <a:pt x="2306" y="674"/>
                  </a:lnTo>
                  <a:lnTo>
                    <a:pt x="2352" y="748"/>
                  </a:lnTo>
                  <a:lnTo>
                    <a:pt x="2398" y="825"/>
                  </a:lnTo>
                  <a:lnTo>
                    <a:pt x="2443" y="906"/>
                  </a:lnTo>
                  <a:lnTo>
                    <a:pt x="2488" y="990"/>
                  </a:lnTo>
                  <a:lnTo>
                    <a:pt x="2531" y="1078"/>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1" name="Freeform 158"/>
            <p:cNvSpPr>
              <a:spLocks/>
            </p:cNvSpPr>
            <p:nvPr/>
          </p:nvSpPr>
          <p:spPr bwMode="auto">
            <a:xfrm>
              <a:off x="3280" y="2427"/>
              <a:ext cx="66" cy="46"/>
            </a:xfrm>
            <a:custGeom>
              <a:avLst/>
              <a:gdLst>
                <a:gd name="T0" fmla="*/ 0 w 1708"/>
                <a:gd name="T1" fmla="*/ 0 h 1200"/>
                <a:gd name="T2" fmla="*/ 0 w 1708"/>
                <a:gd name="T3" fmla="*/ 0 h 1200"/>
                <a:gd name="T4" fmla="*/ 0 w 1708"/>
                <a:gd name="T5" fmla="*/ 0 h 1200"/>
                <a:gd name="T6" fmla="*/ 0 w 1708"/>
                <a:gd name="T7" fmla="*/ 0 h 1200"/>
                <a:gd name="T8" fmla="*/ 0 w 1708"/>
                <a:gd name="T9" fmla="*/ 0 h 1200"/>
                <a:gd name="T10" fmla="*/ 0 w 1708"/>
                <a:gd name="T11" fmla="*/ 0 h 1200"/>
                <a:gd name="T12" fmla="*/ 0 w 1708"/>
                <a:gd name="T13" fmla="*/ 0 h 1200"/>
                <a:gd name="T14" fmla="*/ 0 w 1708"/>
                <a:gd name="T15" fmla="*/ 0 h 1200"/>
                <a:gd name="T16" fmla="*/ 0 w 1708"/>
                <a:gd name="T17" fmla="*/ 0 h 1200"/>
                <a:gd name="T18" fmla="*/ 0 w 1708"/>
                <a:gd name="T19" fmla="*/ 0 h 1200"/>
                <a:gd name="T20" fmla="*/ 0 w 1708"/>
                <a:gd name="T21" fmla="*/ 0 h 1200"/>
                <a:gd name="T22" fmla="*/ 0 w 1708"/>
                <a:gd name="T23" fmla="*/ 0 h 1200"/>
                <a:gd name="T24" fmla="*/ 0 w 1708"/>
                <a:gd name="T25" fmla="*/ 0 h 1200"/>
                <a:gd name="T26" fmla="*/ 0 w 1708"/>
                <a:gd name="T27" fmla="*/ 0 h 1200"/>
                <a:gd name="T28" fmla="*/ 0 w 1708"/>
                <a:gd name="T29" fmla="*/ 0 h 1200"/>
                <a:gd name="T30" fmla="*/ 0 w 1708"/>
                <a:gd name="T31" fmla="*/ 0 h 1200"/>
                <a:gd name="T32" fmla="*/ 0 w 1708"/>
                <a:gd name="T33" fmla="*/ 0 h 1200"/>
                <a:gd name="T34" fmla="*/ 0 w 1708"/>
                <a:gd name="T35" fmla="*/ 0 h 1200"/>
                <a:gd name="T36" fmla="*/ 0 w 1708"/>
                <a:gd name="T37" fmla="*/ 0 h 1200"/>
                <a:gd name="T38" fmla="*/ 0 w 1708"/>
                <a:gd name="T39" fmla="*/ 0 h 1200"/>
                <a:gd name="T40" fmla="*/ 0 w 1708"/>
                <a:gd name="T41" fmla="*/ 0 h 1200"/>
                <a:gd name="T42" fmla="*/ 0 w 1708"/>
                <a:gd name="T43" fmla="*/ 0 h 1200"/>
                <a:gd name="T44" fmla="*/ 0 w 1708"/>
                <a:gd name="T45" fmla="*/ 0 h 1200"/>
                <a:gd name="T46" fmla="*/ 0 w 1708"/>
                <a:gd name="T47" fmla="*/ 0 h 1200"/>
                <a:gd name="T48" fmla="*/ 0 w 1708"/>
                <a:gd name="T49" fmla="*/ 0 h 1200"/>
                <a:gd name="T50" fmla="*/ 0 w 1708"/>
                <a:gd name="T51" fmla="*/ 0 h 1200"/>
                <a:gd name="T52" fmla="*/ 0 w 1708"/>
                <a:gd name="T53" fmla="*/ 0 h 1200"/>
                <a:gd name="T54" fmla="*/ 0 w 1708"/>
                <a:gd name="T55" fmla="*/ 0 h 1200"/>
                <a:gd name="T56" fmla="*/ 0 w 1708"/>
                <a:gd name="T57" fmla="*/ 0 h 1200"/>
                <a:gd name="T58" fmla="*/ 0 w 1708"/>
                <a:gd name="T59" fmla="*/ 0 h 1200"/>
                <a:gd name="T60" fmla="*/ 0 w 1708"/>
                <a:gd name="T61" fmla="*/ 0 h 1200"/>
                <a:gd name="T62" fmla="*/ 0 w 1708"/>
                <a:gd name="T63" fmla="*/ 0 h 1200"/>
                <a:gd name="T64" fmla="*/ 0 w 1708"/>
                <a:gd name="T65" fmla="*/ 0 h 1200"/>
                <a:gd name="T66" fmla="*/ 0 w 1708"/>
                <a:gd name="T67" fmla="*/ 0 h 1200"/>
                <a:gd name="T68" fmla="*/ 0 w 1708"/>
                <a:gd name="T69" fmla="*/ 0 h 1200"/>
                <a:gd name="T70" fmla="*/ 0 w 1708"/>
                <a:gd name="T71" fmla="*/ 0 h 1200"/>
                <a:gd name="T72" fmla="*/ 0 w 1708"/>
                <a:gd name="T73" fmla="*/ 0 h 1200"/>
                <a:gd name="T74" fmla="*/ 0 w 1708"/>
                <a:gd name="T75" fmla="*/ 0 h 1200"/>
                <a:gd name="T76" fmla="*/ 0 w 1708"/>
                <a:gd name="T77" fmla="*/ 0 h 1200"/>
                <a:gd name="T78" fmla="*/ 0 w 1708"/>
                <a:gd name="T79" fmla="*/ 0 h 1200"/>
                <a:gd name="T80" fmla="*/ 0 w 1708"/>
                <a:gd name="T81" fmla="*/ 0 h 1200"/>
                <a:gd name="T82" fmla="*/ 0 w 1708"/>
                <a:gd name="T83" fmla="*/ 0 h 1200"/>
                <a:gd name="T84" fmla="*/ 0 w 1708"/>
                <a:gd name="T85" fmla="*/ 0 h 1200"/>
                <a:gd name="T86" fmla="*/ 0 w 1708"/>
                <a:gd name="T87" fmla="*/ 0 h 1200"/>
                <a:gd name="T88" fmla="*/ 0 w 1708"/>
                <a:gd name="T89" fmla="*/ 0 h 1200"/>
                <a:gd name="T90" fmla="*/ 0 w 1708"/>
                <a:gd name="T91" fmla="*/ 0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08" h="1200">
                  <a:moveTo>
                    <a:pt x="1704" y="666"/>
                  </a:moveTo>
                  <a:lnTo>
                    <a:pt x="1682" y="624"/>
                  </a:lnTo>
                  <a:lnTo>
                    <a:pt x="1659" y="584"/>
                  </a:lnTo>
                  <a:lnTo>
                    <a:pt x="1635" y="544"/>
                  </a:lnTo>
                  <a:lnTo>
                    <a:pt x="1607" y="506"/>
                  </a:lnTo>
                  <a:lnTo>
                    <a:pt x="1579" y="469"/>
                  </a:lnTo>
                  <a:lnTo>
                    <a:pt x="1549" y="433"/>
                  </a:lnTo>
                  <a:lnTo>
                    <a:pt x="1517" y="398"/>
                  </a:lnTo>
                  <a:lnTo>
                    <a:pt x="1483" y="363"/>
                  </a:lnTo>
                  <a:lnTo>
                    <a:pt x="1447" y="330"/>
                  </a:lnTo>
                  <a:lnTo>
                    <a:pt x="1410" y="298"/>
                  </a:lnTo>
                  <a:lnTo>
                    <a:pt x="1370" y="267"/>
                  </a:lnTo>
                  <a:lnTo>
                    <a:pt x="1329" y="237"/>
                  </a:lnTo>
                  <a:lnTo>
                    <a:pt x="1285" y="208"/>
                  </a:lnTo>
                  <a:lnTo>
                    <a:pt x="1241" y="179"/>
                  </a:lnTo>
                  <a:lnTo>
                    <a:pt x="1193" y="153"/>
                  </a:lnTo>
                  <a:lnTo>
                    <a:pt x="1145" y="127"/>
                  </a:lnTo>
                  <a:lnTo>
                    <a:pt x="1118" y="114"/>
                  </a:lnTo>
                  <a:lnTo>
                    <a:pt x="1092" y="102"/>
                  </a:lnTo>
                  <a:lnTo>
                    <a:pt x="1065" y="89"/>
                  </a:lnTo>
                  <a:lnTo>
                    <a:pt x="1039" y="78"/>
                  </a:lnTo>
                  <a:lnTo>
                    <a:pt x="1013" y="68"/>
                  </a:lnTo>
                  <a:lnTo>
                    <a:pt x="988" y="58"/>
                  </a:lnTo>
                  <a:lnTo>
                    <a:pt x="961" y="49"/>
                  </a:lnTo>
                  <a:lnTo>
                    <a:pt x="936" y="41"/>
                  </a:lnTo>
                  <a:lnTo>
                    <a:pt x="911" y="34"/>
                  </a:lnTo>
                  <a:lnTo>
                    <a:pt x="886" y="27"/>
                  </a:lnTo>
                  <a:lnTo>
                    <a:pt x="861" y="21"/>
                  </a:lnTo>
                  <a:lnTo>
                    <a:pt x="837" y="16"/>
                  </a:lnTo>
                  <a:lnTo>
                    <a:pt x="812" y="11"/>
                  </a:lnTo>
                  <a:lnTo>
                    <a:pt x="788" y="8"/>
                  </a:lnTo>
                  <a:lnTo>
                    <a:pt x="765" y="5"/>
                  </a:lnTo>
                  <a:lnTo>
                    <a:pt x="742" y="2"/>
                  </a:lnTo>
                  <a:lnTo>
                    <a:pt x="717" y="1"/>
                  </a:lnTo>
                  <a:lnTo>
                    <a:pt x="694" y="0"/>
                  </a:lnTo>
                  <a:lnTo>
                    <a:pt x="672" y="0"/>
                  </a:lnTo>
                  <a:lnTo>
                    <a:pt x="648" y="0"/>
                  </a:lnTo>
                  <a:lnTo>
                    <a:pt x="626" y="2"/>
                  </a:lnTo>
                  <a:lnTo>
                    <a:pt x="603" y="4"/>
                  </a:lnTo>
                  <a:lnTo>
                    <a:pt x="581" y="6"/>
                  </a:lnTo>
                  <a:lnTo>
                    <a:pt x="559" y="10"/>
                  </a:lnTo>
                  <a:lnTo>
                    <a:pt x="537" y="14"/>
                  </a:lnTo>
                  <a:lnTo>
                    <a:pt x="516" y="19"/>
                  </a:lnTo>
                  <a:lnTo>
                    <a:pt x="494" y="25"/>
                  </a:lnTo>
                  <a:lnTo>
                    <a:pt x="473" y="31"/>
                  </a:lnTo>
                  <a:lnTo>
                    <a:pt x="452" y="38"/>
                  </a:lnTo>
                  <a:lnTo>
                    <a:pt x="431" y="46"/>
                  </a:lnTo>
                  <a:lnTo>
                    <a:pt x="410" y="55"/>
                  </a:lnTo>
                  <a:lnTo>
                    <a:pt x="390" y="64"/>
                  </a:lnTo>
                  <a:lnTo>
                    <a:pt x="361" y="78"/>
                  </a:lnTo>
                  <a:lnTo>
                    <a:pt x="332" y="93"/>
                  </a:lnTo>
                  <a:lnTo>
                    <a:pt x="305" y="109"/>
                  </a:lnTo>
                  <a:lnTo>
                    <a:pt x="278" y="125"/>
                  </a:lnTo>
                  <a:lnTo>
                    <a:pt x="251" y="141"/>
                  </a:lnTo>
                  <a:lnTo>
                    <a:pt x="226" y="158"/>
                  </a:lnTo>
                  <a:lnTo>
                    <a:pt x="201" y="176"/>
                  </a:lnTo>
                  <a:lnTo>
                    <a:pt x="175" y="195"/>
                  </a:lnTo>
                  <a:lnTo>
                    <a:pt x="152" y="214"/>
                  </a:lnTo>
                  <a:lnTo>
                    <a:pt x="128" y="233"/>
                  </a:lnTo>
                  <a:lnTo>
                    <a:pt x="106" y="253"/>
                  </a:lnTo>
                  <a:lnTo>
                    <a:pt x="83" y="274"/>
                  </a:lnTo>
                  <a:lnTo>
                    <a:pt x="62" y="297"/>
                  </a:lnTo>
                  <a:lnTo>
                    <a:pt x="41" y="319"/>
                  </a:lnTo>
                  <a:lnTo>
                    <a:pt x="21" y="341"/>
                  </a:lnTo>
                  <a:lnTo>
                    <a:pt x="0" y="365"/>
                  </a:lnTo>
                  <a:lnTo>
                    <a:pt x="64" y="416"/>
                  </a:lnTo>
                  <a:lnTo>
                    <a:pt x="125" y="468"/>
                  </a:lnTo>
                  <a:lnTo>
                    <a:pt x="184" y="518"/>
                  </a:lnTo>
                  <a:lnTo>
                    <a:pt x="240" y="570"/>
                  </a:lnTo>
                  <a:lnTo>
                    <a:pt x="294" y="621"/>
                  </a:lnTo>
                  <a:lnTo>
                    <a:pt x="346" y="673"/>
                  </a:lnTo>
                  <a:lnTo>
                    <a:pt x="396" y="725"/>
                  </a:lnTo>
                  <a:lnTo>
                    <a:pt x="444" y="777"/>
                  </a:lnTo>
                  <a:lnTo>
                    <a:pt x="488" y="829"/>
                  </a:lnTo>
                  <a:lnTo>
                    <a:pt x="532" y="882"/>
                  </a:lnTo>
                  <a:lnTo>
                    <a:pt x="572" y="934"/>
                  </a:lnTo>
                  <a:lnTo>
                    <a:pt x="612" y="987"/>
                  </a:lnTo>
                  <a:lnTo>
                    <a:pt x="648" y="1041"/>
                  </a:lnTo>
                  <a:lnTo>
                    <a:pt x="683" y="1093"/>
                  </a:lnTo>
                  <a:lnTo>
                    <a:pt x="714" y="1147"/>
                  </a:lnTo>
                  <a:lnTo>
                    <a:pt x="745" y="1200"/>
                  </a:lnTo>
                  <a:lnTo>
                    <a:pt x="1099" y="307"/>
                  </a:lnTo>
                  <a:lnTo>
                    <a:pt x="1127" y="321"/>
                  </a:lnTo>
                  <a:lnTo>
                    <a:pt x="1157" y="336"/>
                  </a:lnTo>
                  <a:lnTo>
                    <a:pt x="1187" y="352"/>
                  </a:lnTo>
                  <a:lnTo>
                    <a:pt x="1220" y="370"/>
                  </a:lnTo>
                  <a:lnTo>
                    <a:pt x="1288" y="410"/>
                  </a:lnTo>
                  <a:lnTo>
                    <a:pt x="1361" y="455"/>
                  </a:lnTo>
                  <a:lnTo>
                    <a:pt x="1440" y="505"/>
                  </a:lnTo>
                  <a:lnTo>
                    <a:pt x="1524" y="562"/>
                  </a:lnTo>
                  <a:lnTo>
                    <a:pt x="1613" y="622"/>
                  </a:lnTo>
                  <a:lnTo>
                    <a:pt x="1708" y="689"/>
                  </a:lnTo>
                  <a:lnTo>
                    <a:pt x="1704" y="666"/>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 name="Rectangle 8"/>
          <p:cNvSpPr/>
          <p:nvPr/>
        </p:nvSpPr>
        <p:spPr>
          <a:xfrm>
            <a:off x="3432191" y="3873473"/>
            <a:ext cx="732794" cy="646331"/>
          </a:xfrm>
          <a:prstGeom prst="rect">
            <a:avLst/>
          </a:prstGeom>
        </p:spPr>
        <p:txBody>
          <a:bodyPr wrap="square">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协同平台应用服务器</a:t>
            </a:r>
            <a:endParaRPr lang="en-US" sz="1200" b="1" dirty="0" smtClean="0">
              <a:solidFill>
                <a:schemeClr val="tx1">
                  <a:lumMod val="65000"/>
                  <a:lumOff val="35000"/>
                </a:schemeClr>
              </a:solidFill>
              <a:latin typeface="微软雅黑" pitchFamily="34" charset="-122"/>
              <a:ea typeface="微软雅黑" pitchFamily="34" charset="-122"/>
            </a:endParaRPr>
          </a:p>
        </p:txBody>
      </p:sp>
      <p:grpSp>
        <p:nvGrpSpPr>
          <p:cNvPr id="93" name="Group 207"/>
          <p:cNvGrpSpPr>
            <a:grpSpLocks noChangeAspect="1"/>
          </p:cNvGrpSpPr>
          <p:nvPr/>
        </p:nvGrpSpPr>
        <p:grpSpPr bwMode="auto">
          <a:xfrm>
            <a:off x="4373190" y="2009759"/>
            <a:ext cx="358378" cy="553177"/>
            <a:chOff x="1115" y="3265"/>
            <a:chExt cx="463" cy="536"/>
          </a:xfrm>
        </p:grpSpPr>
        <p:sp>
          <p:nvSpPr>
            <p:cNvPr id="94" name="AutoShape 208"/>
            <p:cNvSpPr>
              <a:spLocks noChangeAspect="1" noChangeArrowheads="1" noTextEdit="1"/>
            </p:cNvSpPr>
            <p:nvPr/>
          </p:nvSpPr>
          <p:spPr bwMode="auto">
            <a:xfrm>
              <a:off x="1115" y="3265"/>
              <a:ext cx="463"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5" name="Freeform 209"/>
            <p:cNvSpPr>
              <a:spLocks/>
            </p:cNvSpPr>
            <p:nvPr/>
          </p:nvSpPr>
          <p:spPr bwMode="auto">
            <a:xfrm>
              <a:off x="1115" y="3359"/>
              <a:ext cx="463" cy="442"/>
            </a:xfrm>
            <a:custGeom>
              <a:avLst/>
              <a:gdLst>
                <a:gd name="T0" fmla="*/ 1 w 13890"/>
                <a:gd name="T1" fmla="*/ 0 h 13272"/>
                <a:gd name="T2" fmla="*/ 1 w 13890"/>
                <a:gd name="T3" fmla="*/ 0 h 13272"/>
                <a:gd name="T4" fmla="*/ 1 w 13890"/>
                <a:gd name="T5" fmla="*/ 0 h 13272"/>
                <a:gd name="T6" fmla="*/ 1 w 13890"/>
                <a:gd name="T7" fmla="*/ 0 h 13272"/>
                <a:gd name="T8" fmla="*/ 1 w 13890"/>
                <a:gd name="T9" fmla="*/ 0 h 13272"/>
                <a:gd name="T10" fmla="*/ 1 w 13890"/>
                <a:gd name="T11" fmla="*/ 0 h 13272"/>
                <a:gd name="T12" fmla="*/ 0 w 13890"/>
                <a:gd name="T13" fmla="*/ 0 h 13272"/>
                <a:gd name="T14" fmla="*/ 0 w 13890"/>
                <a:gd name="T15" fmla="*/ 0 h 13272"/>
                <a:gd name="T16" fmla="*/ 0 w 13890"/>
                <a:gd name="T17" fmla="*/ 0 h 13272"/>
                <a:gd name="T18" fmla="*/ 0 w 13890"/>
                <a:gd name="T19" fmla="*/ 0 h 13272"/>
                <a:gd name="T20" fmla="*/ 0 w 13890"/>
                <a:gd name="T21" fmla="*/ 0 h 13272"/>
                <a:gd name="T22" fmla="*/ 0 w 13890"/>
                <a:gd name="T23" fmla="*/ 0 h 13272"/>
                <a:gd name="T24" fmla="*/ 0 w 13890"/>
                <a:gd name="T25" fmla="*/ 0 h 13272"/>
                <a:gd name="T26" fmla="*/ 0 w 13890"/>
                <a:gd name="T27" fmla="*/ 0 h 13272"/>
                <a:gd name="T28" fmla="*/ 0 w 13890"/>
                <a:gd name="T29" fmla="*/ 0 h 13272"/>
                <a:gd name="T30" fmla="*/ 0 w 13890"/>
                <a:gd name="T31" fmla="*/ 0 h 13272"/>
                <a:gd name="T32" fmla="*/ 0 w 13890"/>
                <a:gd name="T33" fmla="*/ 0 h 13272"/>
                <a:gd name="T34" fmla="*/ 0 w 13890"/>
                <a:gd name="T35" fmla="*/ 0 h 13272"/>
                <a:gd name="T36" fmla="*/ 0 w 13890"/>
                <a:gd name="T37" fmla="*/ 0 h 13272"/>
                <a:gd name="T38" fmla="*/ 0 w 13890"/>
                <a:gd name="T39" fmla="*/ 0 h 13272"/>
                <a:gd name="T40" fmla="*/ 0 w 13890"/>
                <a:gd name="T41" fmla="*/ 0 h 13272"/>
                <a:gd name="T42" fmla="*/ 0 w 13890"/>
                <a:gd name="T43" fmla="*/ 0 h 13272"/>
                <a:gd name="T44" fmla="*/ 0 w 13890"/>
                <a:gd name="T45" fmla="*/ 0 h 13272"/>
                <a:gd name="T46" fmla="*/ 0 w 13890"/>
                <a:gd name="T47" fmla="*/ 0 h 13272"/>
                <a:gd name="T48" fmla="*/ 0 w 13890"/>
                <a:gd name="T49" fmla="*/ 0 h 13272"/>
                <a:gd name="T50" fmla="*/ 0 w 13890"/>
                <a:gd name="T51" fmla="*/ 0 h 13272"/>
                <a:gd name="T52" fmla="*/ 0 w 13890"/>
                <a:gd name="T53" fmla="*/ 0 h 13272"/>
                <a:gd name="T54" fmla="*/ 0 w 13890"/>
                <a:gd name="T55" fmla="*/ 0 h 13272"/>
                <a:gd name="T56" fmla="*/ 0 w 13890"/>
                <a:gd name="T57" fmla="*/ 0 h 13272"/>
                <a:gd name="T58" fmla="*/ 0 w 13890"/>
                <a:gd name="T59" fmla="*/ 0 h 13272"/>
                <a:gd name="T60" fmla="*/ 0 w 13890"/>
                <a:gd name="T61" fmla="*/ 0 h 13272"/>
                <a:gd name="T62" fmla="*/ 0 w 13890"/>
                <a:gd name="T63" fmla="*/ 0 h 13272"/>
                <a:gd name="T64" fmla="*/ 0 w 13890"/>
                <a:gd name="T65" fmla="*/ 0 h 13272"/>
                <a:gd name="T66" fmla="*/ 0 w 13890"/>
                <a:gd name="T67" fmla="*/ 0 h 13272"/>
                <a:gd name="T68" fmla="*/ 0 w 13890"/>
                <a:gd name="T69" fmla="*/ 0 h 13272"/>
                <a:gd name="T70" fmla="*/ 0 w 13890"/>
                <a:gd name="T71" fmla="*/ 0 h 13272"/>
                <a:gd name="T72" fmla="*/ 0 w 13890"/>
                <a:gd name="T73" fmla="*/ 0 h 13272"/>
                <a:gd name="T74" fmla="*/ 1 w 13890"/>
                <a:gd name="T75" fmla="*/ 0 h 13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890" h="13272">
                  <a:moveTo>
                    <a:pt x="13890" y="0"/>
                  </a:moveTo>
                  <a:lnTo>
                    <a:pt x="13890" y="10465"/>
                  </a:lnTo>
                  <a:lnTo>
                    <a:pt x="13890" y="10525"/>
                  </a:lnTo>
                  <a:lnTo>
                    <a:pt x="13888" y="10525"/>
                  </a:lnTo>
                  <a:lnTo>
                    <a:pt x="13872" y="10667"/>
                  </a:lnTo>
                  <a:lnTo>
                    <a:pt x="13839" y="10807"/>
                  </a:lnTo>
                  <a:lnTo>
                    <a:pt x="13788" y="10943"/>
                  </a:lnTo>
                  <a:lnTo>
                    <a:pt x="13722" y="11079"/>
                  </a:lnTo>
                  <a:lnTo>
                    <a:pt x="13638" y="11212"/>
                  </a:lnTo>
                  <a:lnTo>
                    <a:pt x="13541" y="11342"/>
                  </a:lnTo>
                  <a:lnTo>
                    <a:pt x="13428" y="11470"/>
                  </a:lnTo>
                  <a:lnTo>
                    <a:pt x="13300" y="11595"/>
                  </a:lnTo>
                  <a:lnTo>
                    <a:pt x="13158" y="11716"/>
                  </a:lnTo>
                  <a:lnTo>
                    <a:pt x="13002" y="11835"/>
                  </a:lnTo>
                  <a:lnTo>
                    <a:pt x="12833" y="11950"/>
                  </a:lnTo>
                  <a:lnTo>
                    <a:pt x="12651" y="12062"/>
                  </a:lnTo>
                  <a:lnTo>
                    <a:pt x="12457" y="12170"/>
                  </a:lnTo>
                  <a:lnTo>
                    <a:pt x="12250" y="12273"/>
                  </a:lnTo>
                  <a:lnTo>
                    <a:pt x="12031" y="12373"/>
                  </a:lnTo>
                  <a:lnTo>
                    <a:pt x="11802" y="12468"/>
                  </a:lnTo>
                  <a:lnTo>
                    <a:pt x="11561" y="12559"/>
                  </a:lnTo>
                  <a:lnTo>
                    <a:pt x="11311" y="12645"/>
                  </a:lnTo>
                  <a:lnTo>
                    <a:pt x="11050" y="12727"/>
                  </a:lnTo>
                  <a:lnTo>
                    <a:pt x="10780" y="12804"/>
                  </a:lnTo>
                  <a:lnTo>
                    <a:pt x="10500" y="12875"/>
                  </a:lnTo>
                  <a:lnTo>
                    <a:pt x="10212" y="12941"/>
                  </a:lnTo>
                  <a:lnTo>
                    <a:pt x="9915" y="13002"/>
                  </a:lnTo>
                  <a:lnTo>
                    <a:pt x="9611" y="13057"/>
                  </a:lnTo>
                  <a:lnTo>
                    <a:pt x="9299" y="13105"/>
                  </a:lnTo>
                  <a:lnTo>
                    <a:pt x="8980" y="13148"/>
                  </a:lnTo>
                  <a:lnTo>
                    <a:pt x="8655" y="13186"/>
                  </a:lnTo>
                  <a:lnTo>
                    <a:pt x="8324" y="13217"/>
                  </a:lnTo>
                  <a:lnTo>
                    <a:pt x="7987" y="13241"/>
                  </a:lnTo>
                  <a:lnTo>
                    <a:pt x="7644" y="13258"/>
                  </a:lnTo>
                  <a:lnTo>
                    <a:pt x="7297" y="13269"/>
                  </a:lnTo>
                  <a:lnTo>
                    <a:pt x="6946" y="13272"/>
                  </a:lnTo>
                  <a:lnTo>
                    <a:pt x="6593" y="13269"/>
                  </a:lnTo>
                  <a:lnTo>
                    <a:pt x="6246" y="13258"/>
                  </a:lnTo>
                  <a:lnTo>
                    <a:pt x="5903" y="13241"/>
                  </a:lnTo>
                  <a:lnTo>
                    <a:pt x="5566" y="13217"/>
                  </a:lnTo>
                  <a:lnTo>
                    <a:pt x="5235" y="13186"/>
                  </a:lnTo>
                  <a:lnTo>
                    <a:pt x="4909" y="13148"/>
                  </a:lnTo>
                  <a:lnTo>
                    <a:pt x="4591" y="13105"/>
                  </a:lnTo>
                  <a:lnTo>
                    <a:pt x="4279" y="13057"/>
                  </a:lnTo>
                  <a:lnTo>
                    <a:pt x="3974" y="13002"/>
                  </a:lnTo>
                  <a:lnTo>
                    <a:pt x="3678" y="12941"/>
                  </a:lnTo>
                  <a:lnTo>
                    <a:pt x="3389" y="12875"/>
                  </a:lnTo>
                  <a:lnTo>
                    <a:pt x="3110" y="12804"/>
                  </a:lnTo>
                  <a:lnTo>
                    <a:pt x="2840" y="12727"/>
                  </a:lnTo>
                  <a:lnTo>
                    <a:pt x="2579" y="12645"/>
                  </a:lnTo>
                  <a:lnTo>
                    <a:pt x="2329" y="12559"/>
                  </a:lnTo>
                  <a:lnTo>
                    <a:pt x="2088" y="12468"/>
                  </a:lnTo>
                  <a:lnTo>
                    <a:pt x="1858" y="12373"/>
                  </a:lnTo>
                  <a:lnTo>
                    <a:pt x="1640" y="12273"/>
                  </a:lnTo>
                  <a:lnTo>
                    <a:pt x="1433" y="12170"/>
                  </a:lnTo>
                  <a:lnTo>
                    <a:pt x="1239" y="12062"/>
                  </a:lnTo>
                  <a:lnTo>
                    <a:pt x="1057" y="11950"/>
                  </a:lnTo>
                  <a:lnTo>
                    <a:pt x="888" y="11835"/>
                  </a:lnTo>
                  <a:lnTo>
                    <a:pt x="732" y="11716"/>
                  </a:lnTo>
                  <a:lnTo>
                    <a:pt x="590" y="11595"/>
                  </a:lnTo>
                  <a:lnTo>
                    <a:pt x="462" y="11470"/>
                  </a:lnTo>
                  <a:lnTo>
                    <a:pt x="349" y="11342"/>
                  </a:lnTo>
                  <a:lnTo>
                    <a:pt x="251" y="11212"/>
                  </a:lnTo>
                  <a:lnTo>
                    <a:pt x="168" y="11079"/>
                  </a:lnTo>
                  <a:lnTo>
                    <a:pt x="102" y="10943"/>
                  </a:lnTo>
                  <a:lnTo>
                    <a:pt x="51" y="10807"/>
                  </a:lnTo>
                  <a:lnTo>
                    <a:pt x="18" y="10667"/>
                  </a:lnTo>
                  <a:lnTo>
                    <a:pt x="2" y="10525"/>
                  </a:lnTo>
                  <a:lnTo>
                    <a:pt x="0" y="10525"/>
                  </a:lnTo>
                  <a:lnTo>
                    <a:pt x="0" y="10473"/>
                  </a:lnTo>
                  <a:lnTo>
                    <a:pt x="0" y="10469"/>
                  </a:lnTo>
                  <a:lnTo>
                    <a:pt x="0" y="10465"/>
                  </a:lnTo>
                  <a:lnTo>
                    <a:pt x="0" y="10461"/>
                  </a:lnTo>
                  <a:lnTo>
                    <a:pt x="0" y="10456"/>
                  </a:lnTo>
                  <a:lnTo>
                    <a:pt x="0" y="0"/>
                  </a:lnTo>
                  <a:lnTo>
                    <a:pt x="13890" y="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210"/>
            <p:cNvSpPr>
              <a:spLocks/>
            </p:cNvSpPr>
            <p:nvPr/>
          </p:nvSpPr>
          <p:spPr bwMode="auto">
            <a:xfrm>
              <a:off x="1115" y="3265"/>
              <a:ext cx="463" cy="187"/>
            </a:xfrm>
            <a:custGeom>
              <a:avLst/>
              <a:gdLst>
                <a:gd name="T0" fmla="*/ 0 w 13890"/>
                <a:gd name="T1" fmla="*/ 0 h 5614"/>
                <a:gd name="T2" fmla="*/ 0 w 13890"/>
                <a:gd name="T3" fmla="*/ 0 h 5614"/>
                <a:gd name="T4" fmla="*/ 0 w 13890"/>
                <a:gd name="T5" fmla="*/ 0 h 5614"/>
                <a:gd name="T6" fmla="*/ 0 w 13890"/>
                <a:gd name="T7" fmla="*/ 0 h 5614"/>
                <a:gd name="T8" fmla="*/ 0 w 13890"/>
                <a:gd name="T9" fmla="*/ 0 h 5614"/>
                <a:gd name="T10" fmla="*/ 0 w 13890"/>
                <a:gd name="T11" fmla="*/ 0 h 5614"/>
                <a:gd name="T12" fmla="*/ 0 w 13890"/>
                <a:gd name="T13" fmla="*/ 0 h 5614"/>
                <a:gd name="T14" fmla="*/ 1 w 13890"/>
                <a:gd name="T15" fmla="*/ 0 h 5614"/>
                <a:gd name="T16" fmla="*/ 1 w 13890"/>
                <a:gd name="T17" fmla="*/ 0 h 5614"/>
                <a:gd name="T18" fmla="*/ 1 w 13890"/>
                <a:gd name="T19" fmla="*/ 0 h 5614"/>
                <a:gd name="T20" fmla="*/ 1 w 13890"/>
                <a:gd name="T21" fmla="*/ 0 h 5614"/>
                <a:gd name="T22" fmla="*/ 1 w 13890"/>
                <a:gd name="T23" fmla="*/ 0 h 5614"/>
                <a:gd name="T24" fmla="*/ 1 w 13890"/>
                <a:gd name="T25" fmla="*/ 0 h 5614"/>
                <a:gd name="T26" fmla="*/ 1 w 13890"/>
                <a:gd name="T27" fmla="*/ 0 h 5614"/>
                <a:gd name="T28" fmla="*/ 0 w 13890"/>
                <a:gd name="T29" fmla="*/ 0 h 5614"/>
                <a:gd name="T30" fmla="*/ 0 w 13890"/>
                <a:gd name="T31" fmla="*/ 0 h 5614"/>
                <a:gd name="T32" fmla="*/ 0 w 13890"/>
                <a:gd name="T33" fmla="*/ 0 h 5614"/>
                <a:gd name="T34" fmla="*/ 0 w 13890"/>
                <a:gd name="T35" fmla="*/ 0 h 5614"/>
                <a:gd name="T36" fmla="*/ 0 w 13890"/>
                <a:gd name="T37" fmla="*/ 0 h 5614"/>
                <a:gd name="T38" fmla="*/ 0 w 13890"/>
                <a:gd name="T39" fmla="*/ 0 h 5614"/>
                <a:gd name="T40" fmla="*/ 0 w 13890"/>
                <a:gd name="T41" fmla="*/ 0 h 5614"/>
                <a:gd name="T42" fmla="*/ 0 w 13890"/>
                <a:gd name="T43" fmla="*/ 0 h 5614"/>
                <a:gd name="T44" fmla="*/ 0 w 13890"/>
                <a:gd name="T45" fmla="*/ 0 h 5614"/>
                <a:gd name="T46" fmla="*/ 0 w 13890"/>
                <a:gd name="T47" fmla="*/ 0 h 5614"/>
                <a:gd name="T48" fmla="*/ 0 w 13890"/>
                <a:gd name="T49" fmla="*/ 0 h 5614"/>
                <a:gd name="T50" fmla="*/ 0 w 13890"/>
                <a:gd name="T51" fmla="*/ 0 h 5614"/>
                <a:gd name="T52" fmla="*/ 0 w 13890"/>
                <a:gd name="T53" fmla="*/ 0 h 5614"/>
                <a:gd name="T54" fmla="*/ 0 w 13890"/>
                <a:gd name="T55" fmla="*/ 0 h 5614"/>
                <a:gd name="T56" fmla="*/ 0 w 13890"/>
                <a:gd name="T57" fmla="*/ 0 h 5614"/>
                <a:gd name="T58" fmla="*/ 0 w 13890"/>
                <a:gd name="T59" fmla="*/ 0 h 5614"/>
                <a:gd name="T60" fmla="*/ 0 w 13890"/>
                <a:gd name="T61" fmla="*/ 0 h 5614"/>
                <a:gd name="T62" fmla="*/ 0 w 13890"/>
                <a:gd name="T63" fmla="*/ 0 h 5614"/>
                <a:gd name="T64" fmla="*/ 0 w 13890"/>
                <a:gd name="T65" fmla="*/ 0 h 5614"/>
                <a:gd name="T66" fmla="*/ 0 w 13890"/>
                <a:gd name="T67" fmla="*/ 0 h 5614"/>
                <a:gd name="T68" fmla="*/ 0 w 13890"/>
                <a:gd name="T69" fmla="*/ 0 h 5614"/>
                <a:gd name="T70" fmla="*/ 0 w 13890"/>
                <a:gd name="T71" fmla="*/ 0 h 5614"/>
                <a:gd name="T72" fmla="*/ 0 w 13890"/>
                <a:gd name="T73" fmla="*/ 0 h 5614"/>
                <a:gd name="T74" fmla="*/ 0 w 13890"/>
                <a:gd name="T75" fmla="*/ 0 h 5614"/>
                <a:gd name="T76" fmla="*/ 0 w 13890"/>
                <a:gd name="T77" fmla="*/ 0 h 5614"/>
                <a:gd name="T78" fmla="*/ 0 w 13890"/>
                <a:gd name="T79" fmla="*/ 0 h 5614"/>
                <a:gd name="T80" fmla="*/ 0 w 13890"/>
                <a:gd name="T81" fmla="*/ 0 h 5614"/>
                <a:gd name="T82" fmla="*/ 0 w 13890"/>
                <a:gd name="T83" fmla="*/ 0 h 5614"/>
                <a:gd name="T84" fmla="*/ 0 w 13890"/>
                <a:gd name="T85" fmla="*/ 0 h 56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890" h="5614">
                  <a:moveTo>
                    <a:pt x="6946" y="5614"/>
                  </a:moveTo>
                  <a:lnTo>
                    <a:pt x="7302" y="5611"/>
                  </a:lnTo>
                  <a:lnTo>
                    <a:pt x="7653" y="5600"/>
                  </a:lnTo>
                  <a:lnTo>
                    <a:pt x="8000" y="5582"/>
                  </a:lnTo>
                  <a:lnTo>
                    <a:pt x="8341" y="5558"/>
                  </a:lnTo>
                  <a:lnTo>
                    <a:pt x="8677" y="5525"/>
                  </a:lnTo>
                  <a:lnTo>
                    <a:pt x="9006" y="5488"/>
                  </a:lnTo>
                  <a:lnTo>
                    <a:pt x="9328" y="5444"/>
                  </a:lnTo>
                  <a:lnTo>
                    <a:pt x="9643" y="5393"/>
                  </a:lnTo>
                  <a:lnTo>
                    <a:pt x="9951" y="5338"/>
                  </a:lnTo>
                  <a:lnTo>
                    <a:pt x="10250" y="5275"/>
                  </a:lnTo>
                  <a:lnTo>
                    <a:pt x="10541" y="5207"/>
                  </a:lnTo>
                  <a:lnTo>
                    <a:pt x="10824" y="5134"/>
                  </a:lnTo>
                  <a:lnTo>
                    <a:pt x="11095" y="5056"/>
                  </a:lnTo>
                  <a:lnTo>
                    <a:pt x="11358" y="4972"/>
                  </a:lnTo>
                  <a:lnTo>
                    <a:pt x="11611" y="4884"/>
                  </a:lnTo>
                  <a:lnTo>
                    <a:pt x="11852" y="4791"/>
                  </a:lnTo>
                  <a:lnTo>
                    <a:pt x="12082" y="4693"/>
                  </a:lnTo>
                  <a:lnTo>
                    <a:pt x="12300" y="4591"/>
                  </a:lnTo>
                  <a:lnTo>
                    <a:pt x="12507" y="4485"/>
                  </a:lnTo>
                  <a:lnTo>
                    <a:pt x="12701" y="4375"/>
                  </a:lnTo>
                  <a:lnTo>
                    <a:pt x="12882" y="4261"/>
                  </a:lnTo>
                  <a:lnTo>
                    <a:pt x="13050" y="4144"/>
                  </a:lnTo>
                  <a:lnTo>
                    <a:pt x="13203" y="4023"/>
                  </a:lnTo>
                  <a:lnTo>
                    <a:pt x="13343" y="3898"/>
                  </a:lnTo>
                  <a:lnTo>
                    <a:pt x="13467" y="3771"/>
                  </a:lnTo>
                  <a:lnTo>
                    <a:pt x="13577" y="3640"/>
                  </a:lnTo>
                  <a:lnTo>
                    <a:pt x="13671" y="3507"/>
                  </a:lnTo>
                  <a:lnTo>
                    <a:pt x="13748" y="3372"/>
                  </a:lnTo>
                  <a:lnTo>
                    <a:pt x="13809" y="3234"/>
                  </a:lnTo>
                  <a:lnTo>
                    <a:pt x="13854" y="3093"/>
                  </a:lnTo>
                  <a:lnTo>
                    <a:pt x="13881" y="2952"/>
                  </a:lnTo>
                  <a:lnTo>
                    <a:pt x="13890" y="2807"/>
                  </a:lnTo>
                  <a:lnTo>
                    <a:pt x="13881" y="2663"/>
                  </a:lnTo>
                  <a:lnTo>
                    <a:pt x="13854" y="2521"/>
                  </a:lnTo>
                  <a:lnTo>
                    <a:pt x="13809" y="2381"/>
                  </a:lnTo>
                  <a:lnTo>
                    <a:pt x="13748" y="2243"/>
                  </a:lnTo>
                  <a:lnTo>
                    <a:pt x="13671" y="2107"/>
                  </a:lnTo>
                  <a:lnTo>
                    <a:pt x="13577" y="1974"/>
                  </a:lnTo>
                  <a:lnTo>
                    <a:pt x="13467" y="1844"/>
                  </a:lnTo>
                  <a:lnTo>
                    <a:pt x="13343" y="1717"/>
                  </a:lnTo>
                  <a:lnTo>
                    <a:pt x="13203" y="1592"/>
                  </a:lnTo>
                  <a:lnTo>
                    <a:pt x="13050" y="1471"/>
                  </a:lnTo>
                  <a:lnTo>
                    <a:pt x="12882" y="1354"/>
                  </a:lnTo>
                  <a:lnTo>
                    <a:pt x="12701" y="1239"/>
                  </a:lnTo>
                  <a:lnTo>
                    <a:pt x="12507" y="1130"/>
                  </a:lnTo>
                  <a:lnTo>
                    <a:pt x="12300" y="1023"/>
                  </a:lnTo>
                  <a:lnTo>
                    <a:pt x="12082" y="922"/>
                  </a:lnTo>
                  <a:lnTo>
                    <a:pt x="11852" y="824"/>
                  </a:lnTo>
                  <a:lnTo>
                    <a:pt x="11611" y="731"/>
                  </a:lnTo>
                  <a:lnTo>
                    <a:pt x="11358" y="642"/>
                  </a:lnTo>
                  <a:lnTo>
                    <a:pt x="11095" y="559"/>
                  </a:lnTo>
                  <a:lnTo>
                    <a:pt x="10824" y="480"/>
                  </a:lnTo>
                  <a:lnTo>
                    <a:pt x="10541" y="407"/>
                  </a:lnTo>
                  <a:lnTo>
                    <a:pt x="10250" y="340"/>
                  </a:lnTo>
                  <a:lnTo>
                    <a:pt x="9951" y="277"/>
                  </a:lnTo>
                  <a:lnTo>
                    <a:pt x="9643" y="221"/>
                  </a:lnTo>
                  <a:lnTo>
                    <a:pt x="9328" y="171"/>
                  </a:lnTo>
                  <a:lnTo>
                    <a:pt x="9006" y="127"/>
                  </a:lnTo>
                  <a:lnTo>
                    <a:pt x="8677" y="88"/>
                  </a:lnTo>
                  <a:lnTo>
                    <a:pt x="8341" y="57"/>
                  </a:lnTo>
                  <a:lnTo>
                    <a:pt x="8000" y="32"/>
                  </a:lnTo>
                  <a:lnTo>
                    <a:pt x="7653" y="14"/>
                  </a:lnTo>
                  <a:lnTo>
                    <a:pt x="7302" y="4"/>
                  </a:lnTo>
                  <a:lnTo>
                    <a:pt x="6946" y="0"/>
                  </a:lnTo>
                  <a:lnTo>
                    <a:pt x="6588" y="4"/>
                  </a:lnTo>
                  <a:lnTo>
                    <a:pt x="6236" y="14"/>
                  </a:lnTo>
                  <a:lnTo>
                    <a:pt x="5890" y="32"/>
                  </a:lnTo>
                  <a:lnTo>
                    <a:pt x="5548" y="57"/>
                  </a:lnTo>
                  <a:lnTo>
                    <a:pt x="5213" y="88"/>
                  </a:lnTo>
                  <a:lnTo>
                    <a:pt x="4884" y="127"/>
                  </a:lnTo>
                  <a:lnTo>
                    <a:pt x="4562" y="171"/>
                  </a:lnTo>
                  <a:lnTo>
                    <a:pt x="4246" y="221"/>
                  </a:lnTo>
                  <a:lnTo>
                    <a:pt x="3939" y="277"/>
                  </a:lnTo>
                  <a:lnTo>
                    <a:pt x="3639" y="340"/>
                  </a:lnTo>
                  <a:lnTo>
                    <a:pt x="3348" y="407"/>
                  </a:lnTo>
                  <a:lnTo>
                    <a:pt x="3066" y="480"/>
                  </a:lnTo>
                  <a:lnTo>
                    <a:pt x="2795" y="559"/>
                  </a:lnTo>
                  <a:lnTo>
                    <a:pt x="2532" y="642"/>
                  </a:lnTo>
                  <a:lnTo>
                    <a:pt x="2279" y="731"/>
                  </a:lnTo>
                  <a:lnTo>
                    <a:pt x="2038" y="824"/>
                  </a:lnTo>
                  <a:lnTo>
                    <a:pt x="1807" y="922"/>
                  </a:lnTo>
                  <a:lnTo>
                    <a:pt x="1589" y="1023"/>
                  </a:lnTo>
                  <a:lnTo>
                    <a:pt x="1383" y="1130"/>
                  </a:lnTo>
                  <a:lnTo>
                    <a:pt x="1188" y="1239"/>
                  </a:lnTo>
                  <a:lnTo>
                    <a:pt x="1007" y="1354"/>
                  </a:lnTo>
                  <a:lnTo>
                    <a:pt x="840" y="1471"/>
                  </a:lnTo>
                  <a:lnTo>
                    <a:pt x="686" y="1592"/>
                  </a:lnTo>
                  <a:lnTo>
                    <a:pt x="547" y="1717"/>
                  </a:lnTo>
                  <a:lnTo>
                    <a:pt x="423" y="1844"/>
                  </a:lnTo>
                  <a:lnTo>
                    <a:pt x="313" y="1974"/>
                  </a:lnTo>
                  <a:lnTo>
                    <a:pt x="219" y="2107"/>
                  </a:lnTo>
                  <a:lnTo>
                    <a:pt x="142" y="2243"/>
                  </a:lnTo>
                  <a:lnTo>
                    <a:pt x="81" y="2381"/>
                  </a:lnTo>
                  <a:lnTo>
                    <a:pt x="36" y="2521"/>
                  </a:lnTo>
                  <a:lnTo>
                    <a:pt x="9" y="2663"/>
                  </a:lnTo>
                  <a:lnTo>
                    <a:pt x="0" y="2807"/>
                  </a:lnTo>
                  <a:lnTo>
                    <a:pt x="9" y="2952"/>
                  </a:lnTo>
                  <a:lnTo>
                    <a:pt x="36" y="3093"/>
                  </a:lnTo>
                  <a:lnTo>
                    <a:pt x="81" y="3234"/>
                  </a:lnTo>
                  <a:lnTo>
                    <a:pt x="142" y="3372"/>
                  </a:lnTo>
                  <a:lnTo>
                    <a:pt x="219" y="3507"/>
                  </a:lnTo>
                  <a:lnTo>
                    <a:pt x="313" y="3640"/>
                  </a:lnTo>
                  <a:lnTo>
                    <a:pt x="423" y="3771"/>
                  </a:lnTo>
                  <a:lnTo>
                    <a:pt x="547" y="3898"/>
                  </a:lnTo>
                  <a:lnTo>
                    <a:pt x="686" y="4023"/>
                  </a:lnTo>
                  <a:lnTo>
                    <a:pt x="840" y="4144"/>
                  </a:lnTo>
                  <a:lnTo>
                    <a:pt x="1007" y="4261"/>
                  </a:lnTo>
                  <a:lnTo>
                    <a:pt x="1188" y="4375"/>
                  </a:lnTo>
                  <a:lnTo>
                    <a:pt x="1383" y="4485"/>
                  </a:lnTo>
                  <a:lnTo>
                    <a:pt x="1589" y="4591"/>
                  </a:lnTo>
                  <a:lnTo>
                    <a:pt x="1807" y="4693"/>
                  </a:lnTo>
                  <a:lnTo>
                    <a:pt x="2038" y="4791"/>
                  </a:lnTo>
                  <a:lnTo>
                    <a:pt x="2279" y="4884"/>
                  </a:lnTo>
                  <a:lnTo>
                    <a:pt x="2532" y="4972"/>
                  </a:lnTo>
                  <a:lnTo>
                    <a:pt x="2795" y="5056"/>
                  </a:lnTo>
                  <a:lnTo>
                    <a:pt x="3066" y="5134"/>
                  </a:lnTo>
                  <a:lnTo>
                    <a:pt x="3348" y="5207"/>
                  </a:lnTo>
                  <a:lnTo>
                    <a:pt x="3639" y="5275"/>
                  </a:lnTo>
                  <a:lnTo>
                    <a:pt x="3939" y="5338"/>
                  </a:lnTo>
                  <a:lnTo>
                    <a:pt x="4246" y="5393"/>
                  </a:lnTo>
                  <a:lnTo>
                    <a:pt x="4562" y="5444"/>
                  </a:lnTo>
                  <a:lnTo>
                    <a:pt x="4884" y="5488"/>
                  </a:lnTo>
                  <a:lnTo>
                    <a:pt x="5213" y="5525"/>
                  </a:lnTo>
                  <a:lnTo>
                    <a:pt x="5548" y="5558"/>
                  </a:lnTo>
                  <a:lnTo>
                    <a:pt x="5890" y="5582"/>
                  </a:lnTo>
                  <a:lnTo>
                    <a:pt x="6236" y="5600"/>
                  </a:lnTo>
                  <a:lnTo>
                    <a:pt x="6588" y="5611"/>
                  </a:lnTo>
                  <a:lnTo>
                    <a:pt x="6946" y="5614"/>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7" name="Freeform 211"/>
            <p:cNvSpPr>
              <a:spLocks noEditPoints="1"/>
            </p:cNvSpPr>
            <p:nvPr/>
          </p:nvSpPr>
          <p:spPr bwMode="auto">
            <a:xfrm>
              <a:off x="1257" y="3492"/>
              <a:ext cx="208" cy="270"/>
            </a:xfrm>
            <a:custGeom>
              <a:avLst/>
              <a:gdLst>
                <a:gd name="T0" fmla="*/ 0 w 6227"/>
                <a:gd name="T1" fmla="*/ 0 h 8088"/>
                <a:gd name="T2" fmla="*/ 0 w 6227"/>
                <a:gd name="T3" fmla="*/ 0 h 8088"/>
                <a:gd name="T4" fmla="*/ 0 w 6227"/>
                <a:gd name="T5" fmla="*/ 0 h 8088"/>
                <a:gd name="T6" fmla="*/ 0 w 6227"/>
                <a:gd name="T7" fmla="*/ 0 h 8088"/>
                <a:gd name="T8" fmla="*/ 0 w 6227"/>
                <a:gd name="T9" fmla="*/ 0 h 8088"/>
                <a:gd name="T10" fmla="*/ 0 w 6227"/>
                <a:gd name="T11" fmla="*/ 0 h 8088"/>
                <a:gd name="T12" fmla="*/ 0 w 6227"/>
                <a:gd name="T13" fmla="*/ 0 h 8088"/>
                <a:gd name="T14" fmla="*/ 0 w 6227"/>
                <a:gd name="T15" fmla="*/ 0 h 8088"/>
                <a:gd name="T16" fmla="*/ 0 w 6227"/>
                <a:gd name="T17" fmla="*/ 0 h 8088"/>
                <a:gd name="T18" fmla="*/ 0 w 6227"/>
                <a:gd name="T19" fmla="*/ 0 h 8088"/>
                <a:gd name="T20" fmla="*/ 0 w 6227"/>
                <a:gd name="T21" fmla="*/ 0 h 8088"/>
                <a:gd name="T22" fmla="*/ 0 w 6227"/>
                <a:gd name="T23" fmla="*/ 0 h 8088"/>
                <a:gd name="T24" fmla="*/ 0 w 6227"/>
                <a:gd name="T25" fmla="*/ 0 h 8088"/>
                <a:gd name="T26" fmla="*/ 0 w 6227"/>
                <a:gd name="T27" fmla="*/ 0 h 8088"/>
                <a:gd name="T28" fmla="*/ 0 w 6227"/>
                <a:gd name="T29" fmla="*/ 0 h 8088"/>
                <a:gd name="T30" fmla="*/ 0 w 6227"/>
                <a:gd name="T31" fmla="*/ 0 h 8088"/>
                <a:gd name="T32" fmla="*/ 0 w 6227"/>
                <a:gd name="T33" fmla="*/ 0 h 8088"/>
                <a:gd name="T34" fmla="*/ 0 w 6227"/>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7" h="8088">
                  <a:moveTo>
                    <a:pt x="6227" y="7053"/>
                  </a:moveTo>
                  <a:lnTo>
                    <a:pt x="6227" y="7053"/>
                  </a:lnTo>
                  <a:lnTo>
                    <a:pt x="6227" y="8088"/>
                  </a:lnTo>
                  <a:lnTo>
                    <a:pt x="0" y="8088"/>
                  </a:lnTo>
                  <a:lnTo>
                    <a:pt x="0" y="3"/>
                  </a:lnTo>
                  <a:lnTo>
                    <a:pt x="1066" y="3"/>
                  </a:lnTo>
                  <a:lnTo>
                    <a:pt x="1066" y="0"/>
                  </a:lnTo>
                  <a:lnTo>
                    <a:pt x="1677" y="0"/>
                  </a:lnTo>
                  <a:lnTo>
                    <a:pt x="1677" y="3"/>
                  </a:lnTo>
                  <a:lnTo>
                    <a:pt x="6227" y="3"/>
                  </a:lnTo>
                  <a:lnTo>
                    <a:pt x="6227" y="6456"/>
                  </a:lnTo>
                  <a:lnTo>
                    <a:pt x="6227" y="7053"/>
                  </a:lnTo>
                  <a:close/>
                  <a:moveTo>
                    <a:pt x="5616" y="604"/>
                  </a:moveTo>
                  <a:lnTo>
                    <a:pt x="607" y="604"/>
                  </a:lnTo>
                  <a:lnTo>
                    <a:pt x="607" y="7491"/>
                  </a:lnTo>
                  <a:lnTo>
                    <a:pt x="5616" y="7491"/>
                  </a:lnTo>
                  <a:lnTo>
                    <a:pt x="5616" y="60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8" name="Rectangle 212"/>
            <p:cNvSpPr>
              <a:spLocks noChangeArrowheads="1"/>
            </p:cNvSpPr>
            <p:nvPr/>
          </p:nvSpPr>
          <p:spPr bwMode="auto">
            <a:xfrm>
              <a:off x="1302" y="3556"/>
              <a:ext cx="68"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 name="Rectangle 213"/>
            <p:cNvSpPr>
              <a:spLocks noChangeArrowheads="1"/>
            </p:cNvSpPr>
            <p:nvPr/>
          </p:nvSpPr>
          <p:spPr bwMode="auto">
            <a:xfrm>
              <a:off x="1302" y="3615"/>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 name="Rectangle 214"/>
            <p:cNvSpPr>
              <a:spLocks noChangeArrowheads="1"/>
            </p:cNvSpPr>
            <p:nvPr/>
          </p:nvSpPr>
          <p:spPr bwMode="auto">
            <a:xfrm>
              <a:off x="1302" y="3672"/>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1" name="Freeform 215"/>
            <p:cNvSpPr>
              <a:spLocks noEditPoints="1"/>
            </p:cNvSpPr>
            <p:nvPr/>
          </p:nvSpPr>
          <p:spPr bwMode="auto">
            <a:xfrm>
              <a:off x="1248" y="3486"/>
              <a:ext cx="208" cy="269"/>
            </a:xfrm>
            <a:custGeom>
              <a:avLst/>
              <a:gdLst>
                <a:gd name="T0" fmla="*/ 0 w 6228"/>
                <a:gd name="T1" fmla="*/ 0 h 8088"/>
                <a:gd name="T2" fmla="*/ 0 w 6228"/>
                <a:gd name="T3" fmla="*/ 0 h 8088"/>
                <a:gd name="T4" fmla="*/ 0 w 6228"/>
                <a:gd name="T5" fmla="*/ 0 h 8088"/>
                <a:gd name="T6" fmla="*/ 0 w 6228"/>
                <a:gd name="T7" fmla="*/ 0 h 8088"/>
                <a:gd name="T8" fmla="*/ 0 w 6228"/>
                <a:gd name="T9" fmla="*/ 0 h 8088"/>
                <a:gd name="T10" fmla="*/ 0 w 6228"/>
                <a:gd name="T11" fmla="*/ 0 h 8088"/>
                <a:gd name="T12" fmla="*/ 0 w 6228"/>
                <a:gd name="T13" fmla="*/ 0 h 8088"/>
                <a:gd name="T14" fmla="*/ 0 w 6228"/>
                <a:gd name="T15" fmla="*/ 0 h 8088"/>
                <a:gd name="T16" fmla="*/ 0 w 6228"/>
                <a:gd name="T17" fmla="*/ 0 h 8088"/>
                <a:gd name="T18" fmla="*/ 0 w 6228"/>
                <a:gd name="T19" fmla="*/ 0 h 8088"/>
                <a:gd name="T20" fmla="*/ 0 w 6228"/>
                <a:gd name="T21" fmla="*/ 0 h 8088"/>
                <a:gd name="T22" fmla="*/ 0 w 6228"/>
                <a:gd name="T23" fmla="*/ 0 h 8088"/>
                <a:gd name="T24" fmla="*/ 0 w 6228"/>
                <a:gd name="T25" fmla="*/ 0 h 8088"/>
                <a:gd name="T26" fmla="*/ 0 w 6228"/>
                <a:gd name="T27" fmla="*/ 0 h 8088"/>
                <a:gd name="T28" fmla="*/ 0 w 6228"/>
                <a:gd name="T29" fmla="*/ 0 h 8088"/>
                <a:gd name="T30" fmla="*/ 0 w 6228"/>
                <a:gd name="T31" fmla="*/ 0 h 8088"/>
                <a:gd name="T32" fmla="*/ 0 w 6228"/>
                <a:gd name="T33" fmla="*/ 0 h 8088"/>
                <a:gd name="T34" fmla="*/ 0 w 6228"/>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8" h="8088">
                  <a:moveTo>
                    <a:pt x="6228" y="7052"/>
                  </a:moveTo>
                  <a:lnTo>
                    <a:pt x="6227" y="7052"/>
                  </a:lnTo>
                  <a:lnTo>
                    <a:pt x="6227" y="8088"/>
                  </a:lnTo>
                  <a:lnTo>
                    <a:pt x="0" y="8088"/>
                  </a:lnTo>
                  <a:lnTo>
                    <a:pt x="0" y="2"/>
                  </a:lnTo>
                  <a:lnTo>
                    <a:pt x="1068" y="2"/>
                  </a:lnTo>
                  <a:lnTo>
                    <a:pt x="1068" y="0"/>
                  </a:lnTo>
                  <a:lnTo>
                    <a:pt x="1679" y="0"/>
                  </a:lnTo>
                  <a:lnTo>
                    <a:pt x="1679" y="2"/>
                  </a:lnTo>
                  <a:lnTo>
                    <a:pt x="6227" y="2"/>
                  </a:lnTo>
                  <a:lnTo>
                    <a:pt x="6227" y="6455"/>
                  </a:lnTo>
                  <a:lnTo>
                    <a:pt x="6228" y="6455"/>
                  </a:lnTo>
                  <a:lnTo>
                    <a:pt x="6228" y="7052"/>
                  </a:lnTo>
                  <a:close/>
                  <a:moveTo>
                    <a:pt x="5617" y="603"/>
                  </a:moveTo>
                  <a:lnTo>
                    <a:pt x="607" y="603"/>
                  </a:lnTo>
                  <a:lnTo>
                    <a:pt x="607" y="7491"/>
                  </a:lnTo>
                  <a:lnTo>
                    <a:pt x="5617" y="7491"/>
                  </a:lnTo>
                  <a:lnTo>
                    <a:pt x="5617" y="6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2" name="Rectangle 216"/>
            <p:cNvSpPr>
              <a:spLocks noChangeArrowheads="1"/>
            </p:cNvSpPr>
            <p:nvPr/>
          </p:nvSpPr>
          <p:spPr bwMode="auto">
            <a:xfrm>
              <a:off x="1294" y="3549"/>
              <a:ext cx="67"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 name="Rectangle 217"/>
            <p:cNvSpPr>
              <a:spLocks noChangeArrowheads="1"/>
            </p:cNvSpPr>
            <p:nvPr/>
          </p:nvSpPr>
          <p:spPr bwMode="auto">
            <a:xfrm>
              <a:off x="1294" y="3608"/>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4" name="Rectangle 218"/>
            <p:cNvSpPr>
              <a:spLocks noChangeArrowheads="1"/>
            </p:cNvSpPr>
            <p:nvPr/>
          </p:nvSpPr>
          <p:spPr bwMode="auto">
            <a:xfrm>
              <a:off x="1294" y="3666"/>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05" name="Rectangle 8"/>
          <p:cNvSpPr/>
          <p:nvPr/>
        </p:nvSpPr>
        <p:spPr>
          <a:xfrm>
            <a:off x="4075283" y="1673358"/>
            <a:ext cx="1024854" cy="461665"/>
          </a:xfrm>
          <a:prstGeom prst="rect">
            <a:avLst/>
          </a:prstGeom>
        </p:spPr>
        <p:txBody>
          <a:bodyPr wrap="square">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协同平台数据库</a:t>
            </a:r>
            <a:endParaRPr lang="en-US" sz="1200" b="1" dirty="0" smtClean="0">
              <a:solidFill>
                <a:schemeClr val="tx1">
                  <a:lumMod val="65000"/>
                  <a:lumOff val="35000"/>
                </a:schemeClr>
              </a:solidFill>
              <a:latin typeface="微软雅黑" pitchFamily="34" charset="-122"/>
              <a:ea typeface="微软雅黑" pitchFamily="34" charset="-122"/>
            </a:endParaRPr>
          </a:p>
        </p:txBody>
      </p:sp>
      <p:grpSp>
        <p:nvGrpSpPr>
          <p:cNvPr id="106" name="Group 266"/>
          <p:cNvGrpSpPr>
            <a:grpSpLocks noChangeAspect="1"/>
          </p:cNvGrpSpPr>
          <p:nvPr/>
        </p:nvGrpSpPr>
        <p:grpSpPr bwMode="auto">
          <a:xfrm>
            <a:off x="6356822" y="4941168"/>
            <a:ext cx="317132" cy="648843"/>
            <a:chOff x="3316" y="1007"/>
            <a:chExt cx="406" cy="623"/>
          </a:xfrm>
        </p:grpSpPr>
        <p:sp>
          <p:nvSpPr>
            <p:cNvPr id="107" name="AutoShape 267"/>
            <p:cNvSpPr>
              <a:spLocks noChangeAspect="1" noChangeArrowheads="1" noTextEdit="1"/>
            </p:cNvSpPr>
            <p:nvPr/>
          </p:nvSpPr>
          <p:spPr bwMode="auto">
            <a:xfrm>
              <a:off x="3316" y="1007"/>
              <a:ext cx="406"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8" name="Freeform 268"/>
            <p:cNvSpPr>
              <a:spLocks/>
            </p:cNvSpPr>
            <p:nvPr/>
          </p:nvSpPr>
          <p:spPr bwMode="auto">
            <a:xfrm>
              <a:off x="3316" y="1007"/>
              <a:ext cx="406" cy="623"/>
            </a:xfrm>
            <a:custGeom>
              <a:avLst/>
              <a:gdLst>
                <a:gd name="T0" fmla="*/ 1 w 10556"/>
                <a:gd name="T1" fmla="*/ 0 h 16198"/>
                <a:gd name="T2" fmla="*/ 1 w 10556"/>
                <a:gd name="T3" fmla="*/ 1 h 16198"/>
                <a:gd name="T4" fmla="*/ 1 w 10556"/>
                <a:gd name="T5" fmla="*/ 1 h 16198"/>
                <a:gd name="T6" fmla="*/ 0 w 10556"/>
                <a:gd name="T7" fmla="*/ 1 h 16198"/>
                <a:gd name="T8" fmla="*/ 0 w 10556"/>
                <a:gd name="T9" fmla="*/ 0 h 16198"/>
                <a:gd name="T10" fmla="*/ 0 w 10556"/>
                <a:gd name="T11" fmla="*/ 0 h 16198"/>
                <a:gd name="T12" fmla="*/ 1 w 10556"/>
                <a:gd name="T13" fmla="*/ 0 h 16198"/>
                <a:gd name="T14" fmla="*/ 1 w 10556"/>
                <a:gd name="T15" fmla="*/ 0 h 16198"/>
                <a:gd name="T16" fmla="*/ 1 w 10556"/>
                <a:gd name="T17" fmla="*/ 0 h 16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56" h="16198">
                  <a:moveTo>
                    <a:pt x="10556" y="0"/>
                  </a:moveTo>
                  <a:lnTo>
                    <a:pt x="10556" y="15043"/>
                  </a:lnTo>
                  <a:lnTo>
                    <a:pt x="8742" y="16198"/>
                  </a:lnTo>
                  <a:lnTo>
                    <a:pt x="0" y="16198"/>
                  </a:lnTo>
                  <a:lnTo>
                    <a:pt x="0" y="1157"/>
                  </a:lnTo>
                  <a:lnTo>
                    <a:pt x="1812" y="0"/>
                  </a:lnTo>
                  <a:lnTo>
                    <a:pt x="10556"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9" name="Rectangle 269"/>
            <p:cNvSpPr>
              <a:spLocks noChangeArrowheads="1"/>
            </p:cNvSpPr>
            <p:nvPr/>
          </p:nvSpPr>
          <p:spPr bwMode="auto">
            <a:xfrm>
              <a:off x="3316" y="1052"/>
              <a:ext cx="336" cy="578"/>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0" name="Freeform 270"/>
            <p:cNvSpPr>
              <a:spLocks/>
            </p:cNvSpPr>
            <p:nvPr/>
          </p:nvSpPr>
          <p:spPr bwMode="auto">
            <a:xfrm>
              <a:off x="3652" y="1007"/>
              <a:ext cx="70" cy="623"/>
            </a:xfrm>
            <a:custGeom>
              <a:avLst/>
              <a:gdLst>
                <a:gd name="T0" fmla="*/ 0 w 1814"/>
                <a:gd name="T1" fmla="*/ 0 h 16198"/>
                <a:gd name="T2" fmla="*/ 0 w 1814"/>
                <a:gd name="T3" fmla="*/ 0 h 16198"/>
                <a:gd name="T4" fmla="*/ 0 w 1814"/>
                <a:gd name="T5" fmla="*/ 1 h 16198"/>
                <a:gd name="T6" fmla="*/ 0 w 1814"/>
                <a:gd name="T7" fmla="*/ 1 h 16198"/>
                <a:gd name="T8" fmla="*/ 0 w 1814"/>
                <a:gd name="T9" fmla="*/ 0 h 16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4" h="16198">
                  <a:moveTo>
                    <a:pt x="1814" y="0"/>
                  </a:moveTo>
                  <a:lnTo>
                    <a:pt x="0" y="1157"/>
                  </a:lnTo>
                  <a:lnTo>
                    <a:pt x="0" y="16198"/>
                  </a:lnTo>
                  <a:lnTo>
                    <a:pt x="1814" y="15043"/>
                  </a:lnTo>
                  <a:lnTo>
                    <a:pt x="1814"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1" name="Freeform 271"/>
            <p:cNvSpPr>
              <a:spLocks/>
            </p:cNvSpPr>
            <p:nvPr/>
          </p:nvSpPr>
          <p:spPr bwMode="auto">
            <a:xfrm>
              <a:off x="3316" y="1007"/>
              <a:ext cx="406" cy="45"/>
            </a:xfrm>
            <a:custGeom>
              <a:avLst/>
              <a:gdLst>
                <a:gd name="T0" fmla="*/ 0 w 10556"/>
                <a:gd name="T1" fmla="*/ 0 h 1157"/>
                <a:gd name="T2" fmla="*/ 1 w 10556"/>
                <a:gd name="T3" fmla="*/ 0 h 1157"/>
                <a:gd name="T4" fmla="*/ 1 w 10556"/>
                <a:gd name="T5" fmla="*/ 0 h 1157"/>
                <a:gd name="T6" fmla="*/ 0 w 10556"/>
                <a:gd name="T7" fmla="*/ 0 h 1157"/>
                <a:gd name="T8" fmla="*/ 0 w 10556"/>
                <a:gd name="T9" fmla="*/ 0 h 11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56" h="1157">
                  <a:moveTo>
                    <a:pt x="0" y="1157"/>
                  </a:moveTo>
                  <a:lnTo>
                    <a:pt x="8742" y="1157"/>
                  </a:lnTo>
                  <a:lnTo>
                    <a:pt x="10556" y="0"/>
                  </a:lnTo>
                  <a:lnTo>
                    <a:pt x="1812" y="0"/>
                  </a:lnTo>
                  <a:lnTo>
                    <a:pt x="0" y="1157"/>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 name="Rectangle 272"/>
            <p:cNvSpPr>
              <a:spLocks noChangeArrowheads="1"/>
            </p:cNvSpPr>
            <p:nvPr/>
          </p:nvSpPr>
          <p:spPr bwMode="auto">
            <a:xfrm>
              <a:off x="3402" y="1308"/>
              <a:ext cx="91"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3" name="Freeform 273"/>
            <p:cNvSpPr>
              <a:spLocks noEditPoints="1"/>
            </p:cNvSpPr>
            <p:nvPr/>
          </p:nvSpPr>
          <p:spPr bwMode="auto">
            <a:xfrm>
              <a:off x="3352" y="1197"/>
              <a:ext cx="274" cy="349"/>
            </a:xfrm>
            <a:custGeom>
              <a:avLst/>
              <a:gdLst>
                <a:gd name="T0" fmla="*/ 0 w 7103"/>
                <a:gd name="T1" fmla="*/ 0 h 9084"/>
                <a:gd name="T2" fmla="*/ 0 w 7103"/>
                <a:gd name="T3" fmla="*/ 0 h 9084"/>
                <a:gd name="T4" fmla="*/ 0 w 7103"/>
                <a:gd name="T5" fmla="*/ 0 h 9084"/>
                <a:gd name="T6" fmla="*/ 0 w 7103"/>
                <a:gd name="T7" fmla="*/ 0 h 9084"/>
                <a:gd name="T8" fmla="*/ 0 w 7103"/>
                <a:gd name="T9" fmla="*/ 0 h 9084"/>
                <a:gd name="T10" fmla="*/ 0 w 7103"/>
                <a:gd name="T11" fmla="*/ 0 h 9084"/>
                <a:gd name="T12" fmla="*/ 0 w 7103"/>
                <a:gd name="T13" fmla="*/ 0 h 9084"/>
                <a:gd name="T14" fmla="*/ 0 w 7103"/>
                <a:gd name="T15" fmla="*/ 0 h 9084"/>
                <a:gd name="T16" fmla="*/ 0 w 7103"/>
                <a:gd name="T17" fmla="*/ 0 h 9084"/>
                <a:gd name="T18" fmla="*/ 0 w 7103"/>
                <a:gd name="T19" fmla="*/ 0 h 9084"/>
                <a:gd name="T20" fmla="*/ 0 w 7103"/>
                <a:gd name="T21" fmla="*/ 0 h 9084"/>
                <a:gd name="T22" fmla="*/ 0 w 7103"/>
                <a:gd name="T23" fmla="*/ 0 h 9084"/>
                <a:gd name="T24" fmla="*/ 0 w 7103"/>
                <a:gd name="T25" fmla="*/ 0 h 9084"/>
                <a:gd name="T26" fmla="*/ 0 w 7103"/>
                <a:gd name="T27" fmla="*/ 0 h 9084"/>
                <a:gd name="T28" fmla="*/ 0 w 7103"/>
                <a:gd name="T29" fmla="*/ 0 h 9084"/>
                <a:gd name="T30" fmla="*/ 0 w 7103"/>
                <a:gd name="T31" fmla="*/ 0 h 9084"/>
                <a:gd name="T32" fmla="*/ 0 w 7103"/>
                <a:gd name="T33" fmla="*/ 0 h 9084"/>
                <a:gd name="T34" fmla="*/ 0 w 7103"/>
                <a:gd name="T35" fmla="*/ 0 h 9084"/>
                <a:gd name="T36" fmla="*/ 0 w 7103"/>
                <a:gd name="T37" fmla="*/ 0 h 9084"/>
                <a:gd name="T38" fmla="*/ 0 w 7103"/>
                <a:gd name="T39" fmla="*/ 0 h 9084"/>
                <a:gd name="T40" fmla="*/ 0 w 7103"/>
                <a:gd name="T41" fmla="*/ 0 h 9084"/>
                <a:gd name="T42" fmla="*/ 0 w 7103"/>
                <a:gd name="T43" fmla="*/ 0 h 9084"/>
                <a:gd name="T44" fmla="*/ 0 w 7103"/>
                <a:gd name="T45" fmla="*/ 0 h 908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03" h="9084">
                  <a:moveTo>
                    <a:pt x="7103" y="9084"/>
                  </a:moveTo>
                  <a:lnTo>
                    <a:pt x="0" y="9084"/>
                  </a:lnTo>
                  <a:lnTo>
                    <a:pt x="0" y="0"/>
                  </a:lnTo>
                  <a:lnTo>
                    <a:pt x="5474" y="0"/>
                  </a:lnTo>
                  <a:lnTo>
                    <a:pt x="5549" y="79"/>
                  </a:lnTo>
                  <a:lnTo>
                    <a:pt x="7034" y="1660"/>
                  </a:lnTo>
                  <a:lnTo>
                    <a:pt x="7103" y="1830"/>
                  </a:lnTo>
                  <a:lnTo>
                    <a:pt x="7103" y="9084"/>
                  </a:lnTo>
                  <a:close/>
                  <a:moveTo>
                    <a:pt x="6276" y="1581"/>
                  </a:moveTo>
                  <a:lnTo>
                    <a:pt x="5617" y="879"/>
                  </a:lnTo>
                  <a:lnTo>
                    <a:pt x="5617" y="1581"/>
                  </a:lnTo>
                  <a:lnTo>
                    <a:pt x="6276" y="1581"/>
                  </a:lnTo>
                  <a:close/>
                  <a:moveTo>
                    <a:pt x="6414" y="8366"/>
                  </a:moveTo>
                  <a:lnTo>
                    <a:pt x="6414" y="2080"/>
                  </a:lnTo>
                  <a:lnTo>
                    <a:pt x="6409" y="2080"/>
                  </a:lnTo>
                  <a:lnTo>
                    <a:pt x="6409" y="2066"/>
                  </a:lnTo>
                  <a:lnTo>
                    <a:pt x="5126" y="2066"/>
                  </a:lnTo>
                  <a:lnTo>
                    <a:pt x="5126" y="658"/>
                  </a:lnTo>
                  <a:lnTo>
                    <a:pt x="768" y="658"/>
                  </a:lnTo>
                  <a:lnTo>
                    <a:pt x="694" y="658"/>
                  </a:lnTo>
                  <a:lnTo>
                    <a:pt x="694" y="8366"/>
                  </a:lnTo>
                  <a:lnTo>
                    <a:pt x="6414" y="8366"/>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Rectangle 274"/>
            <p:cNvSpPr>
              <a:spLocks noChangeArrowheads="1"/>
            </p:cNvSpPr>
            <p:nvPr/>
          </p:nvSpPr>
          <p:spPr bwMode="auto">
            <a:xfrm>
              <a:off x="3402" y="1378"/>
              <a:ext cx="17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5" name="Rectangle 275"/>
            <p:cNvSpPr>
              <a:spLocks noChangeArrowheads="1"/>
            </p:cNvSpPr>
            <p:nvPr/>
          </p:nvSpPr>
          <p:spPr bwMode="auto">
            <a:xfrm>
              <a:off x="3402" y="1437"/>
              <a:ext cx="17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6" name="Rectangle 276"/>
            <p:cNvSpPr>
              <a:spLocks noChangeArrowheads="1"/>
            </p:cNvSpPr>
            <p:nvPr/>
          </p:nvSpPr>
          <p:spPr bwMode="auto">
            <a:xfrm>
              <a:off x="3390" y="1298"/>
              <a:ext cx="91"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7" name="Freeform 277"/>
            <p:cNvSpPr>
              <a:spLocks noEditPoints="1"/>
            </p:cNvSpPr>
            <p:nvPr/>
          </p:nvSpPr>
          <p:spPr bwMode="auto">
            <a:xfrm>
              <a:off x="3340" y="1187"/>
              <a:ext cx="274" cy="350"/>
            </a:xfrm>
            <a:custGeom>
              <a:avLst/>
              <a:gdLst>
                <a:gd name="T0" fmla="*/ 0 w 7102"/>
                <a:gd name="T1" fmla="*/ 1 h 9085"/>
                <a:gd name="T2" fmla="*/ 0 w 7102"/>
                <a:gd name="T3" fmla="*/ 1 h 9085"/>
                <a:gd name="T4" fmla="*/ 0 w 7102"/>
                <a:gd name="T5" fmla="*/ 0 h 9085"/>
                <a:gd name="T6" fmla="*/ 0 w 7102"/>
                <a:gd name="T7" fmla="*/ 0 h 9085"/>
                <a:gd name="T8" fmla="*/ 0 w 7102"/>
                <a:gd name="T9" fmla="*/ 0 h 9085"/>
                <a:gd name="T10" fmla="*/ 0 w 7102"/>
                <a:gd name="T11" fmla="*/ 0 h 9085"/>
                <a:gd name="T12" fmla="*/ 0 w 7102"/>
                <a:gd name="T13" fmla="*/ 0 h 9085"/>
                <a:gd name="T14" fmla="*/ 0 w 7102"/>
                <a:gd name="T15" fmla="*/ 1 h 9085"/>
                <a:gd name="T16" fmla="*/ 0 w 7102"/>
                <a:gd name="T17" fmla="*/ 0 h 9085"/>
                <a:gd name="T18" fmla="*/ 0 w 7102"/>
                <a:gd name="T19" fmla="*/ 0 h 9085"/>
                <a:gd name="T20" fmla="*/ 0 w 7102"/>
                <a:gd name="T21" fmla="*/ 0 h 9085"/>
                <a:gd name="T22" fmla="*/ 0 w 7102"/>
                <a:gd name="T23" fmla="*/ 0 h 9085"/>
                <a:gd name="T24" fmla="*/ 0 w 7102"/>
                <a:gd name="T25" fmla="*/ 0 h 9085"/>
                <a:gd name="T26" fmla="*/ 0 w 7102"/>
                <a:gd name="T27" fmla="*/ 0 h 9085"/>
                <a:gd name="T28" fmla="*/ 0 w 7102"/>
                <a:gd name="T29" fmla="*/ 0 h 9085"/>
                <a:gd name="T30" fmla="*/ 0 w 7102"/>
                <a:gd name="T31" fmla="*/ 0 h 9085"/>
                <a:gd name="T32" fmla="*/ 0 w 7102"/>
                <a:gd name="T33" fmla="*/ 0 h 9085"/>
                <a:gd name="T34" fmla="*/ 0 w 7102"/>
                <a:gd name="T35" fmla="*/ 0 h 9085"/>
                <a:gd name="T36" fmla="*/ 0 w 7102"/>
                <a:gd name="T37" fmla="*/ 0 h 9085"/>
                <a:gd name="T38" fmla="*/ 0 w 7102"/>
                <a:gd name="T39" fmla="*/ 0 h 9085"/>
                <a:gd name="T40" fmla="*/ 0 w 7102"/>
                <a:gd name="T41" fmla="*/ 0 h 9085"/>
                <a:gd name="T42" fmla="*/ 0 w 7102"/>
                <a:gd name="T43" fmla="*/ 0 h 9085"/>
                <a:gd name="T44" fmla="*/ 0 w 7102"/>
                <a:gd name="T45" fmla="*/ 0 h 90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102" h="9085">
                  <a:moveTo>
                    <a:pt x="7102" y="9085"/>
                  </a:moveTo>
                  <a:lnTo>
                    <a:pt x="0" y="9085"/>
                  </a:lnTo>
                  <a:lnTo>
                    <a:pt x="0" y="0"/>
                  </a:lnTo>
                  <a:lnTo>
                    <a:pt x="5475" y="0"/>
                  </a:lnTo>
                  <a:lnTo>
                    <a:pt x="5549" y="79"/>
                  </a:lnTo>
                  <a:lnTo>
                    <a:pt x="7035" y="1660"/>
                  </a:lnTo>
                  <a:lnTo>
                    <a:pt x="7102" y="1831"/>
                  </a:lnTo>
                  <a:lnTo>
                    <a:pt x="7102" y="9085"/>
                  </a:lnTo>
                  <a:close/>
                  <a:moveTo>
                    <a:pt x="6276" y="1581"/>
                  </a:moveTo>
                  <a:lnTo>
                    <a:pt x="5617" y="879"/>
                  </a:lnTo>
                  <a:lnTo>
                    <a:pt x="5617" y="1581"/>
                  </a:lnTo>
                  <a:lnTo>
                    <a:pt x="6276" y="1581"/>
                  </a:lnTo>
                  <a:close/>
                  <a:moveTo>
                    <a:pt x="6413" y="8366"/>
                  </a:moveTo>
                  <a:lnTo>
                    <a:pt x="6413" y="2081"/>
                  </a:lnTo>
                  <a:lnTo>
                    <a:pt x="6409" y="2081"/>
                  </a:lnTo>
                  <a:lnTo>
                    <a:pt x="6409" y="2066"/>
                  </a:lnTo>
                  <a:lnTo>
                    <a:pt x="5125" y="2066"/>
                  </a:lnTo>
                  <a:lnTo>
                    <a:pt x="5125" y="659"/>
                  </a:lnTo>
                  <a:lnTo>
                    <a:pt x="768" y="659"/>
                  </a:lnTo>
                  <a:lnTo>
                    <a:pt x="694" y="659"/>
                  </a:lnTo>
                  <a:lnTo>
                    <a:pt x="694" y="8366"/>
                  </a:lnTo>
                  <a:lnTo>
                    <a:pt x="6413" y="8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8" name="Rectangle 278"/>
            <p:cNvSpPr>
              <a:spLocks noChangeArrowheads="1"/>
            </p:cNvSpPr>
            <p:nvPr/>
          </p:nvSpPr>
          <p:spPr bwMode="auto">
            <a:xfrm>
              <a:off x="3390" y="1369"/>
              <a:ext cx="17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9" name="Rectangle 279"/>
            <p:cNvSpPr>
              <a:spLocks noChangeArrowheads="1"/>
            </p:cNvSpPr>
            <p:nvPr/>
          </p:nvSpPr>
          <p:spPr bwMode="auto">
            <a:xfrm>
              <a:off x="3390" y="1428"/>
              <a:ext cx="17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20" name="Rectangle 8"/>
          <p:cNvSpPr/>
          <p:nvPr/>
        </p:nvSpPr>
        <p:spPr>
          <a:xfrm>
            <a:off x="6724204" y="5017410"/>
            <a:ext cx="642302" cy="646331"/>
          </a:xfrm>
          <a:prstGeom prst="rect">
            <a:avLst/>
          </a:prstGeom>
        </p:spPr>
        <p:txBody>
          <a:bodyPr wrap="square">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文件上传服务器</a:t>
            </a:r>
            <a:endParaRPr lang="en-US" sz="1200" b="1" dirty="0" smtClean="0">
              <a:solidFill>
                <a:schemeClr val="tx1">
                  <a:lumMod val="65000"/>
                  <a:lumOff val="35000"/>
                </a:schemeClr>
              </a:solidFill>
              <a:latin typeface="微软雅黑" pitchFamily="34" charset="-122"/>
              <a:ea typeface="微软雅黑" pitchFamily="34" charset="-122"/>
            </a:endParaRPr>
          </a:p>
        </p:txBody>
      </p:sp>
      <p:grpSp>
        <p:nvGrpSpPr>
          <p:cNvPr id="121" name="Group 207"/>
          <p:cNvGrpSpPr>
            <a:grpSpLocks noChangeAspect="1"/>
          </p:cNvGrpSpPr>
          <p:nvPr/>
        </p:nvGrpSpPr>
        <p:grpSpPr bwMode="auto">
          <a:xfrm>
            <a:off x="9126669" y="3113101"/>
            <a:ext cx="394216" cy="608495"/>
            <a:chOff x="1115" y="3265"/>
            <a:chExt cx="463" cy="536"/>
          </a:xfrm>
        </p:grpSpPr>
        <p:sp>
          <p:nvSpPr>
            <p:cNvPr id="122" name="AutoShape 208"/>
            <p:cNvSpPr>
              <a:spLocks noChangeAspect="1" noChangeArrowheads="1" noTextEdit="1"/>
            </p:cNvSpPr>
            <p:nvPr/>
          </p:nvSpPr>
          <p:spPr bwMode="auto">
            <a:xfrm>
              <a:off x="1115" y="3265"/>
              <a:ext cx="463"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 name="Freeform 209"/>
            <p:cNvSpPr>
              <a:spLocks/>
            </p:cNvSpPr>
            <p:nvPr/>
          </p:nvSpPr>
          <p:spPr bwMode="auto">
            <a:xfrm>
              <a:off x="1115" y="3359"/>
              <a:ext cx="463" cy="442"/>
            </a:xfrm>
            <a:custGeom>
              <a:avLst/>
              <a:gdLst>
                <a:gd name="T0" fmla="*/ 1 w 13890"/>
                <a:gd name="T1" fmla="*/ 0 h 13272"/>
                <a:gd name="T2" fmla="*/ 1 w 13890"/>
                <a:gd name="T3" fmla="*/ 0 h 13272"/>
                <a:gd name="T4" fmla="*/ 1 w 13890"/>
                <a:gd name="T5" fmla="*/ 0 h 13272"/>
                <a:gd name="T6" fmla="*/ 1 w 13890"/>
                <a:gd name="T7" fmla="*/ 0 h 13272"/>
                <a:gd name="T8" fmla="*/ 1 w 13890"/>
                <a:gd name="T9" fmla="*/ 0 h 13272"/>
                <a:gd name="T10" fmla="*/ 1 w 13890"/>
                <a:gd name="T11" fmla="*/ 0 h 13272"/>
                <a:gd name="T12" fmla="*/ 0 w 13890"/>
                <a:gd name="T13" fmla="*/ 0 h 13272"/>
                <a:gd name="T14" fmla="*/ 0 w 13890"/>
                <a:gd name="T15" fmla="*/ 0 h 13272"/>
                <a:gd name="T16" fmla="*/ 0 w 13890"/>
                <a:gd name="T17" fmla="*/ 0 h 13272"/>
                <a:gd name="T18" fmla="*/ 0 w 13890"/>
                <a:gd name="T19" fmla="*/ 0 h 13272"/>
                <a:gd name="T20" fmla="*/ 0 w 13890"/>
                <a:gd name="T21" fmla="*/ 0 h 13272"/>
                <a:gd name="T22" fmla="*/ 0 w 13890"/>
                <a:gd name="T23" fmla="*/ 0 h 13272"/>
                <a:gd name="T24" fmla="*/ 0 w 13890"/>
                <a:gd name="T25" fmla="*/ 0 h 13272"/>
                <a:gd name="T26" fmla="*/ 0 w 13890"/>
                <a:gd name="T27" fmla="*/ 0 h 13272"/>
                <a:gd name="T28" fmla="*/ 0 w 13890"/>
                <a:gd name="T29" fmla="*/ 0 h 13272"/>
                <a:gd name="T30" fmla="*/ 0 w 13890"/>
                <a:gd name="T31" fmla="*/ 0 h 13272"/>
                <a:gd name="T32" fmla="*/ 0 w 13890"/>
                <a:gd name="T33" fmla="*/ 0 h 13272"/>
                <a:gd name="T34" fmla="*/ 0 w 13890"/>
                <a:gd name="T35" fmla="*/ 0 h 13272"/>
                <a:gd name="T36" fmla="*/ 0 w 13890"/>
                <a:gd name="T37" fmla="*/ 0 h 13272"/>
                <a:gd name="T38" fmla="*/ 0 w 13890"/>
                <a:gd name="T39" fmla="*/ 0 h 13272"/>
                <a:gd name="T40" fmla="*/ 0 w 13890"/>
                <a:gd name="T41" fmla="*/ 0 h 13272"/>
                <a:gd name="T42" fmla="*/ 0 w 13890"/>
                <a:gd name="T43" fmla="*/ 0 h 13272"/>
                <a:gd name="T44" fmla="*/ 0 w 13890"/>
                <a:gd name="T45" fmla="*/ 0 h 13272"/>
                <a:gd name="T46" fmla="*/ 0 w 13890"/>
                <a:gd name="T47" fmla="*/ 0 h 13272"/>
                <a:gd name="T48" fmla="*/ 0 w 13890"/>
                <a:gd name="T49" fmla="*/ 0 h 13272"/>
                <a:gd name="T50" fmla="*/ 0 w 13890"/>
                <a:gd name="T51" fmla="*/ 0 h 13272"/>
                <a:gd name="T52" fmla="*/ 0 w 13890"/>
                <a:gd name="T53" fmla="*/ 0 h 13272"/>
                <a:gd name="T54" fmla="*/ 0 w 13890"/>
                <a:gd name="T55" fmla="*/ 0 h 13272"/>
                <a:gd name="T56" fmla="*/ 0 w 13890"/>
                <a:gd name="T57" fmla="*/ 0 h 13272"/>
                <a:gd name="T58" fmla="*/ 0 w 13890"/>
                <a:gd name="T59" fmla="*/ 0 h 13272"/>
                <a:gd name="T60" fmla="*/ 0 w 13890"/>
                <a:gd name="T61" fmla="*/ 0 h 13272"/>
                <a:gd name="T62" fmla="*/ 0 w 13890"/>
                <a:gd name="T63" fmla="*/ 0 h 13272"/>
                <a:gd name="T64" fmla="*/ 0 w 13890"/>
                <a:gd name="T65" fmla="*/ 0 h 13272"/>
                <a:gd name="T66" fmla="*/ 0 w 13890"/>
                <a:gd name="T67" fmla="*/ 0 h 13272"/>
                <a:gd name="T68" fmla="*/ 0 w 13890"/>
                <a:gd name="T69" fmla="*/ 0 h 13272"/>
                <a:gd name="T70" fmla="*/ 0 w 13890"/>
                <a:gd name="T71" fmla="*/ 0 h 13272"/>
                <a:gd name="T72" fmla="*/ 0 w 13890"/>
                <a:gd name="T73" fmla="*/ 0 h 13272"/>
                <a:gd name="T74" fmla="*/ 1 w 13890"/>
                <a:gd name="T75" fmla="*/ 0 h 13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890" h="13272">
                  <a:moveTo>
                    <a:pt x="13890" y="0"/>
                  </a:moveTo>
                  <a:lnTo>
                    <a:pt x="13890" y="10465"/>
                  </a:lnTo>
                  <a:lnTo>
                    <a:pt x="13890" y="10525"/>
                  </a:lnTo>
                  <a:lnTo>
                    <a:pt x="13888" y="10525"/>
                  </a:lnTo>
                  <a:lnTo>
                    <a:pt x="13872" y="10667"/>
                  </a:lnTo>
                  <a:lnTo>
                    <a:pt x="13839" y="10807"/>
                  </a:lnTo>
                  <a:lnTo>
                    <a:pt x="13788" y="10943"/>
                  </a:lnTo>
                  <a:lnTo>
                    <a:pt x="13722" y="11079"/>
                  </a:lnTo>
                  <a:lnTo>
                    <a:pt x="13638" y="11212"/>
                  </a:lnTo>
                  <a:lnTo>
                    <a:pt x="13541" y="11342"/>
                  </a:lnTo>
                  <a:lnTo>
                    <a:pt x="13428" y="11470"/>
                  </a:lnTo>
                  <a:lnTo>
                    <a:pt x="13300" y="11595"/>
                  </a:lnTo>
                  <a:lnTo>
                    <a:pt x="13158" y="11716"/>
                  </a:lnTo>
                  <a:lnTo>
                    <a:pt x="13002" y="11835"/>
                  </a:lnTo>
                  <a:lnTo>
                    <a:pt x="12833" y="11950"/>
                  </a:lnTo>
                  <a:lnTo>
                    <a:pt x="12651" y="12062"/>
                  </a:lnTo>
                  <a:lnTo>
                    <a:pt x="12457" y="12170"/>
                  </a:lnTo>
                  <a:lnTo>
                    <a:pt x="12250" y="12273"/>
                  </a:lnTo>
                  <a:lnTo>
                    <a:pt x="12031" y="12373"/>
                  </a:lnTo>
                  <a:lnTo>
                    <a:pt x="11802" y="12468"/>
                  </a:lnTo>
                  <a:lnTo>
                    <a:pt x="11561" y="12559"/>
                  </a:lnTo>
                  <a:lnTo>
                    <a:pt x="11311" y="12645"/>
                  </a:lnTo>
                  <a:lnTo>
                    <a:pt x="11050" y="12727"/>
                  </a:lnTo>
                  <a:lnTo>
                    <a:pt x="10780" y="12804"/>
                  </a:lnTo>
                  <a:lnTo>
                    <a:pt x="10500" y="12875"/>
                  </a:lnTo>
                  <a:lnTo>
                    <a:pt x="10212" y="12941"/>
                  </a:lnTo>
                  <a:lnTo>
                    <a:pt x="9915" y="13002"/>
                  </a:lnTo>
                  <a:lnTo>
                    <a:pt x="9611" y="13057"/>
                  </a:lnTo>
                  <a:lnTo>
                    <a:pt x="9299" y="13105"/>
                  </a:lnTo>
                  <a:lnTo>
                    <a:pt x="8980" y="13148"/>
                  </a:lnTo>
                  <a:lnTo>
                    <a:pt x="8655" y="13186"/>
                  </a:lnTo>
                  <a:lnTo>
                    <a:pt x="8324" y="13217"/>
                  </a:lnTo>
                  <a:lnTo>
                    <a:pt x="7987" y="13241"/>
                  </a:lnTo>
                  <a:lnTo>
                    <a:pt x="7644" y="13258"/>
                  </a:lnTo>
                  <a:lnTo>
                    <a:pt x="7297" y="13269"/>
                  </a:lnTo>
                  <a:lnTo>
                    <a:pt x="6946" y="13272"/>
                  </a:lnTo>
                  <a:lnTo>
                    <a:pt x="6593" y="13269"/>
                  </a:lnTo>
                  <a:lnTo>
                    <a:pt x="6246" y="13258"/>
                  </a:lnTo>
                  <a:lnTo>
                    <a:pt x="5903" y="13241"/>
                  </a:lnTo>
                  <a:lnTo>
                    <a:pt x="5566" y="13217"/>
                  </a:lnTo>
                  <a:lnTo>
                    <a:pt x="5235" y="13186"/>
                  </a:lnTo>
                  <a:lnTo>
                    <a:pt x="4909" y="13148"/>
                  </a:lnTo>
                  <a:lnTo>
                    <a:pt x="4591" y="13105"/>
                  </a:lnTo>
                  <a:lnTo>
                    <a:pt x="4279" y="13057"/>
                  </a:lnTo>
                  <a:lnTo>
                    <a:pt x="3974" y="13002"/>
                  </a:lnTo>
                  <a:lnTo>
                    <a:pt x="3678" y="12941"/>
                  </a:lnTo>
                  <a:lnTo>
                    <a:pt x="3389" y="12875"/>
                  </a:lnTo>
                  <a:lnTo>
                    <a:pt x="3110" y="12804"/>
                  </a:lnTo>
                  <a:lnTo>
                    <a:pt x="2840" y="12727"/>
                  </a:lnTo>
                  <a:lnTo>
                    <a:pt x="2579" y="12645"/>
                  </a:lnTo>
                  <a:lnTo>
                    <a:pt x="2329" y="12559"/>
                  </a:lnTo>
                  <a:lnTo>
                    <a:pt x="2088" y="12468"/>
                  </a:lnTo>
                  <a:lnTo>
                    <a:pt x="1858" y="12373"/>
                  </a:lnTo>
                  <a:lnTo>
                    <a:pt x="1640" y="12273"/>
                  </a:lnTo>
                  <a:lnTo>
                    <a:pt x="1433" y="12170"/>
                  </a:lnTo>
                  <a:lnTo>
                    <a:pt x="1239" y="12062"/>
                  </a:lnTo>
                  <a:lnTo>
                    <a:pt x="1057" y="11950"/>
                  </a:lnTo>
                  <a:lnTo>
                    <a:pt x="888" y="11835"/>
                  </a:lnTo>
                  <a:lnTo>
                    <a:pt x="732" y="11716"/>
                  </a:lnTo>
                  <a:lnTo>
                    <a:pt x="590" y="11595"/>
                  </a:lnTo>
                  <a:lnTo>
                    <a:pt x="462" y="11470"/>
                  </a:lnTo>
                  <a:lnTo>
                    <a:pt x="349" y="11342"/>
                  </a:lnTo>
                  <a:lnTo>
                    <a:pt x="251" y="11212"/>
                  </a:lnTo>
                  <a:lnTo>
                    <a:pt x="168" y="11079"/>
                  </a:lnTo>
                  <a:lnTo>
                    <a:pt x="102" y="10943"/>
                  </a:lnTo>
                  <a:lnTo>
                    <a:pt x="51" y="10807"/>
                  </a:lnTo>
                  <a:lnTo>
                    <a:pt x="18" y="10667"/>
                  </a:lnTo>
                  <a:lnTo>
                    <a:pt x="2" y="10525"/>
                  </a:lnTo>
                  <a:lnTo>
                    <a:pt x="0" y="10525"/>
                  </a:lnTo>
                  <a:lnTo>
                    <a:pt x="0" y="10473"/>
                  </a:lnTo>
                  <a:lnTo>
                    <a:pt x="0" y="10469"/>
                  </a:lnTo>
                  <a:lnTo>
                    <a:pt x="0" y="10465"/>
                  </a:lnTo>
                  <a:lnTo>
                    <a:pt x="0" y="10461"/>
                  </a:lnTo>
                  <a:lnTo>
                    <a:pt x="0" y="10456"/>
                  </a:lnTo>
                  <a:lnTo>
                    <a:pt x="0" y="0"/>
                  </a:lnTo>
                  <a:lnTo>
                    <a:pt x="13890" y="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4" name="Freeform 210"/>
            <p:cNvSpPr>
              <a:spLocks/>
            </p:cNvSpPr>
            <p:nvPr/>
          </p:nvSpPr>
          <p:spPr bwMode="auto">
            <a:xfrm>
              <a:off x="1115" y="3265"/>
              <a:ext cx="463" cy="187"/>
            </a:xfrm>
            <a:custGeom>
              <a:avLst/>
              <a:gdLst>
                <a:gd name="T0" fmla="*/ 0 w 13890"/>
                <a:gd name="T1" fmla="*/ 0 h 5614"/>
                <a:gd name="T2" fmla="*/ 0 w 13890"/>
                <a:gd name="T3" fmla="*/ 0 h 5614"/>
                <a:gd name="T4" fmla="*/ 0 w 13890"/>
                <a:gd name="T5" fmla="*/ 0 h 5614"/>
                <a:gd name="T6" fmla="*/ 0 w 13890"/>
                <a:gd name="T7" fmla="*/ 0 h 5614"/>
                <a:gd name="T8" fmla="*/ 0 w 13890"/>
                <a:gd name="T9" fmla="*/ 0 h 5614"/>
                <a:gd name="T10" fmla="*/ 0 w 13890"/>
                <a:gd name="T11" fmla="*/ 0 h 5614"/>
                <a:gd name="T12" fmla="*/ 0 w 13890"/>
                <a:gd name="T13" fmla="*/ 0 h 5614"/>
                <a:gd name="T14" fmla="*/ 1 w 13890"/>
                <a:gd name="T15" fmla="*/ 0 h 5614"/>
                <a:gd name="T16" fmla="*/ 1 w 13890"/>
                <a:gd name="T17" fmla="*/ 0 h 5614"/>
                <a:gd name="T18" fmla="*/ 1 w 13890"/>
                <a:gd name="T19" fmla="*/ 0 h 5614"/>
                <a:gd name="T20" fmla="*/ 1 w 13890"/>
                <a:gd name="T21" fmla="*/ 0 h 5614"/>
                <a:gd name="T22" fmla="*/ 1 w 13890"/>
                <a:gd name="T23" fmla="*/ 0 h 5614"/>
                <a:gd name="T24" fmla="*/ 1 w 13890"/>
                <a:gd name="T25" fmla="*/ 0 h 5614"/>
                <a:gd name="T26" fmla="*/ 1 w 13890"/>
                <a:gd name="T27" fmla="*/ 0 h 5614"/>
                <a:gd name="T28" fmla="*/ 0 w 13890"/>
                <a:gd name="T29" fmla="*/ 0 h 5614"/>
                <a:gd name="T30" fmla="*/ 0 w 13890"/>
                <a:gd name="T31" fmla="*/ 0 h 5614"/>
                <a:gd name="T32" fmla="*/ 0 w 13890"/>
                <a:gd name="T33" fmla="*/ 0 h 5614"/>
                <a:gd name="T34" fmla="*/ 0 w 13890"/>
                <a:gd name="T35" fmla="*/ 0 h 5614"/>
                <a:gd name="T36" fmla="*/ 0 w 13890"/>
                <a:gd name="T37" fmla="*/ 0 h 5614"/>
                <a:gd name="T38" fmla="*/ 0 w 13890"/>
                <a:gd name="T39" fmla="*/ 0 h 5614"/>
                <a:gd name="T40" fmla="*/ 0 w 13890"/>
                <a:gd name="T41" fmla="*/ 0 h 5614"/>
                <a:gd name="T42" fmla="*/ 0 w 13890"/>
                <a:gd name="T43" fmla="*/ 0 h 5614"/>
                <a:gd name="T44" fmla="*/ 0 w 13890"/>
                <a:gd name="T45" fmla="*/ 0 h 5614"/>
                <a:gd name="T46" fmla="*/ 0 w 13890"/>
                <a:gd name="T47" fmla="*/ 0 h 5614"/>
                <a:gd name="T48" fmla="*/ 0 w 13890"/>
                <a:gd name="T49" fmla="*/ 0 h 5614"/>
                <a:gd name="T50" fmla="*/ 0 w 13890"/>
                <a:gd name="T51" fmla="*/ 0 h 5614"/>
                <a:gd name="T52" fmla="*/ 0 w 13890"/>
                <a:gd name="T53" fmla="*/ 0 h 5614"/>
                <a:gd name="T54" fmla="*/ 0 w 13890"/>
                <a:gd name="T55" fmla="*/ 0 h 5614"/>
                <a:gd name="T56" fmla="*/ 0 w 13890"/>
                <a:gd name="T57" fmla="*/ 0 h 5614"/>
                <a:gd name="T58" fmla="*/ 0 w 13890"/>
                <a:gd name="T59" fmla="*/ 0 h 5614"/>
                <a:gd name="T60" fmla="*/ 0 w 13890"/>
                <a:gd name="T61" fmla="*/ 0 h 5614"/>
                <a:gd name="T62" fmla="*/ 0 w 13890"/>
                <a:gd name="T63" fmla="*/ 0 h 5614"/>
                <a:gd name="T64" fmla="*/ 0 w 13890"/>
                <a:gd name="T65" fmla="*/ 0 h 5614"/>
                <a:gd name="T66" fmla="*/ 0 w 13890"/>
                <a:gd name="T67" fmla="*/ 0 h 5614"/>
                <a:gd name="T68" fmla="*/ 0 w 13890"/>
                <a:gd name="T69" fmla="*/ 0 h 5614"/>
                <a:gd name="T70" fmla="*/ 0 w 13890"/>
                <a:gd name="T71" fmla="*/ 0 h 5614"/>
                <a:gd name="T72" fmla="*/ 0 w 13890"/>
                <a:gd name="T73" fmla="*/ 0 h 5614"/>
                <a:gd name="T74" fmla="*/ 0 w 13890"/>
                <a:gd name="T75" fmla="*/ 0 h 5614"/>
                <a:gd name="T76" fmla="*/ 0 w 13890"/>
                <a:gd name="T77" fmla="*/ 0 h 5614"/>
                <a:gd name="T78" fmla="*/ 0 w 13890"/>
                <a:gd name="T79" fmla="*/ 0 h 5614"/>
                <a:gd name="T80" fmla="*/ 0 w 13890"/>
                <a:gd name="T81" fmla="*/ 0 h 5614"/>
                <a:gd name="T82" fmla="*/ 0 w 13890"/>
                <a:gd name="T83" fmla="*/ 0 h 5614"/>
                <a:gd name="T84" fmla="*/ 0 w 13890"/>
                <a:gd name="T85" fmla="*/ 0 h 56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890" h="5614">
                  <a:moveTo>
                    <a:pt x="6946" y="5614"/>
                  </a:moveTo>
                  <a:lnTo>
                    <a:pt x="7302" y="5611"/>
                  </a:lnTo>
                  <a:lnTo>
                    <a:pt x="7653" y="5600"/>
                  </a:lnTo>
                  <a:lnTo>
                    <a:pt x="8000" y="5582"/>
                  </a:lnTo>
                  <a:lnTo>
                    <a:pt x="8341" y="5558"/>
                  </a:lnTo>
                  <a:lnTo>
                    <a:pt x="8677" y="5525"/>
                  </a:lnTo>
                  <a:lnTo>
                    <a:pt x="9006" y="5488"/>
                  </a:lnTo>
                  <a:lnTo>
                    <a:pt x="9328" y="5444"/>
                  </a:lnTo>
                  <a:lnTo>
                    <a:pt x="9643" y="5393"/>
                  </a:lnTo>
                  <a:lnTo>
                    <a:pt x="9951" y="5338"/>
                  </a:lnTo>
                  <a:lnTo>
                    <a:pt x="10250" y="5275"/>
                  </a:lnTo>
                  <a:lnTo>
                    <a:pt x="10541" y="5207"/>
                  </a:lnTo>
                  <a:lnTo>
                    <a:pt x="10824" y="5134"/>
                  </a:lnTo>
                  <a:lnTo>
                    <a:pt x="11095" y="5056"/>
                  </a:lnTo>
                  <a:lnTo>
                    <a:pt x="11358" y="4972"/>
                  </a:lnTo>
                  <a:lnTo>
                    <a:pt x="11611" y="4884"/>
                  </a:lnTo>
                  <a:lnTo>
                    <a:pt x="11852" y="4791"/>
                  </a:lnTo>
                  <a:lnTo>
                    <a:pt x="12082" y="4693"/>
                  </a:lnTo>
                  <a:lnTo>
                    <a:pt x="12300" y="4591"/>
                  </a:lnTo>
                  <a:lnTo>
                    <a:pt x="12507" y="4485"/>
                  </a:lnTo>
                  <a:lnTo>
                    <a:pt x="12701" y="4375"/>
                  </a:lnTo>
                  <a:lnTo>
                    <a:pt x="12882" y="4261"/>
                  </a:lnTo>
                  <a:lnTo>
                    <a:pt x="13050" y="4144"/>
                  </a:lnTo>
                  <a:lnTo>
                    <a:pt x="13203" y="4023"/>
                  </a:lnTo>
                  <a:lnTo>
                    <a:pt x="13343" y="3898"/>
                  </a:lnTo>
                  <a:lnTo>
                    <a:pt x="13467" y="3771"/>
                  </a:lnTo>
                  <a:lnTo>
                    <a:pt x="13577" y="3640"/>
                  </a:lnTo>
                  <a:lnTo>
                    <a:pt x="13671" y="3507"/>
                  </a:lnTo>
                  <a:lnTo>
                    <a:pt x="13748" y="3372"/>
                  </a:lnTo>
                  <a:lnTo>
                    <a:pt x="13809" y="3234"/>
                  </a:lnTo>
                  <a:lnTo>
                    <a:pt x="13854" y="3093"/>
                  </a:lnTo>
                  <a:lnTo>
                    <a:pt x="13881" y="2952"/>
                  </a:lnTo>
                  <a:lnTo>
                    <a:pt x="13890" y="2807"/>
                  </a:lnTo>
                  <a:lnTo>
                    <a:pt x="13881" y="2663"/>
                  </a:lnTo>
                  <a:lnTo>
                    <a:pt x="13854" y="2521"/>
                  </a:lnTo>
                  <a:lnTo>
                    <a:pt x="13809" y="2381"/>
                  </a:lnTo>
                  <a:lnTo>
                    <a:pt x="13748" y="2243"/>
                  </a:lnTo>
                  <a:lnTo>
                    <a:pt x="13671" y="2107"/>
                  </a:lnTo>
                  <a:lnTo>
                    <a:pt x="13577" y="1974"/>
                  </a:lnTo>
                  <a:lnTo>
                    <a:pt x="13467" y="1844"/>
                  </a:lnTo>
                  <a:lnTo>
                    <a:pt x="13343" y="1717"/>
                  </a:lnTo>
                  <a:lnTo>
                    <a:pt x="13203" y="1592"/>
                  </a:lnTo>
                  <a:lnTo>
                    <a:pt x="13050" y="1471"/>
                  </a:lnTo>
                  <a:lnTo>
                    <a:pt x="12882" y="1354"/>
                  </a:lnTo>
                  <a:lnTo>
                    <a:pt x="12701" y="1239"/>
                  </a:lnTo>
                  <a:lnTo>
                    <a:pt x="12507" y="1130"/>
                  </a:lnTo>
                  <a:lnTo>
                    <a:pt x="12300" y="1023"/>
                  </a:lnTo>
                  <a:lnTo>
                    <a:pt x="12082" y="922"/>
                  </a:lnTo>
                  <a:lnTo>
                    <a:pt x="11852" y="824"/>
                  </a:lnTo>
                  <a:lnTo>
                    <a:pt x="11611" y="731"/>
                  </a:lnTo>
                  <a:lnTo>
                    <a:pt x="11358" y="642"/>
                  </a:lnTo>
                  <a:lnTo>
                    <a:pt x="11095" y="559"/>
                  </a:lnTo>
                  <a:lnTo>
                    <a:pt x="10824" y="480"/>
                  </a:lnTo>
                  <a:lnTo>
                    <a:pt x="10541" y="407"/>
                  </a:lnTo>
                  <a:lnTo>
                    <a:pt x="10250" y="340"/>
                  </a:lnTo>
                  <a:lnTo>
                    <a:pt x="9951" y="277"/>
                  </a:lnTo>
                  <a:lnTo>
                    <a:pt x="9643" y="221"/>
                  </a:lnTo>
                  <a:lnTo>
                    <a:pt x="9328" y="171"/>
                  </a:lnTo>
                  <a:lnTo>
                    <a:pt x="9006" y="127"/>
                  </a:lnTo>
                  <a:lnTo>
                    <a:pt x="8677" y="88"/>
                  </a:lnTo>
                  <a:lnTo>
                    <a:pt x="8341" y="57"/>
                  </a:lnTo>
                  <a:lnTo>
                    <a:pt x="8000" y="32"/>
                  </a:lnTo>
                  <a:lnTo>
                    <a:pt x="7653" y="14"/>
                  </a:lnTo>
                  <a:lnTo>
                    <a:pt x="7302" y="4"/>
                  </a:lnTo>
                  <a:lnTo>
                    <a:pt x="6946" y="0"/>
                  </a:lnTo>
                  <a:lnTo>
                    <a:pt x="6588" y="4"/>
                  </a:lnTo>
                  <a:lnTo>
                    <a:pt x="6236" y="14"/>
                  </a:lnTo>
                  <a:lnTo>
                    <a:pt x="5890" y="32"/>
                  </a:lnTo>
                  <a:lnTo>
                    <a:pt x="5548" y="57"/>
                  </a:lnTo>
                  <a:lnTo>
                    <a:pt x="5213" y="88"/>
                  </a:lnTo>
                  <a:lnTo>
                    <a:pt x="4884" y="127"/>
                  </a:lnTo>
                  <a:lnTo>
                    <a:pt x="4562" y="171"/>
                  </a:lnTo>
                  <a:lnTo>
                    <a:pt x="4246" y="221"/>
                  </a:lnTo>
                  <a:lnTo>
                    <a:pt x="3939" y="277"/>
                  </a:lnTo>
                  <a:lnTo>
                    <a:pt x="3639" y="340"/>
                  </a:lnTo>
                  <a:lnTo>
                    <a:pt x="3348" y="407"/>
                  </a:lnTo>
                  <a:lnTo>
                    <a:pt x="3066" y="480"/>
                  </a:lnTo>
                  <a:lnTo>
                    <a:pt x="2795" y="559"/>
                  </a:lnTo>
                  <a:lnTo>
                    <a:pt x="2532" y="642"/>
                  </a:lnTo>
                  <a:lnTo>
                    <a:pt x="2279" y="731"/>
                  </a:lnTo>
                  <a:lnTo>
                    <a:pt x="2038" y="824"/>
                  </a:lnTo>
                  <a:lnTo>
                    <a:pt x="1807" y="922"/>
                  </a:lnTo>
                  <a:lnTo>
                    <a:pt x="1589" y="1023"/>
                  </a:lnTo>
                  <a:lnTo>
                    <a:pt x="1383" y="1130"/>
                  </a:lnTo>
                  <a:lnTo>
                    <a:pt x="1188" y="1239"/>
                  </a:lnTo>
                  <a:lnTo>
                    <a:pt x="1007" y="1354"/>
                  </a:lnTo>
                  <a:lnTo>
                    <a:pt x="840" y="1471"/>
                  </a:lnTo>
                  <a:lnTo>
                    <a:pt x="686" y="1592"/>
                  </a:lnTo>
                  <a:lnTo>
                    <a:pt x="547" y="1717"/>
                  </a:lnTo>
                  <a:lnTo>
                    <a:pt x="423" y="1844"/>
                  </a:lnTo>
                  <a:lnTo>
                    <a:pt x="313" y="1974"/>
                  </a:lnTo>
                  <a:lnTo>
                    <a:pt x="219" y="2107"/>
                  </a:lnTo>
                  <a:lnTo>
                    <a:pt x="142" y="2243"/>
                  </a:lnTo>
                  <a:lnTo>
                    <a:pt x="81" y="2381"/>
                  </a:lnTo>
                  <a:lnTo>
                    <a:pt x="36" y="2521"/>
                  </a:lnTo>
                  <a:lnTo>
                    <a:pt x="9" y="2663"/>
                  </a:lnTo>
                  <a:lnTo>
                    <a:pt x="0" y="2807"/>
                  </a:lnTo>
                  <a:lnTo>
                    <a:pt x="9" y="2952"/>
                  </a:lnTo>
                  <a:lnTo>
                    <a:pt x="36" y="3093"/>
                  </a:lnTo>
                  <a:lnTo>
                    <a:pt x="81" y="3234"/>
                  </a:lnTo>
                  <a:lnTo>
                    <a:pt x="142" y="3372"/>
                  </a:lnTo>
                  <a:lnTo>
                    <a:pt x="219" y="3507"/>
                  </a:lnTo>
                  <a:lnTo>
                    <a:pt x="313" y="3640"/>
                  </a:lnTo>
                  <a:lnTo>
                    <a:pt x="423" y="3771"/>
                  </a:lnTo>
                  <a:lnTo>
                    <a:pt x="547" y="3898"/>
                  </a:lnTo>
                  <a:lnTo>
                    <a:pt x="686" y="4023"/>
                  </a:lnTo>
                  <a:lnTo>
                    <a:pt x="840" y="4144"/>
                  </a:lnTo>
                  <a:lnTo>
                    <a:pt x="1007" y="4261"/>
                  </a:lnTo>
                  <a:lnTo>
                    <a:pt x="1188" y="4375"/>
                  </a:lnTo>
                  <a:lnTo>
                    <a:pt x="1383" y="4485"/>
                  </a:lnTo>
                  <a:lnTo>
                    <a:pt x="1589" y="4591"/>
                  </a:lnTo>
                  <a:lnTo>
                    <a:pt x="1807" y="4693"/>
                  </a:lnTo>
                  <a:lnTo>
                    <a:pt x="2038" y="4791"/>
                  </a:lnTo>
                  <a:lnTo>
                    <a:pt x="2279" y="4884"/>
                  </a:lnTo>
                  <a:lnTo>
                    <a:pt x="2532" y="4972"/>
                  </a:lnTo>
                  <a:lnTo>
                    <a:pt x="2795" y="5056"/>
                  </a:lnTo>
                  <a:lnTo>
                    <a:pt x="3066" y="5134"/>
                  </a:lnTo>
                  <a:lnTo>
                    <a:pt x="3348" y="5207"/>
                  </a:lnTo>
                  <a:lnTo>
                    <a:pt x="3639" y="5275"/>
                  </a:lnTo>
                  <a:lnTo>
                    <a:pt x="3939" y="5338"/>
                  </a:lnTo>
                  <a:lnTo>
                    <a:pt x="4246" y="5393"/>
                  </a:lnTo>
                  <a:lnTo>
                    <a:pt x="4562" y="5444"/>
                  </a:lnTo>
                  <a:lnTo>
                    <a:pt x="4884" y="5488"/>
                  </a:lnTo>
                  <a:lnTo>
                    <a:pt x="5213" y="5525"/>
                  </a:lnTo>
                  <a:lnTo>
                    <a:pt x="5548" y="5558"/>
                  </a:lnTo>
                  <a:lnTo>
                    <a:pt x="5890" y="5582"/>
                  </a:lnTo>
                  <a:lnTo>
                    <a:pt x="6236" y="5600"/>
                  </a:lnTo>
                  <a:lnTo>
                    <a:pt x="6588" y="5611"/>
                  </a:lnTo>
                  <a:lnTo>
                    <a:pt x="6946" y="5614"/>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5" name="Freeform 211"/>
            <p:cNvSpPr>
              <a:spLocks noEditPoints="1"/>
            </p:cNvSpPr>
            <p:nvPr/>
          </p:nvSpPr>
          <p:spPr bwMode="auto">
            <a:xfrm>
              <a:off x="1257" y="3492"/>
              <a:ext cx="208" cy="270"/>
            </a:xfrm>
            <a:custGeom>
              <a:avLst/>
              <a:gdLst>
                <a:gd name="T0" fmla="*/ 0 w 6227"/>
                <a:gd name="T1" fmla="*/ 0 h 8088"/>
                <a:gd name="T2" fmla="*/ 0 w 6227"/>
                <a:gd name="T3" fmla="*/ 0 h 8088"/>
                <a:gd name="T4" fmla="*/ 0 w 6227"/>
                <a:gd name="T5" fmla="*/ 0 h 8088"/>
                <a:gd name="T6" fmla="*/ 0 w 6227"/>
                <a:gd name="T7" fmla="*/ 0 h 8088"/>
                <a:gd name="T8" fmla="*/ 0 w 6227"/>
                <a:gd name="T9" fmla="*/ 0 h 8088"/>
                <a:gd name="T10" fmla="*/ 0 w 6227"/>
                <a:gd name="T11" fmla="*/ 0 h 8088"/>
                <a:gd name="T12" fmla="*/ 0 w 6227"/>
                <a:gd name="T13" fmla="*/ 0 h 8088"/>
                <a:gd name="T14" fmla="*/ 0 w 6227"/>
                <a:gd name="T15" fmla="*/ 0 h 8088"/>
                <a:gd name="T16" fmla="*/ 0 w 6227"/>
                <a:gd name="T17" fmla="*/ 0 h 8088"/>
                <a:gd name="T18" fmla="*/ 0 w 6227"/>
                <a:gd name="T19" fmla="*/ 0 h 8088"/>
                <a:gd name="T20" fmla="*/ 0 w 6227"/>
                <a:gd name="T21" fmla="*/ 0 h 8088"/>
                <a:gd name="T22" fmla="*/ 0 w 6227"/>
                <a:gd name="T23" fmla="*/ 0 h 8088"/>
                <a:gd name="T24" fmla="*/ 0 w 6227"/>
                <a:gd name="T25" fmla="*/ 0 h 8088"/>
                <a:gd name="T26" fmla="*/ 0 w 6227"/>
                <a:gd name="T27" fmla="*/ 0 h 8088"/>
                <a:gd name="T28" fmla="*/ 0 w 6227"/>
                <a:gd name="T29" fmla="*/ 0 h 8088"/>
                <a:gd name="T30" fmla="*/ 0 w 6227"/>
                <a:gd name="T31" fmla="*/ 0 h 8088"/>
                <a:gd name="T32" fmla="*/ 0 w 6227"/>
                <a:gd name="T33" fmla="*/ 0 h 8088"/>
                <a:gd name="T34" fmla="*/ 0 w 6227"/>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7" h="8088">
                  <a:moveTo>
                    <a:pt x="6227" y="7053"/>
                  </a:moveTo>
                  <a:lnTo>
                    <a:pt x="6227" y="7053"/>
                  </a:lnTo>
                  <a:lnTo>
                    <a:pt x="6227" y="8088"/>
                  </a:lnTo>
                  <a:lnTo>
                    <a:pt x="0" y="8088"/>
                  </a:lnTo>
                  <a:lnTo>
                    <a:pt x="0" y="3"/>
                  </a:lnTo>
                  <a:lnTo>
                    <a:pt x="1066" y="3"/>
                  </a:lnTo>
                  <a:lnTo>
                    <a:pt x="1066" y="0"/>
                  </a:lnTo>
                  <a:lnTo>
                    <a:pt x="1677" y="0"/>
                  </a:lnTo>
                  <a:lnTo>
                    <a:pt x="1677" y="3"/>
                  </a:lnTo>
                  <a:lnTo>
                    <a:pt x="6227" y="3"/>
                  </a:lnTo>
                  <a:lnTo>
                    <a:pt x="6227" y="6456"/>
                  </a:lnTo>
                  <a:lnTo>
                    <a:pt x="6227" y="7053"/>
                  </a:lnTo>
                  <a:close/>
                  <a:moveTo>
                    <a:pt x="5616" y="604"/>
                  </a:moveTo>
                  <a:lnTo>
                    <a:pt x="607" y="604"/>
                  </a:lnTo>
                  <a:lnTo>
                    <a:pt x="607" y="7491"/>
                  </a:lnTo>
                  <a:lnTo>
                    <a:pt x="5616" y="7491"/>
                  </a:lnTo>
                  <a:lnTo>
                    <a:pt x="5616" y="60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6" name="Rectangle 212"/>
            <p:cNvSpPr>
              <a:spLocks noChangeArrowheads="1"/>
            </p:cNvSpPr>
            <p:nvPr/>
          </p:nvSpPr>
          <p:spPr bwMode="auto">
            <a:xfrm>
              <a:off x="1302" y="3556"/>
              <a:ext cx="68"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7" name="Rectangle 213"/>
            <p:cNvSpPr>
              <a:spLocks noChangeArrowheads="1"/>
            </p:cNvSpPr>
            <p:nvPr/>
          </p:nvSpPr>
          <p:spPr bwMode="auto">
            <a:xfrm>
              <a:off x="1302" y="3615"/>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8" name="Rectangle 214"/>
            <p:cNvSpPr>
              <a:spLocks noChangeArrowheads="1"/>
            </p:cNvSpPr>
            <p:nvPr/>
          </p:nvSpPr>
          <p:spPr bwMode="auto">
            <a:xfrm>
              <a:off x="1302" y="3672"/>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9" name="Freeform 215"/>
            <p:cNvSpPr>
              <a:spLocks noEditPoints="1"/>
            </p:cNvSpPr>
            <p:nvPr/>
          </p:nvSpPr>
          <p:spPr bwMode="auto">
            <a:xfrm>
              <a:off x="1248" y="3486"/>
              <a:ext cx="208" cy="269"/>
            </a:xfrm>
            <a:custGeom>
              <a:avLst/>
              <a:gdLst>
                <a:gd name="T0" fmla="*/ 0 w 6228"/>
                <a:gd name="T1" fmla="*/ 0 h 8088"/>
                <a:gd name="T2" fmla="*/ 0 w 6228"/>
                <a:gd name="T3" fmla="*/ 0 h 8088"/>
                <a:gd name="T4" fmla="*/ 0 w 6228"/>
                <a:gd name="T5" fmla="*/ 0 h 8088"/>
                <a:gd name="T6" fmla="*/ 0 w 6228"/>
                <a:gd name="T7" fmla="*/ 0 h 8088"/>
                <a:gd name="T8" fmla="*/ 0 w 6228"/>
                <a:gd name="T9" fmla="*/ 0 h 8088"/>
                <a:gd name="T10" fmla="*/ 0 w 6228"/>
                <a:gd name="T11" fmla="*/ 0 h 8088"/>
                <a:gd name="T12" fmla="*/ 0 w 6228"/>
                <a:gd name="T13" fmla="*/ 0 h 8088"/>
                <a:gd name="T14" fmla="*/ 0 w 6228"/>
                <a:gd name="T15" fmla="*/ 0 h 8088"/>
                <a:gd name="T16" fmla="*/ 0 w 6228"/>
                <a:gd name="T17" fmla="*/ 0 h 8088"/>
                <a:gd name="T18" fmla="*/ 0 w 6228"/>
                <a:gd name="T19" fmla="*/ 0 h 8088"/>
                <a:gd name="T20" fmla="*/ 0 w 6228"/>
                <a:gd name="T21" fmla="*/ 0 h 8088"/>
                <a:gd name="T22" fmla="*/ 0 w 6228"/>
                <a:gd name="T23" fmla="*/ 0 h 8088"/>
                <a:gd name="T24" fmla="*/ 0 w 6228"/>
                <a:gd name="T25" fmla="*/ 0 h 8088"/>
                <a:gd name="T26" fmla="*/ 0 w 6228"/>
                <a:gd name="T27" fmla="*/ 0 h 8088"/>
                <a:gd name="T28" fmla="*/ 0 w 6228"/>
                <a:gd name="T29" fmla="*/ 0 h 8088"/>
                <a:gd name="T30" fmla="*/ 0 w 6228"/>
                <a:gd name="T31" fmla="*/ 0 h 8088"/>
                <a:gd name="T32" fmla="*/ 0 w 6228"/>
                <a:gd name="T33" fmla="*/ 0 h 8088"/>
                <a:gd name="T34" fmla="*/ 0 w 6228"/>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8" h="8088">
                  <a:moveTo>
                    <a:pt x="6228" y="7052"/>
                  </a:moveTo>
                  <a:lnTo>
                    <a:pt x="6227" y="7052"/>
                  </a:lnTo>
                  <a:lnTo>
                    <a:pt x="6227" y="8088"/>
                  </a:lnTo>
                  <a:lnTo>
                    <a:pt x="0" y="8088"/>
                  </a:lnTo>
                  <a:lnTo>
                    <a:pt x="0" y="2"/>
                  </a:lnTo>
                  <a:lnTo>
                    <a:pt x="1068" y="2"/>
                  </a:lnTo>
                  <a:lnTo>
                    <a:pt x="1068" y="0"/>
                  </a:lnTo>
                  <a:lnTo>
                    <a:pt x="1679" y="0"/>
                  </a:lnTo>
                  <a:lnTo>
                    <a:pt x="1679" y="2"/>
                  </a:lnTo>
                  <a:lnTo>
                    <a:pt x="6227" y="2"/>
                  </a:lnTo>
                  <a:lnTo>
                    <a:pt x="6227" y="6455"/>
                  </a:lnTo>
                  <a:lnTo>
                    <a:pt x="6228" y="6455"/>
                  </a:lnTo>
                  <a:lnTo>
                    <a:pt x="6228" y="7052"/>
                  </a:lnTo>
                  <a:close/>
                  <a:moveTo>
                    <a:pt x="5617" y="603"/>
                  </a:moveTo>
                  <a:lnTo>
                    <a:pt x="607" y="603"/>
                  </a:lnTo>
                  <a:lnTo>
                    <a:pt x="607" y="7491"/>
                  </a:lnTo>
                  <a:lnTo>
                    <a:pt x="5617" y="7491"/>
                  </a:lnTo>
                  <a:lnTo>
                    <a:pt x="5617" y="6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0" name="Rectangle 216"/>
            <p:cNvSpPr>
              <a:spLocks noChangeArrowheads="1"/>
            </p:cNvSpPr>
            <p:nvPr/>
          </p:nvSpPr>
          <p:spPr bwMode="auto">
            <a:xfrm>
              <a:off x="1294" y="3549"/>
              <a:ext cx="67"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 name="Rectangle 217"/>
            <p:cNvSpPr>
              <a:spLocks noChangeArrowheads="1"/>
            </p:cNvSpPr>
            <p:nvPr/>
          </p:nvSpPr>
          <p:spPr bwMode="auto">
            <a:xfrm>
              <a:off x="1294" y="3608"/>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2" name="Rectangle 218"/>
            <p:cNvSpPr>
              <a:spLocks noChangeArrowheads="1"/>
            </p:cNvSpPr>
            <p:nvPr/>
          </p:nvSpPr>
          <p:spPr bwMode="auto">
            <a:xfrm>
              <a:off x="1294" y="3666"/>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cxnSp>
        <p:nvCxnSpPr>
          <p:cNvPr id="133" name="直接箭头连接符 132"/>
          <p:cNvCxnSpPr>
            <a:stCxn id="143" idx="1"/>
            <a:endCxn id="4" idx="3"/>
          </p:cNvCxnSpPr>
          <p:nvPr/>
        </p:nvCxnSpPr>
        <p:spPr>
          <a:xfrm flipH="1" flipV="1">
            <a:off x="1338157" y="3484784"/>
            <a:ext cx="468450" cy="3101"/>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70" idx="0"/>
            <a:endCxn id="55" idx="2"/>
          </p:cNvCxnSpPr>
          <p:nvPr/>
        </p:nvCxnSpPr>
        <p:spPr>
          <a:xfrm flipH="1" flipV="1">
            <a:off x="2682825" y="2106255"/>
            <a:ext cx="1830202" cy="1074069"/>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94" idx="2"/>
            <a:endCxn id="68" idx="0"/>
          </p:cNvCxnSpPr>
          <p:nvPr/>
        </p:nvCxnSpPr>
        <p:spPr>
          <a:xfrm flipH="1">
            <a:off x="4542410" y="2562936"/>
            <a:ext cx="9969" cy="568137"/>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6" name="Rectangle 8"/>
          <p:cNvSpPr/>
          <p:nvPr/>
        </p:nvSpPr>
        <p:spPr>
          <a:xfrm>
            <a:off x="8019638" y="3821259"/>
            <a:ext cx="813431" cy="461665"/>
          </a:xfrm>
          <a:prstGeom prst="rect">
            <a:avLst/>
          </a:prstGeom>
        </p:spPr>
        <p:txBody>
          <a:bodyPr wrap="square">
            <a:spAutoFit/>
          </a:bodyPr>
          <a:lstStyle/>
          <a:p>
            <a:r>
              <a:rPr lang="zh-CN" altLang="en-US" sz="1200" b="1" dirty="0">
                <a:solidFill>
                  <a:schemeClr val="tx1">
                    <a:lumMod val="65000"/>
                    <a:lumOff val="35000"/>
                  </a:schemeClr>
                </a:solidFill>
                <a:latin typeface="微软雅黑" pitchFamily="34" charset="-122"/>
                <a:ea typeface="微软雅黑" pitchFamily="34" charset="-122"/>
              </a:rPr>
              <a:t>职工</a:t>
            </a:r>
            <a:r>
              <a:rPr lang="zh-CN" altLang="en-US" sz="1200" b="1" dirty="0" smtClean="0">
                <a:solidFill>
                  <a:schemeClr val="tx1">
                    <a:lumMod val="65000"/>
                    <a:lumOff val="35000"/>
                  </a:schemeClr>
                </a:solidFill>
                <a:latin typeface="微软雅黑" pitchFamily="34" charset="-122"/>
                <a:ea typeface="微软雅黑" pitchFamily="34" charset="-122"/>
              </a:rPr>
              <a:t>业务数据服务</a:t>
            </a:r>
            <a:endParaRPr lang="en-US" sz="1200" b="1" dirty="0" smtClean="0">
              <a:solidFill>
                <a:schemeClr val="tx1">
                  <a:lumMod val="65000"/>
                  <a:lumOff val="35000"/>
                </a:schemeClr>
              </a:solidFill>
              <a:latin typeface="微软雅黑" pitchFamily="34" charset="-122"/>
              <a:ea typeface="微软雅黑" pitchFamily="34" charset="-122"/>
            </a:endParaRPr>
          </a:p>
        </p:txBody>
      </p:sp>
      <p:cxnSp>
        <p:nvCxnSpPr>
          <p:cNvPr id="137" name="直接箭头连接符 136"/>
          <p:cNvCxnSpPr>
            <a:stCxn id="68" idx="3"/>
            <a:endCxn id="174" idx="1"/>
          </p:cNvCxnSpPr>
          <p:nvPr/>
        </p:nvCxnSpPr>
        <p:spPr>
          <a:xfrm>
            <a:off x="4713248" y="3479186"/>
            <a:ext cx="2416015" cy="8380"/>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a:stCxn id="68" idx="3"/>
            <a:endCxn id="107" idx="0"/>
          </p:cNvCxnSpPr>
          <p:nvPr/>
        </p:nvCxnSpPr>
        <p:spPr>
          <a:xfrm>
            <a:off x="4713248" y="3479186"/>
            <a:ext cx="1802140" cy="1461982"/>
          </a:xfrm>
          <a:prstGeom prst="straightConnector1">
            <a:avLst/>
          </a:prstGeom>
          <a:ln>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9" name="Rectangle 8"/>
          <p:cNvSpPr/>
          <p:nvPr/>
        </p:nvSpPr>
        <p:spPr>
          <a:xfrm>
            <a:off x="6393926" y="3244867"/>
            <a:ext cx="609971" cy="461665"/>
          </a:xfrm>
          <a:prstGeom prst="rect">
            <a:avLst/>
          </a:prstGeom>
        </p:spPr>
        <p:txBody>
          <a:bodyPr wrap="square">
            <a:spAutoFit/>
          </a:bodyPr>
          <a:lstStyle/>
          <a:p>
            <a:r>
              <a:rPr lang="zh-CN" altLang="en-US" sz="1200" b="1" dirty="0" smtClean="0">
                <a:solidFill>
                  <a:srgbClr val="FF0000"/>
                </a:solidFill>
                <a:latin typeface="微软雅黑" pitchFamily="34" charset="-122"/>
                <a:ea typeface="微软雅黑" pitchFamily="34" charset="-122"/>
              </a:rPr>
              <a:t>数据服务</a:t>
            </a:r>
            <a:endParaRPr lang="en-US" sz="1200" b="1" dirty="0" smtClean="0">
              <a:solidFill>
                <a:srgbClr val="FF0000"/>
              </a:solidFill>
              <a:latin typeface="微软雅黑" pitchFamily="34" charset="-122"/>
              <a:ea typeface="微软雅黑" pitchFamily="34" charset="-122"/>
            </a:endParaRPr>
          </a:p>
        </p:txBody>
      </p:sp>
      <p:cxnSp>
        <p:nvCxnSpPr>
          <p:cNvPr id="140" name="直接箭头连接符 139"/>
          <p:cNvCxnSpPr>
            <a:stCxn id="107" idx="2"/>
          </p:cNvCxnSpPr>
          <p:nvPr/>
        </p:nvCxnSpPr>
        <p:spPr>
          <a:xfrm flipH="1" flipV="1">
            <a:off x="2305143" y="3573636"/>
            <a:ext cx="4210245" cy="2016375"/>
          </a:xfrm>
          <a:prstGeom prst="straightConnector1">
            <a:avLst/>
          </a:prstGeom>
          <a:ln>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1" name="Rectangle 8"/>
          <p:cNvSpPr/>
          <p:nvPr/>
        </p:nvSpPr>
        <p:spPr>
          <a:xfrm>
            <a:off x="6658863" y="4096189"/>
            <a:ext cx="609971" cy="646331"/>
          </a:xfrm>
          <a:prstGeom prst="rect">
            <a:avLst/>
          </a:prstGeom>
        </p:spPr>
        <p:txBody>
          <a:bodyPr wrap="square">
            <a:spAutoFit/>
          </a:bodyPr>
          <a:lstStyle/>
          <a:p>
            <a:r>
              <a:rPr lang="zh-CN" altLang="en-US" sz="1200" b="1" dirty="0" smtClean="0">
                <a:solidFill>
                  <a:srgbClr val="FF0000"/>
                </a:solidFill>
                <a:latin typeface="微软雅黑" pitchFamily="34" charset="-122"/>
                <a:ea typeface="微软雅黑" pitchFamily="34" charset="-122"/>
              </a:rPr>
              <a:t>文件生成服务</a:t>
            </a:r>
            <a:endParaRPr lang="en-US" sz="1200" b="1" dirty="0" smtClean="0">
              <a:solidFill>
                <a:srgbClr val="FF0000"/>
              </a:solidFill>
              <a:latin typeface="微软雅黑" pitchFamily="34" charset="-122"/>
              <a:ea typeface="微软雅黑" pitchFamily="34" charset="-122"/>
            </a:endParaRPr>
          </a:p>
        </p:txBody>
      </p:sp>
      <p:sp>
        <p:nvSpPr>
          <p:cNvPr id="142" name="Rectangle 8"/>
          <p:cNvSpPr/>
          <p:nvPr/>
        </p:nvSpPr>
        <p:spPr>
          <a:xfrm>
            <a:off x="2816091" y="4388279"/>
            <a:ext cx="609971" cy="461665"/>
          </a:xfrm>
          <a:prstGeom prst="rect">
            <a:avLst/>
          </a:prstGeom>
        </p:spPr>
        <p:txBody>
          <a:bodyPr wrap="square">
            <a:spAutoFit/>
          </a:bodyPr>
          <a:lstStyle/>
          <a:p>
            <a:r>
              <a:rPr lang="zh-CN" altLang="en-US" sz="1200" b="1" dirty="0" smtClean="0">
                <a:solidFill>
                  <a:srgbClr val="FF0000"/>
                </a:solidFill>
                <a:latin typeface="微软雅黑" pitchFamily="34" charset="-122"/>
                <a:ea typeface="微软雅黑" pitchFamily="34" charset="-122"/>
              </a:rPr>
              <a:t>下载文件</a:t>
            </a:r>
            <a:endParaRPr lang="en-US" sz="1200" b="1" dirty="0" smtClean="0">
              <a:solidFill>
                <a:srgbClr val="FF0000"/>
              </a:solidFill>
              <a:latin typeface="微软雅黑" pitchFamily="34" charset="-122"/>
              <a:ea typeface="微软雅黑" pitchFamily="34" charset="-122"/>
            </a:endParaRPr>
          </a:p>
        </p:txBody>
      </p:sp>
      <p:pic>
        <p:nvPicPr>
          <p:cNvPr id="143" name="Picture 191" descr="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6606" y="3215256"/>
            <a:ext cx="512583" cy="54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4" name="直接箭头连接符 143"/>
          <p:cNvCxnSpPr>
            <a:stCxn id="143" idx="3"/>
            <a:endCxn id="70" idx="1"/>
          </p:cNvCxnSpPr>
          <p:nvPr/>
        </p:nvCxnSpPr>
        <p:spPr>
          <a:xfrm>
            <a:off x="2319189" y="3487884"/>
            <a:ext cx="2052382" cy="15928"/>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5" name="Rectangle 8"/>
          <p:cNvSpPr/>
          <p:nvPr/>
        </p:nvSpPr>
        <p:spPr>
          <a:xfrm>
            <a:off x="1672026" y="3764620"/>
            <a:ext cx="806585" cy="276999"/>
          </a:xfrm>
          <a:prstGeom prst="rect">
            <a:avLst/>
          </a:prstGeom>
        </p:spPr>
        <p:txBody>
          <a:bodyPr wrap="square">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安全设备</a:t>
            </a:r>
            <a:endParaRPr lang="en-US" sz="1200" b="1" dirty="0" smtClean="0">
              <a:solidFill>
                <a:schemeClr val="tx1">
                  <a:lumMod val="65000"/>
                  <a:lumOff val="35000"/>
                </a:schemeClr>
              </a:solidFill>
              <a:latin typeface="微软雅黑" pitchFamily="34" charset="-122"/>
              <a:ea typeface="微软雅黑" pitchFamily="34" charset="-122"/>
            </a:endParaRPr>
          </a:p>
        </p:txBody>
      </p:sp>
      <p:sp>
        <p:nvSpPr>
          <p:cNvPr id="146" name="Rectangle 8"/>
          <p:cNvSpPr/>
          <p:nvPr/>
        </p:nvSpPr>
        <p:spPr>
          <a:xfrm>
            <a:off x="2671214" y="2352589"/>
            <a:ext cx="609971" cy="461665"/>
          </a:xfrm>
          <a:prstGeom prst="rect">
            <a:avLst/>
          </a:prstGeom>
        </p:spPr>
        <p:txBody>
          <a:bodyPr wrap="square">
            <a:spAutoFit/>
          </a:bodyPr>
          <a:lstStyle/>
          <a:p>
            <a:r>
              <a:rPr lang="zh-CN" altLang="en-US" sz="1200" b="1" dirty="0" smtClean="0">
                <a:solidFill>
                  <a:srgbClr val="FF0000"/>
                </a:solidFill>
                <a:latin typeface="微软雅黑" pitchFamily="34" charset="-122"/>
                <a:ea typeface="微软雅黑" pitchFamily="34" charset="-122"/>
              </a:rPr>
              <a:t>数据服务</a:t>
            </a:r>
            <a:endParaRPr lang="en-US" sz="1200" b="1" dirty="0" smtClean="0">
              <a:solidFill>
                <a:srgbClr val="FF0000"/>
              </a:solidFill>
              <a:latin typeface="微软雅黑" pitchFamily="34" charset="-122"/>
              <a:ea typeface="微软雅黑" pitchFamily="34" charset="-122"/>
            </a:endParaRPr>
          </a:p>
        </p:txBody>
      </p:sp>
      <p:grpSp>
        <p:nvGrpSpPr>
          <p:cNvPr id="147" name="Group 134"/>
          <p:cNvGrpSpPr>
            <a:grpSpLocks noChangeAspect="1"/>
          </p:cNvGrpSpPr>
          <p:nvPr/>
        </p:nvGrpSpPr>
        <p:grpSpPr bwMode="auto">
          <a:xfrm>
            <a:off x="8242434" y="3107060"/>
            <a:ext cx="341677" cy="696226"/>
            <a:chOff x="3168" y="2016"/>
            <a:chExt cx="407" cy="622"/>
          </a:xfrm>
        </p:grpSpPr>
        <p:sp>
          <p:nvSpPr>
            <p:cNvPr id="148" name="AutoShape 135"/>
            <p:cNvSpPr>
              <a:spLocks noChangeAspect="1" noChangeArrowheads="1" noTextEdit="1"/>
            </p:cNvSpPr>
            <p:nvPr/>
          </p:nvSpPr>
          <p:spPr bwMode="auto">
            <a:xfrm>
              <a:off x="3168" y="2016"/>
              <a:ext cx="407"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9" name="Freeform 136"/>
            <p:cNvSpPr>
              <a:spLocks/>
            </p:cNvSpPr>
            <p:nvPr/>
          </p:nvSpPr>
          <p:spPr bwMode="auto">
            <a:xfrm>
              <a:off x="3168" y="2016"/>
              <a:ext cx="407" cy="622"/>
            </a:xfrm>
            <a:custGeom>
              <a:avLst/>
              <a:gdLst>
                <a:gd name="T0" fmla="*/ 1 w 10581"/>
                <a:gd name="T1" fmla="*/ 0 h 16172"/>
                <a:gd name="T2" fmla="*/ 1 w 10581"/>
                <a:gd name="T3" fmla="*/ 1 h 16172"/>
                <a:gd name="T4" fmla="*/ 1 w 10581"/>
                <a:gd name="T5" fmla="*/ 1 h 16172"/>
                <a:gd name="T6" fmla="*/ 0 w 10581"/>
                <a:gd name="T7" fmla="*/ 1 h 16172"/>
                <a:gd name="T8" fmla="*/ 0 w 10581"/>
                <a:gd name="T9" fmla="*/ 0 h 16172"/>
                <a:gd name="T10" fmla="*/ 0 w 10581"/>
                <a:gd name="T11" fmla="*/ 0 h 16172"/>
                <a:gd name="T12" fmla="*/ 1 w 10581"/>
                <a:gd name="T13" fmla="*/ 0 h 16172"/>
                <a:gd name="T14" fmla="*/ 1 w 10581"/>
                <a:gd name="T15" fmla="*/ 0 h 16172"/>
                <a:gd name="T16" fmla="*/ 1 w 10581"/>
                <a:gd name="T17" fmla="*/ 0 h 16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81" h="16172">
                  <a:moveTo>
                    <a:pt x="10581" y="0"/>
                  </a:moveTo>
                  <a:lnTo>
                    <a:pt x="10581" y="15019"/>
                  </a:lnTo>
                  <a:lnTo>
                    <a:pt x="8762" y="16172"/>
                  </a:lnTo>
                  <a:lnTo>
                    <a:pt x="0" y="16172"/>
                  </a:lnTo>
                  <a:lnTo>
                    <a:pt x="0" y="1155"/>
                  </a:lnTo>
                  <a:lnTo>
                    <a:pt x="1817" y="0"/>
                  </a:lnTo>
                  <a:lnTo>
                    <a:pt x="10581"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Rectangle 137"/>
            <p:cNvSpPr>
              <a:spLocks noChangeArrowheads="1"/>
            </p:cNvSpPr>
            <p:nvPr/>
          </p:nvSpPr>
          <p:spPr bwMode="auto">
            <a:xfrm>
              <a:off x="3168" y="2060"/>
              <a:ext cx="337" cy="578"/>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1" name="Freeform 138"/>
            <p:cNvSpPr>
              <a:spLocks/>
            </p:cNvSpPr>
            <p:nvPr/>
          </p:nvSpPr>
          <p:spPr bwMode="auto">
            <a:xfrm>
              <a:off x="3505" y="2016"/>
              <a:ext cx="70" cy="622"/>
            </a:xfrm>
            <a:custGeom>
              <a:avLst/>
              <a:gdLst>
                <a:gd name="T0" fmla="*/ 0 w 1819"/>
                <a:gd name="T1" fmla="*/ 0 h 16172"/>
                <a:gd name="T2" fmla="*/ 0 w 1819"/>
                <a:gd name="T3" fmla="*/ 0 h 16172"/>
                <a:gd name="T4" fmla="*/ 0 w 1819"/>
                <a:gd name="T5" fmla="*/ 1 h 16172"/>
                <a:gd name="T6" fmla="*/ 0 w 1819"/>
                <a:gd name="T7" fmla="*/ 1 h 16172"/>
                <a:gd name="T8" fmla="*/ 0 w 1819"/>
                <a:gd name="T9" fmla="*/ 0 h 161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9" h="16172">
                  <a:moveTo>
                    <a:pt x="1819" y="0"/>
                  </a:moveTo>
                  <a:lnTo>
                    <a:pt x="0" y="1155"/>
                  </a:lnTo>
                  <a:lnTo>
                    <a:pt x="0" y="16172"/>
                  </a:lnTo>
                  <a:lnTo>
                    <a:pt x="1819" y="15019"/>
                  </a:lnTo>
                  <a:lnTo>
                    <a:pt x="1819"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2" name="Freeform 139"/>
            <p:cNvSpPr>
              <a:spLocks/>
            </p:cNvSpPr>
            <p:nvPr/>
          </p:nvSpPr>
          <p:spPr bwMode="auto">
            <a:xfrm>
              <a:off x="3168" y="2016"/>
              <a:ext cx="407" cy="44"/>
            </a:xfrm>
            <a:custGeom>
              <a:avLst/>
              <a:gdLst>
                <a:gd name="T0" fmla="*/ 0 w 10581"/>
                <a:gd name="T1" fmla="*/ 0 h 1155"/>
                <a:gd name="T2" fmla="*/ 1 w 10581"/>
                <a:gd name="T3" fmla="*/ 0 h 1155"/>
                <a:gd name="T4" fmla="*/ 1 w 10581"/>
                <a:gd name="T5" fmla="*/ 0 h 1155"/>
                <a:gd name="T6" fmla="*/ 0 w 10581"/>
                <a:gd name="T7" fmla="*/ 0 h 1155"/>
                <a:gd name="T8" fmla="*/ 0 w 10581"/>
                <a:gd name="T9" fmla="*/ 0 h 1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81" h="1155">
                  <a:moveTo>
                    <a:pt x="0" y="1155"/>
                  </a:moveTo>
                  <a:lnTo>
                    <a:pt x="8762" y="1155"/>
                  </a:lnTo>
                  <a:lnTo>
                    <a:pt x="10581" y="0"/>
                  </a:lnTo>
                  <a:lnTo>
                    <a:pt x="1817" y="0"/>
                  </a:lnTo>
                  <a:lnTo>
                    <a:pt x="0" y="1155"/>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3" name="Rectangle 140"/>
            <p:cNvSpPr>
              <a:spLocks noChangeArrowheads="1"/>
            </p:cNvSpPr>
            <p:nvPr/>
          </p:nvSpPr>
          <p:spPr bwMode="auto">
            <a:xfrm>
              <a:off x="3168" y="2256"/>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4" name="Rectangle 141"/>
            <p:cNvSpPr>
              <a:spLocks noChangeArrowheads="1"/>
            </p:cNvSpPr>
            <p:nvPr/>
          </p:nvSpPr>
          <p:spPr bwMode="auto">
            <a:xfrm>
              <a:off x="3168" y="2281"/>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5" name="Rectangle 142"/>
            <p:cNvSpPr>
              <a:spLocks noChangeArrowheads="1"/>
            </p:cNvSpPr>
            <p:nvPr/>
          </p:nvSpPr>
          <p:spPr bwMode="auto">
            <a:xfrm>
              <a:off x="3168" y="2137"/>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6" name="Rectangle 143"/>
            <p:cNvSpPr>
              <a:spLocks noChangeArrowheads="1"/>
            </p:cNvSpPr>
            <p:nvPr/>
          </p:nvSpPr>
          <p:spPr bwMode="auto">
            <a:xfrm>
              <a:off x="3168" y="2163"/>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 name="Freeform 144"/>
            <p:cNvSpPr>
              <a:spLocks/>
            </p:cNvSpPr>
            <p:nvPr/>
          </p:nvSpPr>
          <p:spPr bwMode="auto">
            <a:xfrm>
              <a:off x="3194" y="2482"/>
              <a:ext cx="267" cy="135"/>
            </a:xfrm>
            <a:custGeom>
              <a:avLst/>
              <a:gdLst>
                <a:gd name="T0" fmla="*/ 0 w 6935"/>
                <a:gd name="T1" fmla="*/ 0 h 3516"/>
                <a:gd name="T2" fmla="*/ 0 w 6935"/>
                <a:gd name="T3" fmla="*/ 0 h 3516"/>
                <a:gd name="T4" fmla="*/ 0 w 6935"/>
                <a:gd name="T5" fmla="*/ 0 h 3516"/>
                <a:gd name="T6" fmla="*/ 0 w 6935"/>
                <a:gd name="T7" fmla="*/ 0 h 3516"/>
                <a:gd name="T8" fmla="*/ 0 w 6935"/>
                <a:gd name="T9" fmla="*/ 0 h 3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35" h="3516">
                  <a:moveTo>
                    <a:pt x="6338" y="0"/>
                  </a:moveTo>
                  <a:lnTo>
                    <a:pt x="6935" y="0"/>
                  </a:lnTo>
                  <a:lnTo>
                    <a:pt x="6819" y="3516"/>
                  </a:lnTo>
                  <a:lnTo>
                    <a:pt x="0" y="3516"/>
                  </a:lnTo>
                  <a:lnTo>
                    <a:pt x="6338"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8" name="Freeform 145"/>
            <p:cNvSpPr>
              <a:spLocks/>
            </p:cNvSpPr>
            <p:nvPr/>
          </p:nvSpPr>
          <p:spPr bwMode="auto">
            <a:xfrm>
              <a:off x="3204" y="2341"/>
              <a:ext cx="271" cy="276"/>
            </a:xfrm>
            <a:custGeom>
              <a:avLst/>
              <a:gdLst>
                <a:gd name="T0" fmla="*/ 0 w 7058"/>
                <a:gd name="T1" fmla="*/ 0 h 7171"/>
                <a:gd name="T2" fmla="*/ 0 w 7058"/>
                <a:gd name="T3" fmla="*/ 0 h 7171"/>
                <a:gd name="T4" fmla="*/ 0 w 7058"/>
                <a:gd name="T5" fmla="*/ 0 h 7171"/>
                <a:gd name="T6" fmla="*/ 0 w 7058"/>
                <a:gd name="T7" fmla="*/ 0 h 7171"/>
                <a:gd name="T8" fmla="*/ 0 w 7058"/>
                <a:gd name="T9" fmla="*/ 0 h 7171"/>
                <a:gd name="T10" fmla="*/ 0 w 7058"/>
                <a:gd name="T11" fmla="*/ 0 h 7171"/>
                <a:gd name="T12" fmla="*/ 0 w 7058"/>
                <a:gd name="T13" fmla="*/ 0 h 7171"/>
                <a:gd name="T14" fmla="*/ 0 w 7058"/>
                <a:gd name="T15" fmla="*/ 0 h 7171"/>
                <a:gd name="T16" fmla="*/ 0 w 7058"/>
                <a:gd name="T17" fmla="*/ 0 h 7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58" h="7171">
                  <a:moveTo>
                    <a:pt x="0" y="0"/>
                  </a:moveTo>
                  <a:lnTo>
                    <a:pt x="7058" y="0"/>
                  </a:lnTo>
                  <a:lnTo>
                    <a:pt x="7058" y="7171"/>
                  </a:lnTo>
                  <a:lnTo>
                    <a:pt x="6311" y="7171"/>
                  </a:lnTo>
                  <a:lnTo>
                    <a:pt x="6311" y="758"/>
                  </a:lnTo>
                  <a:lnTo>
                    <a:pt x="746" y="758"/>
                  </a:lnTo>
                  <a:lnTo>
                    <a:pt x="746" y="7171"/>
                  </a:lnTo>
                  <a:lnTo>
                    <a:pt x="0" y="7171"/>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9" name="Freeform 146"/>
            <p:cNvSpPr>
              <a:spLocks/>
            </p:cNvSpPr>
            <p:nvPr/>
          </p:nvSpPr>
          <p:spPr bwMode="auto">
            <a:xfrm>
              <a:off x="3194" y="2341"/>
              <a:ext cx="271" cy="276"/>
            </a:xfrm>
            <a:custGeom>
              <a:avLst/>
              <a:gdLst>
                <a:gd name="T0" fmla="*/ 0 w 7058"/>
                <a:gd name="T1" fmla="*/ 0 h 7171"/>
                <a:gd name="T2" fmla="*/ 0 w 7058"/>
                <a:gd name="T3" fmla="*/ 0 h 7171"/>
                <a:gd name="T4" fmla="*/ 0 w 7058"/>
                <a:gd name="T5" fmla="*/ 0 h 7171"/>
                <a:gd name="T6" fmla="*/ 0 w 7058"/>
                <a:gd name="T7" fmla="*/ 0 h 7171"/>
                <a:gd name="T8" fmla="*/ 0 w 7058"/>
                <a:gd name="T9" fmla="*/ 0 h 7171"/>
                <a:gd name="T10" fmla="*/ 0 w 7058"/>
                <a:gd name="T11" fmla="*/ 0 h 7171"/>
                <a:gd name="T12" fmla="*/ 0 w 7058"/>
                <a:gd name="T13" fmla="*/ 0 h 7171"/>
                <a:gd name="T14" fmla="*/ 0 w 7058"/>
                <a:gd name="T15" fmla="*/ 0 h 7171"/>
                <a:gd name="T16" fmla="*/ 0 w 7058"/>
                <a:gd name="T17" fmla="*/ 0 h 7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58" h="7171">
                  <a:moveTo>
                    <a:pt x="0" y="0"/>
                  </a:moveTo>
                  <a:lnTo>
                    <a:pt x="7058" y="0"/>
                  </a:lnTo>
                  <a:lnTo>
                    <a:pt x="7058" y="7171"/>
                  </a:lnTo>
                  <a:lnTo>
                    <a:pt x="6312" y="7171"/>
                  </a:lnTo>
                  <a:lnTo>
                    <a:pt x="6312" y="758"/>
                  </a:lnTo>
                  <a:lnTo>
                    <a:pt x="747" y="758"/>
                  </a:lnTo>
                  <a:lnTo>
                    <a:pt x="747" y="7171"/>
                  </a:lnTo>
                  <a:lnTo>
                    <a:pt x="0" y="717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0" name="Freeform 147"/>
            <p:cNvSpPr>
              <a:spLocks noEditPoints="1"/>
            </p:cNvSpPr>
            <p:nvPr/>
          </p:nvSpPr>
          <p:spPr bwMode="auto">
            <a:xfrm>
              <a:off x="3248"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29" y="1275"/>
                  </a:lnTo>
                  <a:lnTo>
                    <a:pt x="2895" y="1211"/>
                  </a:lnTo>
                  <a:lnTo>
                    <a:pt x="2860" y="1149"/>
                  </a:lnTo>
                  <a:lnTo>
                    <a:pt x="2822" y="1089"/>
                  </a:lnTo>
                  <a:lnTo>
                    <a:pt x="2785" y="1029"/>
                  </a:lnTo>
                  <a:lnTo>
                    <a:pt x="2745" y="971"/>
                  </a:lnTo>
                  <a:lnTo>
                    <a:pt x="2705" y="914"/>
                  </a:lnTo>
                  <a:lnTo>
                    <a:pt x="2663" y="858"/>
                  </a:lnTo>
                  <a:lnTo>
                    <a:pt x="2621" y="805"/>
                  </a:lnTo>
                  <a:lnTo>
                    <a:pt x="2577" y="751"/>
                  </a:lnTo>
                  <a:lnTo>
                    <a:pt x="2532" y="700"/>
                  </a:lnTo>
                  <a:lnTo>
                    <a:pt x="2486" y="649"/>
                  </a:lnTo>
                  <a:lnTo>
                    <a:pt x="2438" y="600"/>
                  </a:lnTo>
                  <a:lnTo>
                    <a:pt x="2390" y="552"/>
                  </a:lnTo>
                  <a:lnTo>
                    <a:pt x="2340" y="505"/>
                  </a:lnTo>
                  <a:lnTo>
                    <a:pt x="2287" y="458"/>
                  </a:lnTo>
                  <a:lnTo>
                    <a:pt x="2235" y="411"/>
                  </a:lnTo>
                  <a:lnTo>
                    <a:pt x="2183" y="369"/>
                  </a:lnTo>
                  <a:lnTo>
                    <a:pt x="2134" y="328"/>
                  </a:lnTo>
                  <a:lnTo>
                    <a:pt x="2084" y="289"/>
                  </a:lnTo>
                  <a:lnTo>
                    <a:pt x="2036" y="254"/>
                  </a:lnTo>
                  <a:lnTo>
                    <a:pt x="1989" y="220"/>
                  </a:lnTo>
                  <a:lnTo>
                    <a:pt x="1943" y="189"/>
                  </a:lnTo>
                  <a:lnTo>
                    <a:pt x="1898" y="161"/>
                  </a:lnTo>
                  <a:lnTo>
                    <a:pt x="1854" y="135"/>
                  </a:lnTo>
                  <a:lnTo>
                    <a:pt x="1811" y="111"/>
                  </a:lnTo>
                  <a:lnTo>
                    <a:pt x="1769" y="90"/>
                  </a:lnTo>
                  <a:lnTo>
                    <a:pt x="1727" y="71"/>
                  </a:lnTo>
                  <a:lnTo>
                    <a:pt x="1688" y="55"/>
                  </a:lnTo>
                  <a:lnTo>
                    <a:pt x="1648" y="42"/>
                  </a:lnTo>
                  <a:lnTo>
                    <a:pt x="1611" y="29"/>
                  </a:lnTo>
                  <a:lnTo>
                    <a:pt x="1587" y="24"/>
                  </a:lnTo>
                  <a:lnTo>
                    <a:pt x="1563" y="18"/>
                  </a:lnTo>
                  <a:lnTo>
                    <a:pt x="1539" y="14"/>
                  </a:lnTo>
                  <a:lnTo>
                    <a:pt x="1515" y="10"/>
                  </a:lnTo>
                  <a:lnTo>
                    <a:pt x="1491" y="7"/>
                  </a:lnTo>
                  <a:lnTo>
                    <a:pt x="1466" y="4"/>
                  </a:lnTo>
                  <a:lnTo>
                    <a:pt x="1441" y="2"/>
                  </a:lnTo>
                  <a:lnTo>
                    <a:pt x="1416" y="1"/>
                  </a:lnTo>
                  <a:lnTo>
                    <a:pt x="1390" y="0"/>
                  </a:lnTo>
                  <a:lnTo>
                    <a:pt x="1364" y="0"/>
                  </a:lnTo>
                  <a:lnTo>
                    <a:pt x="1339" y="1"/>
                  </a:lnTo>
                  <a:lnTo>
                    <a:pt x="1312" y="2"/>
                  </a:lnTo>
                  <a:lnTo>
                    <a:pt x="1285" y="4"/>
                  </a:lnTo>
                  <a:lnTo>
                    <a:pt x="1259" y="7"/>
                  </a:lnTo>
                  <a:lnTo>
                    <a:pt x="1231" y="10"/>
                  </a:lnTo>
                  <a:lnTo>
                    <a:pt x="1204" y="15"/>
                  </a:lnTo>
                  <a:lnTo>
                    <a:pt x="1177" y="19"/>
                  </a:lnTo>
                  <a:lnTo>
                    <a:pt x="1148" y="25"/>
                  </a:lnTo>
                  <a:lnTo>
                    <a:pt x="1121" y="31"/>
                  </a:lnTo>
                  <a:lnTo>
                    <a:pt x="1093" y="37"/>
                  </a:lnTo>
                  <a:lnTo>
                    <a:pt x="1063" y="46"/>
                  </a:lnTo>
                  <a:lnTo>
                    <a:pt x="1035" y="54"/>
                  </a:lnTo>
                  <a:lnTo>
                    <a:pt x="1005" y="63"/>
                  </a:lnTo>
                  <a:lnTo>
                    <a:pt x="976" y="72"/>
                  </a:lnTo>
                  <a:lnTo>
                    <a:pt x="946" y="82"/>
                  </a:lnTo>
                  <a:lnTo>
                    <a:pt x="916" y="93"/>
                  </a:lnTo>
                  <a:lnTo>
                    <a:pt x="886" y="104"/>
                  </a:lnTo>
                  <a:lnTo>
                    <a:pt x="856" y="116"/>
                  </a:lnTo>
                  <a:lnTo>
                    <a:pt x="794" y="143"/>
                  </a:lnTo>
                  <a:lnTo>
                    <a:pt x="731" y="172"/>
                  </a:lnTo>
                  <a:lnTo>
                    <a:pt x="710" y="182"/>
                  </a:lnTo>
                  <a:lnTo>
                    <a:pt x="688" y="194"/>
                  </a:lnTo>
                  <a:lnTo>
                    <a:pt x="665" y="207"/>
                  </a:lnTo>
                  <a:lnTo>
                    <a:pt x="641" y="221"/>
                  </a:lnTo>
                  <a:lnTo>
                    <a:pt x="617" y="238"/>
                  </a:lnTo>
                  <a:lnTo>
                    <a:pt x="591" y="255"/>
                  </a:lnTo>
                  <a:lnTo>
                    <a:pt x="564" y="273"/>
                  </a:lnTo>
                  <a:lnTo>
                    <a:pt x="537" y="293"/>
                  </a:lnTo>
                  <a:lnTo>
                    <a:pt x="479" y="337"/>
                  </a:lnTo>
                  <a:lnTo>
                    <a:pt x="418" y="386"/>
                  </a:lnTo>
                  <a:lnTo>
                    <a:pt x="353" y="440"/>
                  </a:lnTo>
                  <a:lnTo>
                    <a:pt x="285" y="499"/>
                  </a:lnTo>
                  <a:lnTo>
                    <a:pt x="245" y="537"/>
                  </a:lnTo>
                  <a:lnTo>
                    <a:pt x="208" y="571"/>
                  </a:lnTo>
                  <a:lnTo>
                    <a:pt x="174" y="606"/>
                  </a:lnTo>
                  <a:lnTo>
                    <a:pt x="143" y="638"/>
                  </a:lnTo>
                  <a:lnTo>
                    <a:pt x="115" y="669"/>
                  </a:lnTo>
                  <a:lnTo>
                    <a:pt x="90" y="699"/>
                  </a:lnTo>
                  <a:lnTo>
                    <a:pt x="69" y="727"/>
                  </a:lnTo>
                  <a:lnTo>
                    <a:pt x="50" y="754"/>
                  </a:lnTo>
                  <a:lnTo>
                    <a:pt x="33" y="779"/>
                  </a:lnTo>
                  <a:lnTo>
                    <a:pt x="21" y="804"/>
                  </a:lnTo>
                  <a:lnTo>
                    <a:pt x="15" y="815"/>
                  </a:lnTo>
                  <a:lnTo>
                    <a:pt x="11" y="826"/>
                  </a:lnTo>
                  <a:lnTo>
                    <a:pt x="7" y="837"/>
                  </a:lnTo>
                  <a:lnTo>
                    <a:pt x="5" y="847"/>
                  </a:lnTo>
                  <a:lnTo>
                    <a:pt x="2" y="857"/>
                  </a:lnTo>
                  <a:lnTo>
                    <a:pt x="1" y="867"/>
                  </a:lnTo>
                  <a:lnTo>
                    <a:pt x="0" y="876"/>
                  </a:lnTo>
                  <a:lnTo>
                    <a:pt x="0" y="886"/>
                  </a:lnTo>
                  <a:lnTo>
                    <a:pt x="1" y="894"/>
                  </a:lnTo>
                  <a:lnTo>
                    <a:pt x="3" y="903"/>
                  </a:lnTo>
                  <a:lnTo>
                    <a:pt x="5" y="910"/>
                  </a:lnTo>
                  <a:lnTo>
                    <a:pt x="9" y="918"/>
                  </a:lnTo>
                  <a:lnTo>
                    <a:pt x="16" y="933"/>
                  </a:lnTo>
                  <a:lnTo>
                    <a:pt x="27" y="947"/>
                  </a:lnTo>
                  <a:lnTo>
                    <a:pt x="39" y="962"/>
                  </a:lnTo>
                  <a:lnTo>
                    <a:pt x="54" y="976"/>
                  </a:lnTo>
                  <a:lnTo>
                    <a:pt x="70" y="991"/>
                  </a:lnTo>
                  <a:lnTo>
                    <a:pt x="88" y="1005"/>
                  </a:lnTo>
                  <a:lnTo>
                    <a:pt x="108" y="1019"/>
                  </a:lnTo>
                  <a:lnTo>
                    <a:pt x="131" y="1033"/>
                  </a:lnTo>
                  <a:lnTo>
                    <a:pt x="155" y="1047"/>
                  </a:lnTo>
                  <a:lnTo>
                    <a:pt x="182" y="1061"/>
                  </a:lnTo>
                  <a:lnTo>
                    <a:pt x="211" y="1076"/>
                  </a:lnTo>
                  <a:lnTo>
                    <a:pt x="241" y="1089"/>
                  </a:lnTo>
                  <a:lnTo>
                    <a:pt x="273" y="1103"/>
                  </a:lnTo>
                  <a:lnTo>
                    <a:pt x="308" y="1116"/>
                  </a:lnTo>
                  <a:lnTo>
                    <a:pt x="345" y="1130"/>
                  </a:lnTo>
                  <a:lnTo>
                    <a:pt x="384" y="1143"/>
                  </a:lnTo>
                  <a:lnTo>
                    <a:pt x="374" y="1168"/>
                  </a:lnTo>
                  <a:lnTo>
                    <a:pt x="363" y="1192"/>
                  </a:lnTo>
                  <a:lnTo>
                    <a:pt x="354" y="1216"/>
                  </a:lnTo>
                  <a:lnTo>
                    <a:pt x="345" y="1240"/>
                  </a:lnTo>
                  <a:lnTo>
                    <a:pt x="337" y="1265"/>
                  </a:lnTo>
                  <a:lnTo>
                    <a:pt x="330" y="1289"/>
                  </a:lnTo>
                  <a:lnTo>
                    <a:pt x="324" y="1313"/>
                  </a:lnTo>
                  <a:lnTo>
                    <a:pt x="318" y="1336"/>
                  </a:lnTo>
                  <a:lnTo>
                    <a:pt x="313" y="1361"/>
                  </a:lnTo>
                  <a:lnTo>
                    <a:pt x="309" y="1385"/>
                  </a:lnTo>
                  <a:lnTo>
                    <a:pt x="305" y="1409"/>
                  </a:lnTo>
                  <a:lnTo>
                    <a:pt x="302" y="1432"/>
                  </a:lnTo>
                  <a:lnTo>
                    <a:pt x="300" y="1457"/>
                  </a:lnTo>
                  <a:lnTo>
                    <a:pt x="298" y="1481"/>
                  </a:lnTo>
                  <a:lnTo>
                    <a:pt x="297" y="1504"/>
                  </a:lnTo>
                  <a:lnTo>
                    <a:pt x="297" y="1528"/>
                  </a:lnTo>
                  <a:lnTo>
                    <a:pt x="298" y="1552"/>
                  </a:lnTo>
                  <a:lnTo>
                    <a:pt x="299" y="1576"/>
                  </a:lnTo>
                  <a:lnTo>
                    <a:pt x="300" y="1599"/>
                  </a:lnTo>
                  <a:lnTo>
                    <a:pt x="303" y="1622"/>
                  </a:lnTo>
                  <a:lnTo>
                    <a:pt x="306" y="1647"/>
                  </a:lnTo>
                  <a:lnTo>
                    <a:pt x="310" y="1670"/>
                  </a:lnTo>
                  <a:lnTo>
                    <a:pt x="315" y="1693"/>
                  </a:lnTo>
                  <a:lnTo>
                    <a:pt x="320" y="1717"/>
                  </a:lnTo>
                  <a:lnTo>
                    <a:pt x="326" y="1741"/>
                  </a:lnTo>
                  <a:lnTo>
                    <a:pt x="332" y="1764"/>
                  </a:lnTo>
                  <a:lnTo>
                    <a:pt x="339" y="1787"/>
                  </a:lnTo>
                  <a:lnTo>
                    <a:pt x="347" y="1811"/>
                  </a:lnTo>
                  <a:lnTo>
                    <a:pt x="356" y="1835"/>
                  </a:lnTo>
                  <a:lnTo>
                    <a:pt x="365" y="1858"/>
                  </a:lnTo>
                  <a:lnTo>
                    <a:pt x="376" y="1881"/>
                  </a:lnTo>
                  <a:lnTo>
                    <a:pt x="387" y="1904"/>
                  </a:lnTo>
                  <a:lnTo>
                    <a:pt x="395" y="1921"/>
                  </a:lnTo>
                  <a:lnTo>
                    <a:pt x="403" y="1936"/>
                  </a:lnTo>
                  <a:lnTo>
                    <a:pt x="412" y="1951"/>
                  </a:lnTo>
                  <a:lnTo>
                    <a:pt x="421" y="1966"/>
                  </a:lnTo>
                  <a:lnTo>
                    <a:pt x="431" y="1982"/>
                  </a:lnTo>
                  <a:lnTo>
                    <a:pt x="441" y="1996"/>
                  </a:lnTo>
                  <a:lnTo>
                    <a:pt x="453" y="2011"/>
                  </a:lnTo>
                  <a:lnTo>
                    <a:pt x="465" y="2027"/>
                  </a:lnTo>
                  <a:lnTo>
                    <a:pt x="476" y="2041"/>
                  </a:lnTo>
                  <a:lnTo>
                    <a:pt x="489" y="2056"/>
                  </a:lnTo>
                  <a:lnTo>
                    <a:pt x="502" y="2070"/>
                  </a:lnTo>
                  <a:lnTo>
                    <a:pt x="515" y="2084"/>
                  </a:lnTo>
                  <a:lnTo>
                    <a:pt x="544" y="2113"/>
                  </a:lnTo>
                  <a:lnTo>
                    <a:pt x="575" y="2140"/>
                  </a:lnTo>
                  <a:lnTo>
                    <a:pt x="608" y="2166"/>
                  </a:lnTo>
                  <a:lnTo>
                    <a:pt x="643" y="2193"/>
                  </a:lnTo>
                  <a:lnTo>
                    <a:pt x="679" y="2219"/>
                  </a:lnTo>
                  <a:lnTo>
                    <a:pt x="719" y="2244"/>
                  </a:lnTo>
                  <a:lnTo>
                    <a:pt x="759" y="2269"/>
                  </a:lnTo>
                  <a:lnTo>
                    <a:pt x="803" y="2293"/>
                  </a:lnTo>
                  <a:lnTo>
                    <a:pt x="849" y="2318"/>
                  </a:lnTo>
                  <a:lnTo>
                    <a:pt x="896" y="2341"/>
                  </a:lnTo>
                  <a:lnTo>
                    <a:pt x="976" y="2371"/>
                  </a:lnTo>
                  <a:lnTo>
                    <a:pt x="1056" y="2403"/>
                  </a:lnTo>
                  <a:lnTo>
                    <a:pt x="1135" y="2433"/>
                  </a:lnTo>
                  <a:lnTo>
                    <a:pt x="1215" y="2463"/>
                  </a:lnTo>
                  <a:lnTo>
                    <a:pt x="1295" y="2495"/>
                  </a:lnTo>
                  <a:lnTo>
                    <a:pt x="1375" y="2525"/>
                  </a:lnTo>
                  <a:lnTo>
                    <a:pt x="1454" y="2555"/>
                  </a:lnTo>
                  <a:lnTo>
                    <a:pt x="1534" y="2586"/>
                  </a:lnTo>
                  <a:lnTo>
                    <a:pt x="1611" y="2633"/>
                  </a:lnTo>
                  <a:lnTo>
                    <a:pt x="1689" y="2680"/>
                  </a:lnTo>
                  <a:lnTo>
                    <a:pt x="1766" y="2727"/>
                  </a:lnTo>
                  <a:lnTo>
                    <a:pt x="1843" y="2775"/>
                  </a:lnTo>
                  <a:lnTo>
                    <a:pt x="1921" y="2821"/>
                  </a:lnTo>
                  <a:lnTo>
                    <a:pt x="1998" y="2869"/>
                  </a:lnTo>
                  <a:lnTo>
                    <a:pt x="2076" y="2915"/>
                  </a:lnTo>
                  <a:lnTo>
                    <a:pt x="2154" y="2963"/>
                  </a:lnTo>
                  <a:lnTo>
                    <a:pt x="2175" y="2974"/>
                  </a:lnTo>
                  <a:lnTo>
                    <a:pt x="2196" y="2986"/>
                  </a:lnTo>
                  <a:lnTo>
                    <a:pt x="2218" y="2996"/>
                  </a:lnTo>
                  <a:lnTo>
                    <a:pt x="2240" y="3005"/>
                  </a:lnTo>
                  <a:lnTo>
                    <a:pt x="2261" y="3014"/>
                  </a:lnTo>
                  <a:lnTo>
                    <a:pt x="2282" y="3022"/>
                  </a:lnTo>
                  <a:lnTo>
                    <a:pt x="2304" y="3030"/>
                  </a:lnTo>
                  <a:lnTo>
                    <a:pt x="2326" y="3036"/>
                  </a:lnTo>
                  <a:lnTo>
                    <a:pt x="2347" y="3042"/>
                  </a:lnTo>
                  <a:lnTo>
                    <a:pt x="2368" y="3048"/>
                  </a:lnTo>
                  <a:lnTo>
                    <a:pt x="2390" y="3053"/>
                  </a:lnTo>
                  <a:lnTo>
                    <a:pt x="2412" y="3057"/>
                  </a:lnTo>
                  <a:lnTo>
                    <a:pt x="2433" y="3060"/>
                  </a:lnTo>
                  <a:lnTo>
                    <a:pt x="2455" y="3062"/>
                  </a:lnTo>
                  <a:lnTo>
                    <a:pt x="2476" y="3064"/>
                  </a:lnTo>
                  <a:lnTo>
                    <a:pt x="2497" y="3064"/>
                  </a:lnTo>
                  <a:lnTo>
                    <a:pt x="2519" y="3064"/>
                  </a:lnTo>
                  <a:lnTo>
                    <a:pt x="2541" y="3064"/>
                  </a:lnTo>
                  <a:lnTo>
                    <a:pt x="2562" y="3062"/>
                  </a:lnTo>
                  <a:lnTo>
                    <a:pt x="2583" y="3060"/>
                  </a:lnTo>
                  <a:lnTo>
                    <a:pt x="2604" y="3057"/>
                  </a:lnTo>
                  <a:lnTo>
                    <a:pt x="2627" y="3054"/>
                  </a:lnTo>
                  <a:lnTo>
                    <a:pt x="2648" y="3049"/>
                  </a:lnTo>
                  <a:lnTo>
                    <a:pt x="2669" y="3043"/>
                  </a:lnTo>
                  <a:lnTo>
                    <a:pt x="2690" y="3037"/>
                  </a:lnTo>
                  <a:lnTo>
                    <a:pt x="2712" y="3031"/>
                  </a:lnTo>
                  <a:lnTo>
                    <a:pt x="2734" y="3023"/>
                  </a:lnTo>
                  <a:lnTo>
                    <a:pt x="2755" y="3015"/>
                  </a:lnTo>
                  <a:lnTo>
                    <a:pt x="2777" y="3007"/>
                  </a:lnTo>
                  <a:lnTo>
                    <a:pt x="2798" y="2997"/>
                  </a:lnTo>
                  <a:lnTo>
                    <a:pt x="2820" y="2987"/>
                  </a:lnTo>
                  <a:lnTo>
                    <a:pt x="2841" y="2976"/>
                  </a:lnTo>
                  <a:lnTo>
                    <a:pt x="2933" y="2925"/>
                  </a:lnTo>
                  <a:lnTo>
                    <a:pt x="2947" y="2939"/>
                  </a:lnTo>
                  <a:lnTo>
                    <a:pt x="2965" y="2956"/>
                  </a:lnTo>
                  <a:lnTo>
                    <a:pt x="2986" y="2973"/>
                  </a:lnTo>
                  <a:lnTo>
                    <a:pt x="3010" y="2992"/>
                  </a:lnTo>
                  <a:lnTo>
                    <a:pt x="3067" y="3035"/>
                  </a:lnTo>
                  <a:lnTo>
                    <a:pt x="3137" y="3085"/>
                  </a:lnTo>
                  <a:lnTo>
                    <a:pt x="3218" y="3141"/>
                  </a:lnTo>
                  <a:lnTo>
                    <a:pt x="3311" y="3203"/>
                  </a:lnTo>
                  <a:lnTo>
                    <a:pt x="3417" y="3272"/>
                  </a:lnTo>
                  <a:lnTo>
                    <a:pt x="3534" y="3348"/>
                  </a:lnTo>
                  <a:lnTo>
                    <a:pt x="3570" y="3372"/>
                  </a:lnTo>
                  <a:lnTo>
                    <a:pt x="3607" y="3399"/>
                  </a:lnTo>
                  <a:lnTo>
                    <a:pt x="3642" y="3428"/>
                  </a:lnTo>
                  <a:lnTo>
                    <a:pt x="3677" y="3458"/>
                  </a:lnTo>
                  <a:lnTo>
                    <a:pt x="3710" y="3489"/>
                  </a:lnTo>
                  <a:lnTo>
                    <a:pt x="3744" y="3524"/>
                  </a:lnTo>
                  <a:lnTo>
                    <a:pt x="3776" y="3560"/>
                  </a:lnTo>
                  <a:lnTo>
                    <a:pt x="3807" y="3597"/>
                  </a:lnTo>
                  <a:lnTo>
                    <a:pt x="3838" y="3637"/>
                  </a:lnTo>
                  <a:lnTo>
                    <a:pt x="3868" y="3678"/>
                  </a:lnTo>
                  <a:lnTo>
                    <a:pt x="3898" y="3722"/>
                  </a:lnTo>
                  <a:lnTo>
                    <a:pt x="3927" y="3766"/>
                  </a:lnTo>
                  <a:lnTo>
                    <a:pt x="3955" y="3814"/>
                  </a:lnTo>
                  <a:lnTo>
                    <a:pt x="3983" y="3862"/>
                  </a:lnTo>
                  <a:lnTo>
                    <a:pt x="4009" y="3913"/>
                  </a:lnTo>
                  <a:lnTo>
                    <a:pt x="4035" y="3965"/>
                  </a:lnTo>
                  <a:lnTo>
                    <a:pt x="4046" y="3992"/>
                  </a:lnTo>
                  <a:lnTo>
                    <a:pt x="4058" y="4017"/>
                  </a:lnTo>
                  <a:lnTo>
                    <a:pt x="4068" y="4042"/>
                  </a:lnTo>
                  <a:lnTo>
                    <a:pt x="4077" y="4067"/>
                  </a:lnTo>
                  <a:lnTo>
                    <a:pt x="4085" y="4094"/>
                  </a:lnTo>
                  <a:lnTo>
                    <a:pt x="4093" y="4119"/>
                  </a:lnTo>
                  <a:lnTo>
                    <a:pt x="4099" y="4145"/>
                  </a:lnTo>
                  <a:lnTo>
                    <a:pt x="4105" y="4170"/>
                  </a:lnTo>
                  <a:lnTo>
                    <a:pt x="4110" y="4197"/>
                  </a:lnTo>
                  <a:lnTo>
                    <a:pt x="4114" y="4222"/>
                  </a:lnTo>
                  <a:lnTo>
                    <a:pt x="4117" y="4248"/>
                  </a:lnTo>
                  <a:lnTo>
                    <a:pt x="4120" y="4274"/>
                  </a:lnTo>
                  <a:lnTo>
                    <a:pt x="4121" y="4300"/>
                  </a:lnTo>
                  <a:lnTo>
                    <a:pt x="4122" y="4326"/>
                  </a:lnTo>
                  <a:lnTo>
                    <a:pt x="4121" y="4352"/>
                  </a:lnTo>
                  <a:lnTo>
                    <a:pt x="4120" y="4378"/>
                  </a:lnTo>
                  <a:lnTo>
                    <a:pt x="4118" y="4404"/>
                  </a:lnTo>
                  <a:lnTo>
                    <a:pt x="4116" y="4430"/>
                  </a:lnTo>
                  <a:lnTo>
                    <a:pt x="4112" y="4456"/>
                  </a:lnTo>
                  <a:lnTo>
                    <a:pt x="4107" y="4483"/>
                  </a:lnTo>
                  <a:lnTo>
                    <a:pt x="4102" y="4509"/>
                  </a:lnTo>
                  <a:lnTo>
                    <a:pt x="4096" y="4535"/>
                  </a:lnTo>
                  <a:lnTo>
                    <a:pt x="4089" y="4562"/>
                  </a:lnTo>
                  <a:lnTo>
                    <a:pt x="4081" y="4588"/>
                  </a:lnTo>
                  <a:lnTo>
                    <a:pt x="4072" y="4615"/>
                  </a:lnTo>
                  <a:lnTo>
                    <a:pt x="4062" y="4641"/>
                  </a:lnTo>
                  <a:lnTo>
                    <a:pt x="4051" y="4668"/>
                  </a:lnTo>
                  <a:lnTo>
                    <a:pt x="4040" y="4695"/>
                  </a:lnTo>
                  <a:lnTo>
                    <a:pt x="4027" y="4721"/>
                  </a:lnTo>
                  <a:lnTo>
                    <a:pt x="4014"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5" y="5022"/>
                  </a:lnTo>
                  <a:lnTo>
                    <a:pt x="3817" y="5044"/>
                  </a:lnTo>
                  <a:lnTo>
                    <a:pt x="3796" y="5065"/>
                  </a:lnTo>
                  <a:lnTo>
                    <a:pt x="3776" y="5087"/>
                  </a:lnTo>
                  <a:lnTo>
                    <a:pt x="3756" y="5107"/>
                  </a:lnTo>
                  <a:lnTo>
                    <a:pt x="3735" y="5129"/>
                  </a:lnTo>
                  <a:lnTo>
                    <a:pt x="3713" y="5149"/>
                  </a:lnTo>
                  <a:lnTo>
                    <a:pt x="3691" y="5168"/>
                  </a:lnTo>
                  <a:lnTo>
                    <a:pt x="3631" y="5363"/>
                  </a:lnTo>
                  <a:lnTo>
                    <a:pt x="3670" y="5337"/>
                  </a:lnTo>
                  <a:lnTo>
                    <a:pt x="3707" y="5310"/>
                  </a:lnTo>
                  <a:lnTo>
                    <a:pt x="3744" y="5282"/>
                  </a:lnTo>
                  <a:lnTo>
                    <a:pt x="3779" y="5254"/>
                  </a:lnTo>
                  <a:lnTo>
                    <a:pt x="3814" y="5226"/>
                  </a:lnTo>
                  <a:lnTo>
                    <a:pt x="3846"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6" y="4700"/>
                  </a:lnTo>
                  <a:lnTo>
                    <a:pt x="4219" y="4671"/>
                  </a:lnTo>
                  <a:lnTo>
                    <a:pt x="4229" y="4640"/>
                  </a:lnTo>
                  <a:lnTo>
                    <a:pt x="4238" y="4610"/>
                  </a:lnTo>
                  <a:lnTo>
                    <a:pt x="4246" y="4581"/>
                  </a:lnTo>
                  <a:lnTo>
                    <a:pt x="4253" y="4550"/>
                  </a:lnTo>
                  <a:lnTo>
                    <a:pt x="4259" y="4520"/>
                  </a:lnTo>
                  <a:lnTo>
                    <a:pt x="4264" y="4489"/>
                  </a:lnTo>
                  <a:lnTo>
                    <a:pt x="4267" y="4459"/>
                  </a:lnTo>
                  <a:lnTo>
                    <a:pt x="4270" y="4428"/>
                  </a:lnTo>
                  <a:lnTo>
                    <a:pt x="4272" y="4398"/>
                  </a:lnTo>
                  <a:lnTo>
                    <a:pt x="4273" y="4367"/>
                  </a:lnTo>
                  <a:lnTo>
                    <a:pt x="4273" y="4335"/>
                  </a:lnTo>
                  <a:lnTo>
                    <a:pt x="4271" y="4305"/>
                  </a:lnTo>
                  <a:lnTo>
                    <a:pt x="4269" y="4274"/>
                  </a:lnTo>
                  <a:lnTo>
                    <a:pt x="4265" y="4242"/>
                  </a:lnTo>
                  <a:lnTo>
                    <a:pt x="4261" y="4211"/>
                  </a:lnTo>
                  <a:lnTo>
                    <a:pt x="4256" y="4180"/>
                  </a:lnTo>
                  <a:lnTo>
                    <a:pt x="4249" y="4148"/>
                  </a:lnTo>
                  <a:lnTo>
                    <a:pt x="4242" y="4117"/>
                  </a:lnTo>
                  <a:lnTo>
                    <a:pt x="4233" y="4086"/>
                  </a:lnTo>
                  <a:lnTo>
                    <a:pt x="4223"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5" y="3572"/>
                  </a:lnTo>
                  <a:lnTo>
                    <a:pt x="3935" y="3533"/>
                  </a:lnTo>
                  <a:lnTo>
                    <a:pt x="3904" y="3495"/>
                  </a:lnTo>
                  <a:lnTo>
                    <a:pt x="3871" y="3459"/>
                  </a:lnTo>
                  <a:lnTo>
                    <a:pt x="3838" y="3425"/>
                  </a:lnTo>
                  <a:lnTo>
                    <a:pt x="3803" y="3392"/>
                  </a:lnTo>
                  <a:lnTo>
                    <a:pt x="3769" y="3361"/>
                  </a:lnTo>
                  <a:lnTo>
                    <a:pt x="3732" y="3332"/>
                  </a:lnTo>
                  <a:lnTo>
                    <a:pt x="3696" y="3303"/>
                  </a:lnTo>
                  <a:lnTo>
                    <a:pt x="3659"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5" y="2698"/>
                  </a:lnTo>
                  <a:lnTo>
                    <a:pt x="3337" y="2696"/>
                  </a:lnTo>
                  <a:lnTo>
                    <a:pt x="3336" y="2693"/>
                  </a:lnTo>
                  <a:lnTo>
                    <a:pt x="3337" y="2689"/>
                  </a:lnTo>
                  <a:lnTo>
                    <a:pt x="3338" y="2685"/>
                  </a:lnTo>
                  <a:lnTo>
                    <a:pt x="3342" y="2680"/>
                  </a:lnTo>
                  <a:lnTo>
                    <a:pt x="3352" y="2665"/>
                  </a:lnTo>
                  <a:lnTo>
                    <a:pt x="3361" y="2650"/>
                  </a:lnTo>
                  <a:lnTo>
                    <a:pt x="3369" y="2636"/>
                  </a:lnTo>
                  <a:lnTo>
                    <a:pt x="3377" y="2622"/>
                  </a:lnTo>
                  <a:lnTo>
                    <a:pt x="3383" y="2608"/>
                  </a:lnTo>
                  <a:lnTo>
                    <a:pt x="3389" y="2594"/>
                  </a:lnTo>
                  <a:lnTo>
                    <a:pt x="3394" y="2580"/>
                  </a:lnTo>
                  <a:lnTo>
                    <a:pt x="3399" y="2565"/>
                  </a:lnTo>
                  <a:lnTo>
                    <a:pt x="3402" y="2552"/>
                  </a:lnTo>
                  <a:lnTo>
                    <a:pt x="3405" y="2538"/>
                  </a:lnTo>
                  <a:lnTo>
                    <a:pt x="3407"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8" y="2061"/>
                  </a:lnTo>
                  <a:lnTo>
                    <a:pt x="3229" y="1987"/>
                  </a:lnTo>
                  <a:lnTo>
                    <a:pt x="3203" y="1917"/>
                  </a:lnTo>
                  <a:lnTo>
                    <a:pt x="3178" y="1853"/>
                  </a:lnTo>
                  <a:lnTo>
                    <a:pt x="3154" y="1791"/>
                  </a:lnTo>
                  <a:lnTo>
                    <a:pt x="3132" y="1734"/>
                  </a:lnTo>
                  <a:lnTo>
                    <a:pt x="3111" y="1681"/>
                  </a:lnTo>
                  <a:lnTo>
                    <a:pt x="3091" y="1631"/>
                  </a:lnTo>
                  <a:lnTo>
                    <a:pt x="3073" y="1587"/>
                  </a:lnTo>
                  <a:lnTo>
                    <a:pt x="3057" y="1547"/>
                  </a:lnTo>
                  <a:lnTo>
                    <a:pt x="3042" y="1509"/>
                  </a:lnTo>
                  <a:lnTo>
                    <a:pt x="3028" y="1477"/>
                  </a:lnTo>
                  <a:lnTo>
                    <a:pt x="3016" y="1449"/>
                  </a:lnTo>
                  <a:lnTo>
                    <a:pt x="3005" y="1424"/>
                  </a:lnTo>
                  <a:lnTo>
                    <a:pt x="2996" y="1405"/>
                  </a:lnTo>
                  <a:close/>
                  <a:moveTo>
                    <a:pt x="3214" y="2202"/>
                  </a:moveTo>
                  <a:lnTo>
                    <a:pt x="3228" y="2239"/>
                  </a:lnTo>
                  <a:lnTo>
                    <a:pt x="3241" y="2275"/>
                  </a:lnTo>
                  <a:lnTo>
                    <a:pt x="3254" y="2310"/>
                  </a:lnTo>
                  <a:lnTo>
                    <a:pt x="3265" y="2342"/>
                  </a:lnTo>
                  <a:lnTo>
                    <a:pt x="3275" y="2372"/>
                  </a:lnTo>
                  <a:lnTo>
                    <a:pt x="3283" y="2401"/>
                  </a:lnTo>
                  <a:lnTo>
                    <a:pt x="3290" y="2428"/>
                  </a:lnTo>
                  <a:lnTo>
                    <a:pt x="3296" y="2453"/>
                  </a:lnTo>
                  <a:lnTo>
                    <a:pt x="3300" y="2476"/>
                  </a:lnTo>
                  <a:lnTo>
                    <a:pt x="3304" y="2499"/>
                  </a:lnTo>
                  <a:lnTo>
                    <a:pt x="3306" y="2519"/>
                  </a:lnTo>
                  <a:lnTo>
                    <a:pt x="3307" y="2537"/>
                  </a:lnTo>
                  <a:lnTo>
                    <a:pt x="3307" y="2553"/>
                  </a:lnTo>
                  <a:lnTo>
                    <a:pt x="3305" y="2567"/>
                  </a:lnTo>
                  <a:lnTo>
                    <a:pt x="3303" y="2581"/>
                  </a:lnTo>
                  <a:lnTo>
                    <a:pt x="3299" y="2592"/>
                  </a:lnTo>
                  <a:lnTo>
                    <a:pt x="3293" y="2603"/>
                  </a:lnTo>
                  <a:lnTo>
                    <a:pt x="3285" y="2614"/>
                  </a:lnTo>
                  <a:lnTo>
                    <a:pt x="3275" y="2626"/>
                  </a:lnTo>
                  <a:lnTo>
                    <a:pt x="3263" y="2638"/>
                  </a:lnTo>
                  <a:lnTo>
                    <a:pt x="3248" y="2651"/>
                  </a:lnTo>
                  <a:lnTo>
                    <a:pt x="3231" y="2664"/>
                  </a:lnTo>
                  <a:lnTo>
                    <a:pt x="3213" y="2680"/>
                  </a:lnTo>
                  <a:lnTo>
                    <a:pt x="3192" y="2694"/>
                  </a:lnTo>
                  <a:lnTo>
                    <a:pt x="3168" y="2710"/>
                  </a:lnTo>
                  <a:lnTo>
                    <a:pt x="3143" y="2726"/>
                  </a:lnTo>
                  <a:lnTo>
                    <a:pt x="3116" y="2742"/>
                  </a:lnTo>
                  <a:lnTo>
                    <a:pt x="3086" y="2760"/>
                  </a:lnTo>
                  <a:lnTo>
                    <a:pt x="3021" y="2797"/>
                  </a:lnTo>
                  <a:lnTo>
                    <a:pt x="2946" y="2836"/>
                  </a:lnTo>
                  <a:lnTo>
                    <a:pt x="2732" y="2629"/>
                  </a:lnTo>
                  <a:lnTo>
                    <a:pt x="2748" y="2618"/>
                  </a:lnTo>
                  <a:lnTo>
                    <a:pt x="2767" y="2604"/>
                  </a:lnTo>
                  <a:lnTo>
                    <a:pt x="2788" y="2588"/>
                  </a:lnTo>
                  <a:lnTo>
                    <a:pt x="2810" y="2569"/>
                  </a:lnTo>
                  <a:lnTo>
                    <a:pt x="2860" y="2528"/>
                  </a:lnTo>
                  <a:lnTo>
                    <a:pt x="2916" y="2478"/>
                  </a:lnTo>
                  <a:lnTo>
                    <a:pt x="2980" y="2422"/>
                  </a:lnTo>
                  <a:lnTo>
                    <a:pt x="3051" y="2356"/>
                  </a:lnTo>
                  <a:lnTo>
                    <a:pt x="3129" y="2283"/>
                  </a:lnTo>
                  <a:lnTo>
                    <a:pt x="3214" y="2202"/>
                  </a:lnTo>
                  <a:close/>
                  <a:moveTo>
                    <a:pt x="2882" y="2861"/>
                  </a:moveTo>
                  <a:lnTo>
                    <a:pt x="2786" y="2913"/>
                  </a:lnTo>
                  <a:lnTo>
                    <a:pt x="2768" y="2922"/>
                  </a:lnTo>
                  <a:lnTo>
                    <a:pt x="2751" y="2929"/>
                  </a:lnTo>
                  <a:lnTo>
                    <a:pt x="2735" y="2937"/>
                  </a:lnTo>
                  <a:lnTo>
                    <a:pt x="2718" y="2943"/>
                  </a:lnTo>
                  <a:lnTo>
                    <a:pt x="2700" y="2949"/>
                  </a:lnTo>
                  <a:lnTo>
                    <a:pt x="2682" y="2955"/>
                  </a:lnTo>
                  <a:lnTo>
                    <a:pt x="2665" y="2959"/>
                  </a:lnTo>
                  <a:lnTo>
                    <a:pt x="2648" y="2963"/>
                  </a:lnTo>
                  <a:lnTo>
                    <a:pt x="2630" y="2966"/>
                  </a:lnTo>
                  <a:lnTo>
                    <a:pt x="2612" y="2968"/>
                  </a:lnTo>
                  <a:lnTo>
                    <a:pt x="2593" y="2970"/>
                  </a:lnTo>
                  <a:lnTo>
                    <a:pt x="2575" y="2971"/>
                  </a:lnTo>
                  <a:lnTo>
                    <a:pt x="2557" y="2972"/>
                  </a:lnTo>
                  <a:lnTo>
                    <a:pt x="2539" y="2971"/>
                  </a:lnTo>
                  <a:lnTo>
                    <a:pt x="2520" y="2970"/>
                  </a:lnTo>
                  <a:lnTo>
                    <a:pt x="2501" y="2969"/>
                  </a:lnTo>
                  <a:lnTo>
                    <a:pt x="2483" y="2967"/>
                  </a:lnTo>
                  <a:lnTo>
                    <a:pt x="2464" y="2964"/>
                  </a:lnTo>
                  <a:lnTo>
                    <a:pt x="2444" y="2960"/>
                  </a:lnTo>
                  <a:lnTo>
                    <a:pt x="2425" y="2956"/>
                  </a:lnTo>
                  <a:lnTo>
                    <a:pt x="2406" y="2950"/>
                  </a:lnTo>
                  <a:lnTo>
                    <a:pt x="2387" y="2945"/>
                  </a:lnTo>
                  <a:lnTo>
                    <a:pt x="2366" y="2938"/>
                  </a:lnTo>
                  <a:lnTo>
                    <a:pt x="2347" y="2931"/>
                  </a:lnTo>
                  <a:lnTo>
                    <a:pt x="2327" y="2924"/>
                  </a:lnTo>
                  <a:lnTo>
                    <a:pt x="2308" y="2916"/>
                  </a:lnTo>
                  <a:lnTo>
                    <a:pt x="2287" y="2907"/>
                  </a:lnTo>
                  <a:lnTo>
                    <a:pt x="2267" y="2897"/>
                  </a:lnTo>
                  <a:lnTo>
                    <a:pt x="2247" y="2887"/>
                  </a:lnTo>
                  <a:lnTo>
                    <a:pt x="2227" y="2876"/>
                  </a:lnTo>
                  <a:lnTo>
                    <a:pt x="2205" y="2865"/>
                  </a:lnTo>
                  <a:lnTo>
                    <a:pt x="2185" y="2851"/>
                  </a:lnTo>
                  <a:lnTo>
                    <a:pt x="2218" y="2845"/>
                  </a:lnTo>
                  <a:lnTo>
                    <a:pt x="2249" y="2837"/>
                  </a:lnTo>
                  <a:lnTo>
                    <a:pt x="2281" y="2829"/>
                  </a:lnTo>
                  <a:lnTo>
                    <a:pt x="2313" y="2820"/>
                  </a:lnTo>
                  <a:lnTo>
                    <a:pt x="2344" y="2811"/>
                  </a:lnTo>
                  <a:lnTo>
                    <a:pt x="2376" y="2801"/>
                  </a:lnTo>
                  <a:lnTo>
                    <a:pt x="2407" y="2790"/>
                  </a:lnTo>
                  <a:lnTo>
                    <a:pt x="2438" y="2779"/>
                  </a:lnTo>
                  <a:lnTo>
                    <a:pt x="2469" y="2767"/>
                  </a:lnTo>
                  <a:lnTo>
                    <a:pt x="2499" y="2754"/>
                  </a:lnTo>
                  <a:lnTo>
                    <a:pt x="2529" y="2741"/>
                  </a:lnTo>
                  <a:lnTo>
                    <a:pt x="2560" y="2727"/>
                  </a:lnTo>
                  <a:lnTo>
                    <a:pt x="2590" y="2712"/>
                  </a:lnTo>
                  <a:lnTo>
                    <a:pt x="2620" y="2698"/>
                  </a:lnTo>
                  <a:lnTo>
                    <a:pt x="2650" y="2682"/>
                  </a:lnTo>
                  <a:lnTo>
                    <a:pt x="2679" y="2665"/>
                  </a:lnTo>
                  <a:lnTo>
                    <a:pt x="2882" y="2861"/>
                  </a:lnTo>
                  <a:close/>
                  <a:moveTo>
                    <a:pt x="2916" y="1436"/>
                  </a:moveTo>
                  <a:lnTo>
                    <a:pt x="2932" y="1472"/>
                  </a:lnTo>
                  <a:lnTo>
                    <a:pt x="2953" y="1520"/>
                  </a:lnTo>
                  <a:lnTo>
                    <a:pt x="2977" y="1582"/>
                  </a:lnTo>
                  <a:lnTo>
                    <a:pt x="3007" y="1658"/>
                  </a:lnTo>
                  <a:lnTo>
                    <a:pt x="3042" y="1747"/>
                  </a:lnTo>
                  <a:lnTo>
                    <a:pt x="3081" y="1849"/>
                  </a:lnTo>
                  <a:lnTo>
                    <a:pt x="3126" y="1964"/>
                  </a:lnTo>
                  <a:lnTo>
                    <a:pt x="3175" y="2092"/>
                  </a:lnTo>
                  <a:lnTo>
                    <a:pt x="3141" y="2138"/>
                  </a:lnTo>
                  <a:lnTo>
                    <a:pt x="3107" y="2181"/>
                  </a:lnTo>
                  <a:lnTo>
                    <a:pt x="3072" y="2224"/>
                  </a:lnTo>
                  <a:lnTo>
                    <a:pt x="3038" y="2263"/>
                  </a:lnTo>
                  <a:lnTo>
                    <a:pt x="3002" y="2303"/>
                  </a:lnTo>
                  <a:lnTo>
                    <a:pt x="2967" y="2339"/>
                  </a:lnTo>
                  <a:lnTo>
                    <a:pt x="2932" y="2374"/>
                  </a:lnTo>
                  <a:lnTo>
                    <a:pt x="2896" y="2408"/>
                  </a:lnTo>
                  <a:lnTo>
                    <a:pt x="2860" y="2439"/>
                  </a:lnTo>
                  <a:lnTo>
                    <a:pt x="2823" y="2468"/>
                  </a:lnTo>
                  <a:lnTo>
                    <a:pt x="2787" y="2497"/>
                  </a:lnTo>
                  <a:lnTo>
                    <a:pt x="2749" y="2523"/>
                  </a:lnTo>
                  <a:lnTo>
                    <a:pt x="2712" y="2548"/>
                  </a:lnTo>
                  <a:lnTo>
                    <a:pt x="2674" y="2571"/>
                  </a:lnTo>
                  <a:lnTo>
                    <a:pt x="2636" y="2593"/>
                  </a:lnTo>
                  <a:lnTo>
                    <a:pt x="2597" y="2612"/>
                  </a:lnTo>
                  <a:lnTo>
                    <a:pt x="2528" y="2643"/>
                  </a:lnTo>
                  <a:lnTo>
                    <a:pt x="2462" y="2673"/>
                  </a:lnTo>
                  <a:lnTo>
                    <a:pt x="2397" y="2699"/>
                  </a:lnTo>
                  <a:lnTo>
                    <a:pt x="2335" y="2722"/>
                  </a:lnTo>
                  <a:lnTo>
                    <a:pt x="2305" y="2733"/>
                  </a:lnTo>
                  <a:lnTo>
                    <a:pt x="2274" y="2743"/>
                  </a:lnTo>
                  <a:lnTo>
                    <a:pt x="2246" y="2752"/>
                  </a:lnTo>
                  <a:lnTo>
                    <a:pt x="2217" y="2760"/>
                  </a:lnTo>
                  <a:lnTo>
                    <a:pt x="2189" y="2769"/>
                  </a:lnTo>
                  <a:lnTo>
                    <a:pt x="2162" y="2776"/>
                  </a:lnTo>
                  <a:lnTo>
                    <a:pt x="2135" y="2782"/>
                  </a:lnTo>
                  <a:lnTo>
                    <a:pt x="2108" y="2787"/>
                  </a:lnTo>
                  <a:lnTo>
                    <a:pt x="2077" y="2772"/>
                  </a:lnTo>
                  <a:lnTo>
                    <a:pt x="2044" y="2754"/>
                  </a:lnTo>
                  <a:lnTo>
                    <a:pt x="2012" y="2736"/>
                  </a:lnTo>
                  <a:lnTo>
                    <a:pt x="1978" y="2718"/>
                  </a:lnTo>
                  <a:lnTo>
                    <a:pt x="1943" y="2698"/>
                  </a:lnTo>
                  <a:lnTo>
                    <a:pt x="1909" y="2677"/>
                  </a:lnTo>
                  <a:lnTo>
                    <a:pt x="1872" y="2654"/>
                  </a:lnTo>
                  <a:lnTo>
                    <a:pt x="1836" y="2631"/>
                  </a:lnTo>
                  <a:lnTo>
                    <a:pt x="1827" y="2625"/>
                  </a:lnTo>
                  <a:lnTo>
                    <a:pt x="1812" y="2618"/>
                  </a:lnTo>
                  <a:lnTo>
                    <a:pt x="1792" y="2609"/>
                  </a:lnTo>
                  <a:lnTo>
                    <a:pt x="1768" y="2597"/>
                  </a:lnTo>
                  <a:lnTo>
                    <a:pt x="1739" y="2585"/>
                  </a:lnTo>
                  <a:lnTo>
                    <a:pt x="1704" y="2569"/>
                  </a:lnTo>
                  <a:lnTo>
                    <a:pt x="1665" y="2553"/>
                  </a:lnTo>
                  <a:lnTo>
                    <a:pt x="1620" y="2535"/>
                  </a:lnTo>
                  <a:lnTo>
                    <a:pt x="1572" y="2516"/>
                  </a:lnTo>
                  <a:lnTo>
                    <a:pt x="1517" y="2495"/>
                  </a:lnTo>
                  <a:lnTo>
                    <a:pt x="1458" y="2471"/>
                  </a:lnTo>
                  <a:lnTo>
                    <a:pt x="1394" y="2446"/>
                  </a:lnTo>
                  <a:lnTo>
                    <a:pt x="1325" y="2420"/>
                  </a:lnTo>
                  <a:lnTo>
                    <a:pt x="1252" y="2392"/>
                  </a:lnTo>
                  <a:lnTo>
                    <a:pt x="1173" y="2362"/>
                  </a:lnTo>
                  <a:lnTo>
                    <a:pt x="1089" y="2331"/>
                  </a:lnTo>
                  <a:lnTo>
                    <a:pt x="1029" y="2307"/>
                  </a:lnTo>
                  <a:lnTo>
                    <a:pt x="971" y="2281"/>
                  </a:lnTo>
                  <a:lnTo>
                    <a:pt x="916" y="2256"/>
                  </a:lnTo>
                  <a:lnTo>
                    <a:pt x="865" y="2231"/>
                  </a:lnTo>
                  <a:lnTo>
                    <a:pt x="840" y="2218"/>
                  </a:lnTo>
                  <a:lnTo>
                    <a:pt x="816" y="2204"/>
                  </a:lnTo>
                  <a:lnTo>
                    <a:pt x="793" y="2190"/>
                  </a:lnTo>
                  <a:lnTo>
                    <a:pt x="771" y="2176"/>
                  </a:lnTo>
                  <a:lnTo>
                    <a:pt x="748" y="2163"/>
                  </a:lnTo>
                  <a:lnTo>
                    <a:pt x="727" y="2149"/>
                  </a:lnTo>
                  <a:lnTo>
                    <a:pt x="707" y="2135"/>
                  </a:lnTo>
                  <a:lnTo>
                    <a:pt x="686" y="2120"/>
                  </a:lnTo>
                  <a:lnTo>
                    <a:pt x="667" y="2105"/>
                  </a:lnTo>
                  <a:lnTo>
                    <a:pt x="649" y="2090"/>
                  </a:lnTo>
                  <a:lnTo>
                    <a:pt x="631" y="2076"/>
                  </a:lnTo>
                  <a:lnTo>
                    <a:pt x="615" y="2061"/>
                  </a:lnTo>
                  <a:lnTo>
                    <a:pt x="597" y="2046"/>
                  </a:lnTo>
                  <a:lnTo>
                    <a:pt x="582" y="2031"/>
                  </a:lnTo>
                  <a:lnTo>
                    <a:pt x="567" y="2015"/>
                  </a:lnTo>
                  <a:lnTo>
                    <a:pt x="553" y="1999"/>
                  </a:lnTo>
                  <a:lnTo>
                    <a:pt x="540" y="1983"/>
                  </a:lnTo>
                  <a:lnTo>
                    <a:pt x="527" y="1967"/>
                  </a:lnTo>
                  <a:lnTo>
                    <a:pt x="514" y="1951"/>
                  </a:lnTo>
                  <a:lnTo>
                    <a:pt x="503" y="1935"/>
                  </a:lnTo>
                  <a:lnTo>
                    <a:pt x="492" y="1917"/>
                  </a:lnTo>
                  <a:lnTo>
                    <a:pt x="482" y="1901"/>
                  </a:lnTo>
                  <a:lnTo>
                    <a:pt x="473" y="1884"/>
                  </a:lnTo>
                  <a:lnTo>
                    <a:pt x="465" y="1867"/>
                  </a:lnTo>
                  <a:lnTo>
                    <a:pt x="453" y="1842"/>
                  </a:lnTo>
                  <a:lnTo>
                    <a:pt x="442" y="1816"/>
                  </a:lnTo>
                  <a:lnTo>
                    <a:pt x="432" y="1792"/>
                  </a:lnTo>
                  <a:lnTo>
                    <a:pt x="423" y="1767"/>
                  </a:lnTo>
                  <a:lnTo>
                    <a:pt x="415" y="1741"/>
                  </a:lnTo>
                  <a:lnTo>
                    <a:pt x="408" y="1715"/>
                  </a:lnTo>
                  <a:lnTo>
                    <a:pt x="402" y="1690"/>
                  </a:lnTo>
                  <a:lnTo>
                    <a:pt x="397" y="1665"/>
                  </a:lnTo>
                  <a:lnTo>
                    <a:pt x="393" y="1640"/>
                  </a:lnTo>
                  <a:lnTo>
                    <a:pt x="389" y="1614"/>
                  </a:lnTo>
                  <a:lnTo>
                    <a:pt x="387" y="1589"/>
                  </a:lnTo>
                  <a:lnTo>
                    <a:pt x="385" y="1563"/>
                  </a:lnTo>
                  <a:lnTo>
                    <a:pt x="384" y="1537"/>
                  </a:lnTo>
                  <a:lnTo>
                    <a:pt x="385" y="1512"/>
                  </a:lnTo>
                  <a:lnTo>
                    <a:pt x="386" y="1486"/>
                  </a:lnTo>
                  <a:lnTo>
                    <a:pt x="388" y="1461"/>
                  </a:lnTo>
                  <a:lnTo>
                    <a:pt x="390" y="1434"/>
                  </a:lnTo>
                  <a:lnTo>
                    <a:pt x="394" y="1409"/>
                  </a:lnTo>
                  <a:lnTo>
                    <a:pt x="399" y="1383"/>
                  </a:lnTo>
                  <a:lnTo>
                    <a:pt x="404" y="1358"/>
                  </a:lnTo>
                  <a:lnTo>
                    <a:pt x="410" y="1331"/>
                  </a:lnTo>
                  <a:lnTo>
                    <a:pt x="418" y="1306"/>
                  </a:lnTo>
                  <a:lnTo>
                    <a:pt x="426" y="1280"/>
                  </a:lnTo>
                  <a:lnTo>
                    <a:pt x="435" y="1253"/>
                  </a:lnTo>
                  <a:lnTo>
                    <a:pt x="445" y="1228"/>
                  </a:lnTo>
                  <a:lnTo>
                    <a:pt x="457" y="1202"/>
                  </a:lnTo>
                  <a:lnTo>
                    <a:pt x="468" y="1176"/>
                  </a:lnTo>
                  <a:lnTo>
                    <a:pt x="481" y="1149"/>
                  </a:lnTo>
                  <a:lnTo>
                    <a:pt x="494" y="1123"/>
                  </a:lnTo>
                  <a:lnTo>
                    <a:pt x="508" y="1097"/>
                  </a:lnTo>
                  <a:lnTo>
                    <a:pt x="523" y="1070"/>
                  </a:lnTo>
                  <a:lnTo>
                    <a:pt x="541" y="1044"/>
                  </a:lnTo>
                  <a:lnTo>
                    <a:pt x="569" y="1001"/>
                  </a:lnTo>
                  <a:lnTo>
                    <a:pt x="599" y="958"/>
                  </a:lnTo>
                  <a:lnTo>
                    <a:pt x="632" y="917"/>
                  </a:lnTo>
                  <a:lnTo>
                    <a:pt x="665" y="876"/>
                  </a:lnTo>
                  <a:lnTo>
                    <a:pt x="682" y="857"/>
                  </a:lnTo>
                  <a:lnTo>
                    <a:pt x="701" y="838"/>
                  </a:lnTo>
                  <a:lnTo>
                    <a:pt x="719" y="819"/>
                  </a:lnTo>
                  <a:lnTo>
                    <a:pt x="738" y="800"/>
                  </a:lnTo>
                  <a:lnTo>
                    <a:pt x="777" y="763"/>
                  </a:lnTo>
                  <a:lnTo>
                    <a:pt x="817" y="727"/>
                  </a:lnTo>
                  <a:lnTo>
                    <a:pt x="859" y="692"/>
                  </a:lnTo>
                  <a:lnTo>
                    <a:pt x="902" y="659"/>
                  </a:lnTo>
                  <a:lnTo>
                    <a:pt x="948" y="627"/>
                  </a:lnTo>
                  <a:lnTo>
                    <a:pt x="995" y="595"/>
                  </a:lnTo>
                  <a:lnTo>
                    <a:pt x="1043" y="566"/>
                  </a:lnTo>
                  <a:lnTo>
                    <a:pt x="1094" y="537"/>
                  </a:lnTo>
                  <a:lnTo>
                    <a:pt x="1145" y="510"/>
                  </a:lnTo>
                  <a:lnTo>
                    <a:pt x="1199" y="482"/>
                  </a:lnTo>
                  <a:lnTo>
                    <a:pt x="1263" y="454"/>
                  </a:lnTo>
                  <a:lnTo>
                    <a:pt x="1325" y="429"/>
                  </a:lnTo>
                  <a:lnTo>
                    <a:pt x="1388" y="407"/>
                  </a:lnTo>
                  <a:lnTo>
                    <a:pt x="1450" y="390"/>
                  </a:lnTo>
                  <a:lnTo>
                    <a:pt x="1511" y="376"/>
                  </a:lnTo>
                  <a:lnTo>
                    <a:pt x="1572" y="367"/>
                  </a:lnTo>
                  <a:lnTo>
                    <a:pt x="1631" y="361"/>
                  </a:lnTo>
                  <a:lnTo>
                    <a:pt x="1690" y="358"/>
                  </a:lnTo>
                  <a:lnTo>
                    <a:pt x="1749" y="360"/>
                  </a:lnTo>
                  <a:lnTo>
                    <a:pt x="1806" y="365"/>
                  </a:lnTo>
                  <a:lnTo>
                    <a:pt x="1863" y="374"/>
                  </a:lnTo>
                  <a:lnTo>
                    <a:pt x="1920" y="387"/>
                  </a:lnTo>
                  <a:lnTo>
                    <a:pt x="1976" y="403"/>
                  </a:lnTo>
                  <a:lnTo>
                    <a:pt x="2031" y="424"/>
                  </a:lnTo>
                  <a:lnTo>
                    <a:pt x="2086" y="448"/>
                  </a:lnTo>
                  <a:lnTo>
                    <a:pt x="2140" y="476"/>
                  </a:lnTo>
                  <a:lnTo>
                    <a:pt x="2193" y="507"/>
                  </a:lnTo>
                  <a:lnTo>
                    <a:pt x="2246" y="543"/>
                  </a:lnTo>
                  <a:lnTo>
                    <a:pt x="2298" y="582"/>
                  </a:lnTo>
                  <a:lnTo>
                    <a:pt x="2349" y="626"/>
                  </a:lnTo>
                  <a:lnTo>
                    <a:pt x="2400" y="672"/>
                  </a:lnTo>
                  <a:lnTo>
                    <a:pt x="2451" y="723"/>
                  </a:lnTo>
                  <a:lnTo>
                    <a:pt x="2499" y="777"/>
                  </a:lnTo>
                  <a:lnTo>
                    <a:pt x="2549" y="835"/>
                  </a:lnTo>
                  <a:lnTo>
                    <a:pt x="2596" y="898"/>
                  </a:lnTo>
                  <a:lnTo>
                    <a:pt x="2644" y="963"/>
                  </a:lnTo>
                  <a:lnTo>
                    <a:pt x="2690" y="1032"/>
                  </a:lnTo>
                  <a:lnTo>
                    <a:pt x="2737" y="1106"/>
                  </a:lnTo>
                  <a:lnTo>
                    <a:pt x="2783" y="1183"/>
                  </a:lnTo>
                  <a:lnTo>
                    <a:pt x="2827" y="1264"/>
                  </a:lnTo>
                  <a:lnTo>
                    <a:pt x="2872" y="1348"/>
                  </a:lnTo>
                  <a:lnTo>
                    <a:pt x="2916" y="1436"/>
                  </a:lnTo>
                  <a:close/>
                  <a:moveTo>
                    <a:pt x="2620" y="1178"/>
                  </a:moveTo>
                  <a:lnTo>
                    <a:pt x="2598" y="1136"/>
                  </a:lnTo>
                  <a:lnTo>
                    <a:pt x="2576" y="1096"/>
                  </a:lnTo>
                  <a:lnTo>
                    <a:pt x="2551" y="1056"/>
                  </a:lnTo>
                  <a:lnTo>
                    <a:pt x="2524" y="1018"/>
                  </a:lnTo>
                  <a:lnTo>
                    <a:pt x="2496" y="981"/>
                  </a:lnTo>
                  <a:lnTo>
                    <a:pt x="2466" y="945"/>
                  </a:lnTo>
                  <a:lnTo>
                    <a:pt x="2433" y="910"/>
                  </a:lnTo>
                  <a:lnTo>
                    <a:pt x="2400" y="875"/>
                  </a:lnTo>
                  <a:lnTo>
                    <a:pt x="2364" y="842"/>
                  </a:lnTo>
                  <a:lnTo>
                    <a:pt x="2326" y="810"/>
                  </a:lnTo>
                  <a:lnTo>
                    <a:pt x="2286" y="779"/>
                  </a:lnTo>
                  <a:lnTo>
                    <a:pt x="2246" y="749"/>
                  </a:lnTo>
                  <a:lnTo>
                    <a:pt x="2202" y="720"/>
                  </a:lnTo>
                  <a:lnTo>
                    <a:pt x="2157" y="691"/>
                  </a:lnTo>
                  <a:lnTo>
                    <a:pt x="2110" y="665"/>
                  </a:lnTo>
                  <a:lnTo>
                    <a:pt x="2062" y="639"/>
                  </a:lnTo>
                  <a:lnTo>
                    <a:pt x="2035" y="626"/>
                  </a:lnTo>
                  <a:lnTo>
                    <a:pt x="2008" y="614"/>
                  </a:lnTo>
                  <a:lnTo>
                    <a:pt x="1982" y="601"/>
                  </a:lnTo>
                  <a:lnTo>
                    <a:pt x="1955" y="590"/>
                  </a:lnTo>
                  <a:lnTo>
                    <a:pt x="1930" y="580"/>
                  </a:lnTo>
                  <a:lnTo>
                    <a:pt x="1904" y="570"/>
                  </a:lnTo>
                  <a:lnTo>
                    <a:pt x="1878" y="561"/>
                  </a:lnTo>
                  <a:lnTo>
                    <a:pt x="1853" y="553"/>
                  </a:lnTo>
                  <a:lnTo>
                    <a:pt x="1828" y="546"/>
                  </a:lnTo>
                  <a:lnTo>
                    <a:pt x="1803" y="539"/>
                  </a:lnTo>
                  <a:lnTo>
                    <a:pt x="1778" y="533"/>
                  </a:lnTo>
                  <a:lnTo>
                    <a:pt x="1754" y="528"/>
                  </a:lnTo>
                  <a:lnTo>
                    <a:pt x="1730" y="523"/>
                  </a:lnTo>
                  <a:lnTo>
                    <a:pt x="1705" y="520"/>
                  </a:lnTo>
                  <a:lnTo>
                    <a:pt x="1682" y="517"/>
                  </a:lnTo>
                  <a:lnTo>
                    <a:pt x="1658" y="514"/>
                  </a:lnTo>
                  <a:lnTo>
                    <a:pt x="1634" y="513"/>
                  </a:lnTo>
                  <a:lnTo>
                    <a:pt x="1611" y="512"/>
                  </a:lnTo>
                  <a:lnTo>
                    <a:pt x="1588" y="512"/>
                  </a:lnTo>
                  <a:lnTo>
                    <a:pt x="1565" y="512"/>
                  </a:lnTo>
                  <a:lnTo>
                    <a:pt x="1542" y="514"/>
                  </a:lnTo>
                  <a:lnTo>
                    <a:pt x="1520" y="516"/>
                  </a:lnTo>
                  <a:lnTo>
                    <a:pt x="1498" y="518"/>
                  </a:lnTo>
                  <a:lnTo>
                    <a:pt x="1476" y="522"/>
                  </a:lnTo>
                  <a:lnTo>
                    <a:pt x="1454" y="526"/>
                  </a:lnTo>
                  <a:lnTo>
                    <a:pt x="1433" y="531"/>
                  </a:lnTo>
                  <a:lnTo>
                    <a:pt x="1411" y="537"/>
                  </a:lnTo>
                  <a:lnTo>
                    <a:pt x="1389" y="543"/>
                  </a:lnTo>
                  <a:lnTo>
                    <a:pt x="1369" y="550"/>
                  </a:lnTo>
                  <a:lnTo>
                    <a:pt x="1348" y="558"/>
                  </a:lnTo>
                  <a:lnTo>
                    <a:pt x="1327" y="567"/>
                  </a:lnTo>
                  <a:lnTo>
                    <a:pt x="1307" y="576"/>
                  </a:lnTo>
                  <a:lnTo>
                    <a:pt x="1278" y="590"/>
                  </a:lnTo>
                  <a:lnTo>
                    <a:pt x="1250" y="605"/>
                  </a:lnTo>
                  <a:lnTo>
                    <a:pt x="1222" y="621"/>
                  </a:lnTo>
                  <a:lnTo>
                    <a:pt x="1195" y="637"/>
                  </a:lnTo>
                  <a:lnTo>
                    <a:pt x="1169" y="653"/>
                  </a:lnTo>
                  <a:lnTo>
                    <a:pt x="1142" y="670"/>
                  </a:lnTo>
                  <a:lnTo>
                    <a:pt x="1118" y="688"/>
                  </a:lnTo>
                  <a:lnTo>
                    <a:pt x="1093" y="707"/>
                  </a:lnTo>
                  <a:lnTo>
                    <a:pt x="1068" y="726"/>
                  </a:lnTo>
                  <a:lnTo>
                    <a:pt x="1045" y="745"/>
                  </a:lnTo>
                  <a:lnTo>
                    <a:pt x="1023" y="765"/>
                  </a:lnTo>
                  <a:lnTo>
                    <a:pt x="1000" y="786"/>
                  </a:lnTo>
                  <a:lnTo>
                    <a:pt x="978" y="809"/>
                  </a:lnTo>
                  <a:lnTo>
                    <a:pt x="958" y="831"/>
                  </a:lnTo>
                  <a:lnTo>
                    <a:pt x="938" y="853"/>
                  </a:lnTo>
                  <a:lnTo>
                    <a:pt x="917" y="877"/>
                  </a:lnTo>
                  <a:lnTo>
                    <a:pt x="981" y="928"/>
                  </a:lnTo>
                  <a:lnTo>
                    <a:pt x="1042" y="980"/>
                  </a:lnTo>
                  <a:lnTo>
                    <a:pt x="1101" y="1030"/>
                  </a:lnTo>
                  <a:lnTo>
                    <a:pt x="1156" y="1082"/>
                  </a:lnTo>
                  <a:lnTo>
                    <a:pt x="1211" y="1133"/>
                  </a:lnTo>
                  <a:lnTo>
                    <a:pt x="1263" y="1185"/>
                  </a:lnTo>
                  <a:lnTo>
                    <a:pt x="1312" y="1237"/>
                  </a:lnTo>
                  <a:lnTo>
                    <a:pt x="1360" y="1289"/>
                  </a:lnTo>
                  <a:lnTo>
                    <a:pt x="1405" y="1341"/>
                  </a:lnTo>
                  <a:lnTo>
                    <a:pt x="1449" y="1394"/>
                  </a:lnTo>
                  <a:lnTo>
                    <a:pt x="1490" y="1446"/>
                  </a:lnTo>
                  <a:lnTo>
                    <a:pt x="1528" y="1499"/>
                  </a:lnTo>
                  <a:lnTo>
                    <a:pt x="1564" y="1553"/>
                  </a:lnTo>
                  <a:lnTo>
                    <a:pt x="1599" y="1605"/>
                  </a:lnTo>
                  <a:lnTo>
                    <a:pt x="1631" y="1659"/>
                  </a:lnTo>
                  <a:lnTo>
                    <a:pt x="1662" y="1712"/>
                  </a:lnTo>
                  <a:lnTo>
                    <a:pt x="2016" y="819"/>
                  </a:lnTo>
                  <a:lnTo>
                    <a:pt x="2044" y="833"/>
                  </a:lnTo>
                  <a:lnTo>
                    <a:pt x="2074" y="848"/>
                  </a:lnTo>
                  <a:lnTo>
                    <a:pt x="2104" y="864"/>
                  </a:lnTo>
                  <a:lnTo>
                    <a:pt x="2137" y="882"/>
                  </a:lnTo>
                  <a:lnTo>
                    <a:pt x="2204" y="922"/>
                  </a:lnTo>
                  <a:lnTo>
                    <a:pt x="2278" y="967"/>
                  </a:lnTo>
                  <a:lnTo>
                    <a:pt x="2357" y="1017"/>
                  </a:lnTo>
                  <a:lnTo>
                    <a:pt x="2441" y="1074"/>
                  </a:lnTo>
                  <a:lnTo>
                    <a:pt x="2530" y="1134"/>
                  </a:lnTo>
                  <a:lnTo>
                    <a:pt x="2625" y="1201"/>
                  </a:lnTo>
                  <a:lnTo>
                    <a:pt x="2620" y="117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1" name="Freeform 148"/>
            <p:cNvSpPr>
              <a:spLocks/>
            </p:cNvSpPr>
            <p:nvPr/>
          </p:nvSpPr>
          <p:spPr bwMode="auto">
            <a:xfrm>
              <a:off x="3248"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29" y="1275"/>
                  </a:lnTo>
                  <a:lnTo>
                    <a:pt x="2895" y="1211"/>
                  </a:lnTo>
                  <a:lnTo>
                    <a:pt x="2860" y="1149"/>
                  </a:lnTo>
                  <a:lnTo>
                    <a:pt x="2822" y="1089"/>
                  </a:lnTo>
                  <a:lnTo>
                    <a:pt x="2785" y="1029"/>
                  </a:lnTo>
                  <a:lnTo>
                    <a:pt x="2745" y="971"/>
                  </a:lnTo>
                  <a:lnTo>
                    <a:pt x="2705" y="914"/>
                  </a:lnTo>
                  <a:lnTo>
                    <a:pt x="2663" y="858"/>
                  </a:lnTo>
                  <a:lnTo>
                    <a:pt x="2621" y="805"/>
                  </a:lnTo>
                  <a:lnTo>
                    <a:pt x="2577" y="751"/>
                  </a:lnTo>
                  <a:lnTo>
                    <a:pt x="2532" y="700"/>
                  </a:lnTo>
                  <a:lnTo>
                    <a:pt x="2486" y="649"/>
                  </a:lnTo>
                  <a:lnTo>
                    <a:pt x="2438" y="600"/>
                  </a:lnTo>
                  <a:lnTo>
                    <a:pt x="2390" y="552"/>
                  </a:lnTo>
                  <a:lnTo>
                    <a:pt x="2340" y="505"/>
                  </a:lnTo>
                  <a:lnTo>
                    <a:pt x="2287" y="458"/>
                  </a:lnTo>
                  <a:lnTo>
                    <a:pt x="2235" y="411"/>
                  </a:lnTo>
                  <a:lnTo>
                    <a:pt x="2183" y="369"/>
                  </a:lnTo>
                  <a:lnTo>
                    <a:pt x="2134" y="328"/>
                  </a:lnTo>
                  <a:lnTo>
                    <a:pt x="2084" y="289"/>
                  </a:lnTo>
                  <a:lnTo>
                    <a:pt x="2036" y="254"/>
                  </a:lnTo>
                  <a:lnTo>
                    <a:pt x="1989" y="220"/>
                  </a:lnTo>
                  <a:lnTo>
                    <a:pt x="1943" y="189"/>
                  </a:lnTo>
                  <a:lnTo>
                    <a:pt x="1898" y="161"/>
                  </a:lnTo>
                  <a:lnTo>
                    <a:pt x="1854" y="135"/>
                  </a:lnTo>
                  <a:lnTo>
                    <a:pt x="1811" y="111"/>
                  </a:lnTo>
                  <a:lnTo>
                    <a:pt x="1769" y="90"/>
                  </a:lnTo>
                  <a:lnTo>
                    <a:pt x="1727" y="71"/>
                  </a:lnTo>
                  <a:lnTo>
                    <a:pt x="1688" y="55"/>
                  </a:lnTo>
                  <a:lnTo>
                    <a:pt x="1648" y="42"/>
                  </a:lnTo>
                  <a:lnTo>
                    <a:pt x="1611" y="29"/>
                  </a:lnTo>
                  <a:lnTo>
                    <a:pt x="1587" y="24"/>
                  </a:lnTo>
                  <a:lnTo>
                    <a:pt x="1563" y="18"/>
                  </a:lnTo>
                  <a:lnTo>
                    <a:pt x="1539" y="14"/>
                  </a:lnTo>
                  <a:lnTo>
                    <a:pt x="1515" y="10"/>
                  </a:lnTo>
                  <a:lnTo>
                    <a:pt x="1491" y="7"/>
                  </a:lnTo>
                  <a:lnTo>
                    <a:pt x="1466" y="4"/>
                  </a:lnTo>
                  <a:lnTo>
                    <a:pt x="1441" y="2"/>
                  </a:lnTo>
                  <a:lnTo>
                    <a:pt x="1416" y="1"/>
                  </a:lnTo>
                  <a:lnTo>
                    <a:pt x="1390" y="0"/>
                  </a:lnTo>
                  <a:lnTo>
                    <a:pt x="1364" y="0"/>
                  </a:lnTo>
                  <a:lnTo>
                    <a:pt x="1339" y="1"/>
                  </a:lnTo>
                  <a:lnTo>
                    <a:pt x="1312" y="2"/>
                  </a:lnTo>
                  <a:lnTo>
                    <a:pt x="1285" y="4"/>
                  </a:lnTo>
                  <a:lnTo>
                    <a:pt x="1259" y="7"/>
                  </a:lnTo>
                  <a:lnTo>
                    <a:pt x="1231" y="10"/>
                  </a:lnTo>
                  <a:lnTo>
                    <a:pt x="1204" y="15"/>
                  </a:lnTo>
                  <a:lnTo>
                    <a:pt x="1177" y="19"/>
                  </a:lnTo>
                  <a:lnTo>
                    <a:pt x="1148" y="25"/>
                  </a:lnTo>
                  <a:lnTo>
                    <a:pt x="1121" y="31"/>
                  </a:lnTo>
                  <a:lnTo>
                    <a:pt x="1093" y="37"/>
                  </a:lnTo>
                  <a:lnTo>
                    <a:pt x="1063" y="46"/>
                  </a:lnTo>
                  <a:lnTo>
                    <a:pt x="1035" y="54"/>
                  </a:lnTo>
                  <a:lnTo>
                    <a:pt x="1005" y="63"/>
                  </a:lnTo>
                  <a:lnTo>
                    <a:pt x="976" y="72"/>
                  </a:lnTo>
                  <a:lnTo>
                    <a:pt x="946" y="82"/>
                  </a:lnTo>
                  <a:lnTo>
                    <a:pt x="916" y="93"/>
                  </a:lnTo>
                  <a:lnTo>
                    <a:pt x="886" y="104"/>
                  </a:lnTo>
                  <a:lnTo>
                    <a:pt x="856" y="116"/>
                  </a:lnTo>
                  <a:lnTo>
                    <a:pt x="794" y="143"/>
                  </a:lnTo>
                  <a:lnTo>
                    <a:pt x="731" y="172"/>
                  </a:lnTo>
                  <a:lnTo>
                    <a:pt x="710" y="182"/>
                  </a:lnTo>
                  <a:lnTo>
                    <a:pt x="688" y="194"/>
                  </a:lnTo>
                  <a:lnTo>
                    <a:pt x="665" y="207"/>
                  </a:lnTo>
                  <a:lnTo>
                    <a:pt x="641" y="221"/>
                  </a:lnTo>
                  <a:lnTo>
                    <a:pt x="617" y="238"/>
                  </a:lnTo>
                  <a:lnTo>
                    <a:pt x="591" y="255"/>
                  </a:lnTo>
                  <a:lnTo>
                    <a:pt x="564" y="273"/>
                  </a:lnTo>
                  <a:lnTo>
                    <a:pt x="537" y="293"/>
                  </a:lnTo>
                  <a:lnTo>
                    <a:pt x="479" y="337"/>
                  </a:lnTo>
                  <a:lnTo>
                    <a:pt x="418" y="386"/>
                  </a:lnTo>
                  <a:lnTo>
                    <a:pt x="353" y="440"/>
                  </a:lnTo>
                  <a:lnTo>
                    <a:pt x="285" y="499"/>
                  </a:lnTo>
                  <a:lnTo>
                    <a:pt x="245" y="537"/>
                  </a:lnTo>
                  <a:lnTo>
                    <a:pt x="208" y="571"/>
                  </a:lnTo>
                  <a:lnTo>
                    <a:pt x="174" y="606"/>
                  </a:lnTo>
                  <a:lnTo>
                    <a:pt x="143" y="638"/>
                  </a:lnTo>
                  <a:lnTo>
                    <a:pt x="115" y="669"/>
                  </a:lnTo>
                  <a:lnTo>
                    <a:pt x="90" y="699"/>
                  </a:lnTo>
                  <a:lnTo>
                    <a:pt x="69" y="727"/>
                  </a:lnTo>
                  <a:lnTo>
                    <a:pt x="50" y="754"/>
                  </a:lnTo>
                  <a:lnTo>
                    <a:pt x="33" y="779"/>
                  </a:lnTo>
                  <a:lnTo>
                    <a:pt x="21" y="804"/>
                  </a:lnTo>
                  <a:lnTo>
                    <a:pt x="15" y="815"/>
                  </a:lnTo>
                  <a:lnTo>
                    <a:pt x="11" y="826"/>
                  </a:lnTo>
                  <a:lnTo>
                    <a:pt x="7" y="837"/>
                  </a:lnTo>
                  <a:lnTo>
                    <a:pt x="5" y="847"/>
                  </a:lnTo>
                  <a:lnTo>
                    <a:pt x="2" y="857"/>
                  </a:lnTo>
                  <a:lnTo>
                    <a:pt x="1" y="867"/>
                  </a:lnTo>
                  <a:lnTo>
                    <a:pt x="0" y="876"/>
                  </a:lnTo>
                  <a:lnTo>
                    <a:pt x="0" y="886"/>
                  </a:lnTo>
                  <a:lnTo>
                    <a:pt x="1" y="894"/>
                  </a:lnTo>
                  <a:lnTo>
                    <a:pt x="3" y="903"/>
                  </a:lnTo>
                  <a:lnTo>
                    <a:pt x="5" y="910"/>
                  </a:lnTo>
                  <a:lnTo>
                    <a:pt x="9" y="918"/>
                  </a:lnTo>
                  <a:lnTo>
                    <a:pt x="16" y="933"/>
                  </a:lnTo>
                  <a:lnTo>
                    <a:pt x="27" y="947"/>
                  </a:lnTo>
                  <a:lnTo>
                    <a:pt x="39" y="962"/>
                  </a:lnTo>
                  <a:lnTo>
                    <a:pt x="54" y="976"/>
                  </a:lnTo>
                  <a:lnTo>
                    <a:pt x="70" y="991"/>
                  </a:lnTo>
                  <a:lnTo>
                    <a:pt x="88" y="1005"/>
                  </a:lnTo>
                  <a:lnTo>
                    <a:pt x="108" y="1019"/>
                  </a:lnTo>
                  <a:lnTo>
                    <a:pt x="131" y="1033"/>
                  </a:lnTo>
                  <a:lnTo>
                    <a:pt x="155" y="1047"/>
                  </a:lnTo>
                  <a:lnTo>
                    <a:pt x="182" y="1061"/>
                  </a:lnTo>
                  <a:lnTo>
                    <a:pt x="211" y="1076"/>
                  </a:lnTo>
                  <a:lnTo>
                    <a:pt x="241" y="1089"/>
                  </a:lnTo>
                  <a:lnTo>
                    <a:pt x="273" y="1103"/>
                  </a:lnTo>
                  <a:lnTo>
                    <a:pt x="308" y="1116"/>
                  </a:lnTo>
                  <a:lnTo>
                    <a:pt x="345" y="1130"/>
                  </a:lnTo>
                  <a:lnTo>
                    <a:pt x="384" y="1143"/>
                  </a:lnTo>
                  <a:lnTo>
                    <a:pt x="374" y="1168"/>
                  </a:lnTo>
                  <a:lnTo>
                    <a:pt x="363" y="1192"/>
                  </a:lnTo>
                  <a:lnTo>
                    <a:pt x="354" y="1216"/>
                  </a:lnTo>
                  <a:lnTo>
                    <a:pt x="345" y="1240"/>
                  </a:lnTo>
                  <a:lnTo>
                    <a:pt x="337" y="1265"/>
                  </a:lnTo>
                  <a:lnTo>
                    <a:pt x="330" y="1289"/>
                  </a:lnTo>
                  <a:lnTo>
                    <a:pt x="324" y="1313"/>
                  </a:lnTo>
                  <a:lnTo>
                    <a:pt x="318" y="1336"/>
                  </a:lnTo>
                  <a:lnTo>
                    <a:pt x="313" y="1361"/>
                  </a:lnTo>
                  <a:lnTo>
                    <a:pt x="309" y="1385"/>
                  </a:lnTo>
                  <a:lnTo>
                    <a:pt x="305" y="1409"/>
                  </a:lnTo>
                  <a:lnTo>
                    <a:pt x="302" y="1432"/>
                  </a:lnTo>
                  <a:lnTo>
                    <a:pt x="300" y="1457"/>
                  </a:lnTo>
                  <a:lnTo>
                    <a:pt x="298" y="1481"/>
                  </a:lnTo>
                  <a:lnTo>
                    <a:pt x="297" y="1504"/>
                  </a:lnTo>
                  <a:lnTo>
                    <a:pt x="297" y="1528"/>
                  </a:lnTo>
                  <a:lnTo>
                    <a:pt x="298" y="1552"/>
                  </a:lnTo>
                  <a:lnTo>
                    <a:pt x="299" y="1576"/>
                  </a:lnTo>
                  <a:lnTo>
                    <a:pt x="300" y="1599"/>
                  </a:lnTo>
                  <a:lnTo>
                    <a:pt x="303" y="1622"/>
                  </a:lnTo>
                  <a:lnTo>
                    <a:pt x="306" y="1647"/>
                  </a:lnTo>
                  <a:lnTo>
                    <a:pt x="310" y="1670"/>
                  </a:lnTo>
                  <a:lnTo>
                    <a:pt x="315" y="1693"/>
                  </a:lnTo>
                  <a:lnTo>
                    <a:pt x="320" y="1717"/>
                  </a:lnTo>
                  <a:lnTo>
                    <a:pt x="326" y="1741"/>
                  </a:lnTo>
                  <a:lnTo>
                    <a:pt x="332" y="1764"/>
                  </a:lnTo>
                  <a:lnTo>
                    <a:pt x="339" y="1787"/>
                  </a:lnTo>
                  <a:lnTo>
                    <a:pt x="347" y="1811"/>
                  </a:lnTo>
                  <a:lnTo>
                    <a:pt x="356" y="1835"/>
                  </a:lnTo>
                  <a:lnTo>
                    <a:pt x="365" y="1858"/>
                  </a:lnTo>
                  <a:lnTo>
                    <a:pt x="376" y="1881"/>
                  </a:lnTo>
                  <a:lnTo>
                    <a:pt x="387" y="1904"/>
                  </a:lnTo>
                  <a:lnTo>
                    <a:pt x="395" y="1921"/>
                  </a:lnTo>
                  <a:lnTo>
                    <a:pt x="403" y="1936"/>
                  </a:lnTo>
                  <a:lnTo>
                    <a:pt x="412" y="1951"/>
                  </a:lnTo>
                  <a:lnTo>
                    <a:pt x="421" y="1966"/>
                  </a:lnTo>
                  <a:lnTo>
                    <a:pt x="431" y="1982"/>
                  </a:lnTo>
                  <a:lnTo>
                    <a:pt x="441" y="1996"/>
                  </a:lnTo>
                  <a:lnTo>
                    <a:pt x="453" y="2011"/>
                  </a:lnTo>
                  <a:lnTo>
                    <a:pt x="465" y="2027"/>
                  </a:lnTo>
                  <a:lnTo>
                    <a:pt x="476" y="2041"/>
                  </a:lnTo>
                  <a:lnTo>
                    <a:pt x="489" y="2056"/>
                  </a:lnTo>
                  <a:lnTo>
                    <a:pt x="502" y="2070"/>
                  </a:lnTo>
                  <a:lnTo>
                    <a:pt x="515" y="2084"/>
                  </a:lnTo>
                  <a:lnTo>
                    <a:pt x="544" y="2113"/>
                  </a:lnTo>
                  <a:lnTo>
                    <a:pt x="575" y="2140"/>
                  </a:lnTo>
                  <a:lnTo>
                    <a:pt x="608" y="2166"/>
                  </a:lnTo>
                  <a:lnTo>
                    <a:pt x="643" y="2193"/>
                  </a:lnTo>
                  <a:lnTo>
                    <a:pt x="679" y="2219"/>
                  </a:lnTo>
                  <a:lnTo>
                    <a:pt x="719" y="2244"/>
                  </a:lnTo>
                  <a:lnTo>
                    <a:pt x="759" y="2269"/>
                  </a:lnTo>
                  <a:lnTo>
                    <a:pt x="803" y="2293"/>
                  </a:lnTo>
                  <a:lnTo>
                    <a:pt x="849" y="2318"/>
                  </a:lnTo>
                  <a:lnTo>
                    <a:pt x="896" y="2341"/>
                  </a:lnTo>
                  <a:lnTo>
                    <a:pt x="976" y="2371"/>
                  </a:lnTo>
                  <a:lnTo>
                    <a:pt x="1056" y="2403"/>
                  </a:lnTo>
                  <a:lnTo>
                    <a:pt x="1135" y="2433"/>
                  </a:lnTo>
                  <a:lnTo>
                    <a:pt x="1215" y="2463"/>
                  </a:lnTo>
                  <a:lnTo>
                    <a:pt x="1295" y="2495"/>
                  </a:lnTo>
                  <a:lnTo>
                    <a:pt x="1375" y="2525"/>
                  </a:lnTo>
                  <a:lnTo>
                    <a:pt x="1454" y="2555"/>
                  </a:lnTo>
                  <a:lnTo>
                    <a:pt x="1534" y="2586"/>
                  </a:lnTo>
                  <a:lnTo>
                    <a:pt x="1611" y="2633"/>
                  </a:lnTo>
                  <a:lnTo>
                    <a:pt x="1689" y="2680"/>
                  </a:lnTo>
                  <a:lnTo>
                    <a:pt x="1766" y="2727"/>
                  </a:lnTo>
                  <a:lnTo>
                    <a:pt x="1843" y="2775"/>
                  </a:lnTo>
                  <a:lnTo>
                    <a:pt x="1921" y="2821"/>
                  </a:lnTo>
                  <a:lnTo>
                    <a:pt x="1998" y="2869"/>
                  </a:lnTo>
                  <a:lnTo>
                    <a:pt x="2076" y="2915"/>
                  </a:lnTo>
                  <a:lnTo>
                    <a:pt x="2154" y="2963"/>
                  </a:lnTo>
                  <a:lnTo>
                    <a:pt x="2175" y="2974"/>
                  </a:lnTo>
                  <a:lnTo>
                    <a:pt x="2196" y="2986"/>
                  </a:lnTo>
                  <a:lnTo>
                    <a:pt x="2218" y="2996"/>
                  </a:lnTo>
                  <a:lnTo>
                    <a:pt x="2240" y="3005"/>
                  </a:lnTo>
                  <a:lnTo>
                    <a:pt x="2261" y="3014"/>
                  </a:lnTo>
                  <a:lnTo>
                    <a:pt x="2282" y="3022"/>
                  </a:lnTo>
                  <a:lnTo>
                    <a:pt x="2304" y="3030"/>
                  </a:lnTo>
                  <a:lnTo>
                    <a:pt x="2326" y="3036"/>
                  </a:lnTo>
                  <a:lnTo>
                    <a:pt x="2347" y="3042"/>
                  </a:lnTo>
                  <a:lnTo>
                    <a:pt x="2368" y="3048"/>
                  </a:lnTo>
                  <a:lnTo>
                    <a:pt x="2390" y="3053"/>
                  </a:lnTo>
                  <a:lnTo>
                    <a:pt x="2412" y="3057"/>
                  </a:lnTo>
                  <a:lnTo>
                    <a:pt x="2433" y="3060"/>
                  </a:lnTo>
                  <a:lnTo>
                    <a:pt x="2455" y="3062"/>
                  </a:lnTo>
                  <a:lnTo>
                    <a:pt x="2476" y="3064"/>
                  </a:lnTo>
                  <a:lnTo>
                    <a:pt x="2497" y="3064"/>
                  </a:lnTo>
                  <a:lnTo>
                    <a:pt x="2519" y="3064"/>
                  </a:lnTo>
                  <a:lnTo>
                    <a:pt x="2541" y="3064"/>
                  </a:lnTo>
                  <a:lnTo>
                    <a:pt x="2562" y="3062"/>
                  </a:lnTo>
                  <a:lnTo>
                    <a:pt x="2583" y="3060"/>
                  </a:lnTo>
                  <a:lnTo>
                    <a:pt x="2604" y="3057"/>
                  </a:lnTo>
                  <a:lnTo>
                    <a:pt x="2627" y="3054"/>
                  </a:lnTo>
                  <a:lnTo>
                    <a:pt x="2648" y="3049"/>
                  </a:lnTo>
                  <a:lnTo>
                    <a:pt x="2669" y="3043"/>
                  </a:lnTo>
                  <a:lnTo>
                    <a:pt x="2690" y="3037"/>
                  </a:lnTo>
                  <a:lnTo>
                    <a:pt x="2712" y="3031"/>
                  </a:lnTo>
                  <a:lnTo>
                    <a:pt x="2734" y="3023"/>
                  </a:lnTo>
                  <a:lnTo>
                    <a:pt x="2755" y="3015"/>
                  </a:lnTo>
                  <a:lnTo>
                    <a:pt x="2777" y="3007"/>
                  </a:lnTo>
                  <a:lnTo>
                    <a:pt x="2798" y="2997"/>
                  </a:lnTo>
                  <a:lnTo>
                    <a:pt x="2820" y="2987"/>
                  </a:lnTo>
                  <a:lnTo>
                    <a:pt x="2841" y="2976"/>
                  </a:lnTo>
                  <a:lnTo>
                    <a:pt x="2933" y="2925"/>
                  </a:lnTo>
                  <a:lnTo>
                    <a:pt x="2947" y="2939"/>
                  </a:lnTo>
                  <a:lnTo>
                    <a:pt x="2965" y="2956"/>
                  </a:lnTo>
                  <a:lnTo>
                    <a:pt x="2986" y="2973"/>
                  </a:lnTo>
                  <a:lnTo>
                    <a:pt x="3010" y="2992"/>
                  </a:lnTo>
                  <a:lnTo>
                    <a:pt x="3067" y="3035"/>
                  </a:lnTo>
                  <a:lnTo>
                    <a:pt x="3137" y="3085"/>
                  </a:lnTo>
                  <a:lnTo>
                    <a:pt x="3218" y="3141"/>
                  </a:lnTo>
                  <a:lnTo>
                    <a:pt x="3311" y="3203"/>
                  </a:lnTo>
                  <a:lnTo>
                    <a:pt x="3417" y="3272"/>
                  </a:lnTo>
                  <a:lnTo>
                    <a:pt x="3534" y="3348"/>
                  </a:lnTo>
                  <a:lnTo>
                    <a:pt x="3570" y="3372"/>
                  </a:lnTo>
                  <a:lnTo>
                    <a:pt x="3607" y="3399"/>
                  </a:lnTo>
                  <a:lnTo>
                    <a:pt x="3642" y="3428"/>
                  </a:lnTo>
                  <a:lnTo>
                    <a:pt x="3677" y="3458"/>
                  </a:lnTo>
                  <a:lnTo>
                    <a:pt x="3710" y="3489"/>
                  </a:lnTo>
                  <a:lnTo>
                    <a:pt x="3744" y="3524"/>
                  </a:lnTo>
                  <a:lnTo>
                    <a:pt x="3776" y="3560"/>
                  </a:lnTo>
                  <a:lnTo>
                    <a:pt x="3807" y="3597"/>
                  </a:lnTo>
                  <a:lnTo>
                    <a:pt x="3838" y="3637"/>
                  </a:lnTo>
                  <a:lnTo>
                    <a:pt x="3868" y="3678"/>
                  </a:lnTo>
                  <a:lnTo>
                    <a:pt x="3898" y="3722"/>
                  </a:lnTo>
                  <a:lnTo>
                    <a:pt x="3927" y="3766"/>
                  </a:lnTo>
                  <a:lnTo>
                    <a:pt x="3955" y="3814"/>
                  </a:lnTo>
                  <a:lnTo>
                    <a:pt x="3983" y="3862"/>
                  </a:lnTo>
                  <a:lnTo>
                    <a:pt x="4009" y="3913"/>
                  </a:lnTo>
                  <a:lnTo>
                    <a:pt x="4035" y="3965"/>
                  </a:lnTo>
                  <a:lnTo>
                    <a:pt x="4046" y="3992"/>
                  </a:lnTo>
                  <a:lnTo>
                    <a:pt x="4058" y="4017"/>
                  </a:lnTo>
                  <a:lnTo>
                    <a:pt x="4068" y="4042"/>
                  </a:lnTo>
                  <a:lnTo>
                    <a:pt x="4077" y="4067"/>
                  </a:lnTo>
                  <a:lnTo>
                    <a:pt x="4085" y="4094"/>
                  </a:lnTo>
                  <a:lnTo>
                    <a:pt x="4093" y="4119"/>
                  </a:lnTo>
                  <a:lnTo>
                    <a:pt x="4099" y="4145"/>
                  </a:lnTo>
                  <a:lnTo>
                    <a:pt x="4105" y="4170"/>
                  </a:lnTo>
                  <a:lnTo>
                    <a:pt x="4110" y="4197"/>
                  </a:lnTo>
                  <a:lnTo>
                    <a:pt x="4114" y="4222"/>
                  </a:lnTo>
                  <a:lnTo>
                    <a:pt x="4117" y="4248"/>
                  </a:lnTo>
                  <a:lnTo>
                    <a:pt x="4120" y="4274"/>
                  </a:lnTo>
                  <a:lnTo>
                    <a:pt x="4121" y="4300"/>
                  </a:lnTo>
                  <a:lnTo>
                    <a:pt x="4122" y="4326"/>
                  </a:lnTo>
                  <a:lnTo>
                    <a:pt x="4121" y="4352"/>
                  </a:lnTo>
                  <a:lnTo>
                    <a:pt x="4120" y="4378"/>
                  </a:lnTo>
                  <a:lnTo>
                    <a:pt x="4118" y="4404"/>
                  </a:lnTo>
                  <a:lnTo>
                    <a:pt x="4116" y="4430"/>
                  </a:lnTo>
                  <a:lnTo>
                    <a:pt x="4112" y="4456"/>
                  </a:lnTo>
                  <a:lnTo>
                    <a:pt x="4107" y="4483"/>
                  </a:lnTo>
                  <a:lnTo>
                    <a:pt x="4102" y="4509"/>
                  </a:lnTo>
                  <a:lnTo>
                    <a:pt x="4096" y="4535"/>
                  </a:lnTo>
                  <a:lnTo>
                    <a:pt x="4089" y="4562"/>
                  </a:lnTo>
                  <a:lnTo>
                    <a:pt x="4081" y="4588"/>
                  </a:lnTo>
                  <a:lnTo>
                    <a:pt x="4072" y="4615"/>
                  </a:lnTo>
                  <a:lnTo>
                    <a:pt x="4062" y="4641"/>
                  </a:lnTo>
                  <a:lnTo>
                    <a:pt x="4051" y="4668"/>
                  </a:lnTo>
                  <a:lnTo>
                    <a:pt x="4040" y="4695"/>
                  </a:lnTo>
                  <a:lnTo>
                    <a:pt x="4027" y="4721"/>
                  </a:lnTo>
                  <a:lnTo>
                    <a:pt x="4014"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5" y="5022"/>
                  </a:lnTo>
                  <a:lnTo>
                    <a:pt x="3817" y="5044"/>
                  </a:lnTo>
                  <a:lnTo>
                    <a:pt x="3796" y="5065"/>
                  </a:lnTo>
                  <a:lnTo>
                    <a:pt x="3776" y="5087"/>
                  </a:lnTo>
                  <a:lnTo>
                    <a:pt x="3756" y="5107"/>
                  </a:lnTo>
                  <a:lnTo>
                    <a:pt x="3735" y="5129"/>
                  </a:lnTo>
                  <a:lnTo>
                    <a:pt x="3713" y="5149"/>
                  </a:lnTo>
                  <a:lnTo>
                    <a:pt x="3691" y="5168"/>
                  </a:lnTo>
                  <a:lnTo>
                    <a:pt x="3631" y="5363"/>
                  </a:lnTo>
                  <a:lnTo>
                    <a:pt x="3670" y="5337"/>
                  </a:lnTo>
                  <a:lnTo>
                    <a:pt x="3707" y="5310"/>
                  </a:lnTo>
                  <a:lnTo>
                    <a:pt x="3744" y="5282"/>
                  </a:lnTo>
                  <a:lnTo>
                    <a:pt x="3779" y="5254"/>
                  </a:lnTo>
                  <a:lnTo>
                    <a:pt x="3814" y="5226"/>
                  </a:lnTo>
                  <a:lnTo>
                    <a:pt x="3846"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6" y="4700"/>
                  </a:lnTo>
                  <a:lnTo>
                    <a:pt x="4219" y="4671"/>
                  </a:lnTo>
                  <a:lnTo>
                    <a:pt x="4229" y="4640"/>
                  </a:lnTo>
                  <a:lnTo>
                    <a:pt x="4238" y="4610"/>
                  </a:lnTo>
                  <a:lnTo>
                    <a:pt x="4246" y="4581"/>
                  </a:lnTo>
                  <a:lnTo>
                    <a:pt x="4253" y="4550"/>
                  </a:lnTo>
                  <a:lnTo>
                    <a:pt x="4259" y="4520"/>
                  </a:lnTo>
                  <a:lnTo>
                    <a:pt x="4264" y="4489"/>
                  </a:lnTo>
                  <a:lnTo>
                    <a:pt x="4267" y="4459"/>
                  </a:lnTo>
                  <a:lnTo>
                    <a:pt x="4270" y="4428"/>
                  </a:lnTo>
                  <a:lnTo>
                    <a:pt x="4272" y="4398"/>
                  </a:lnTo>
                  <a:lnTo>
                    <a:pt x="4273" y="4367"/>
                  </a:lnTo>
                  <a:lnTo>
                    <a:pt x="4273" y="4335"/>
                  </a:lnTo>
                  <a:lnTo>
                    <a:pt x="4271" y="4305"/>
                  </a:lnTo>
                  <a:lnTo>
                    <a:pt x="4269" y="4274"/>
                  </a:lnTo>
                  <a:lnTo>
                    <a:pt x="4265" y="4242"/>
                  </a:lnTo>
                  <a:lnTo>
                    <a:pt x="4261" y="4211"/>
                  </a:lnTo>
                  <a:lnTo>
                    <a:pt x="4256" y="4180"/>
                  </a:lnTo>
                  <a:lnTo>
                    <a:pt x="4249" y="4148"/>
                  </a:lnTo>
                  <a:lnTo>
                    <a:pt x="4242" y="4117"/>
                  </a:lnTo>
                  <a:lnTo>
                    <a:pt x="4233" y="4086"/>
                  </a:lnTo>
                  <a:lnTo>
                    <a:pt x="4223"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5" y="3572"/>
                  </a:lnTo>
                  <a:lnTo>
                    <a:pt x="3935" y="3533"/>
                  </a:lnTo>
                  <a:lnTo>
                    <a:pt x="3904" y="3495"/>
                  </a:lnTo>
                  <a:lnTo>
                    <a:pt x="3871" y="3459"/>
                  </a:lnTo>
                  <a:lnTo>
                    <a:pt x="3838" y="3425"/>
                  </a:lnTo>
                  <a:lnTo>
                    <a:pt x="3803" y="3392"/>
                  </a:lnTo>
                  <a:lnTo>
                    <a:pt x="3769" y="3361"/>
                  </a:lnTo>
                  <a:lnTo>
                    <a:pt x="3732" y="3332"/>
                  </a:lnTo>
                  <a:lnTo>
                    <a:pt x="3696" y="3303"/>
                  </a:lnTo>
                  <a:lnTo>
                    <a:pt x="3659"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5" y="2698"/>
                  </a:lnTo>
                  <a:lnTo>
                    <a:pt x="3337" y="2696"/>
                  </a:lnTo>
                  <a:lnTo>
                    <a:pt x="3336" y="2693"/>
                  </a:lnTo>
                  <a:lnTo>
                    <a:pt x="3337" y="2689"/>
                  </a:lnTo>
                  <a:lnTo>
                    <a:pt x="3338" y="2685"/>
                  </a:lnTo>
                  <a:lnTo>
                    <a:pt x="3342" y="2680"/>
                  </a:lnTo>
                  <a:lnTo>
                    <a:pt x="3352" y="2665"/>
                  </a:lnTo>
                  <a:lnTo>
                    <a:pt x="3361" y="2650"/>
                  </a:lnTo>
                  <a:lnTo>
                    <a:pt x="3369" y="2636"/>
                  </a:lnTo>
                  <a:lnTo>
                    <a:pt x="3377" y="2622"/>
                  </a:lnTo>
                  <a:lnTo>
                    <a:pt x="3383" y="2608"/>
                  </a:lnTo>
                  <a:lnTo>
                    <a:pt x="3389" y="2594"/>
                  </a:lnTo>
                  <a:lnTo>
                    <a:pt x="3394" y="2580"/>
                  </a:lnTo>
                  <a:lnTo>
                    <a:pt x="3399" y="2565"/>
                  </a:lnTo>
                  <a:lnTo>
                    <a:pt x="3402" y="2552"/>
                  </a:lnTo>
                  <a:lnTo>
                    <a:pt x="3405" y="2538"/>
                  </a:lnTo>
                  <a:lnTo>
                    <a:pt x="3407"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8" y="2061"/>
                  </a:lnTo>
                  <a:lnTo>
                    <a:pt x="3229" y="1987"/>
                  </a:lnTo>
                  <a:lnTo>
                    <a:pt x="3203" y="1917"/>
                  </a:lnTo>
                  <a:lnTo>
                    <a:pt x="3178" y="1853"/>
                  </a:lnTo>
                  <a:lnTo>
                    <a:pt x="3154" y="1791"/>
                  </a:lnTo>
                  <a:lnTo>
                    <a:pt x="3132" y="1734"/>
                  </a:lnTo>
                  <a:lnTo>
                    <a:pt x="3111" y="1681"/>
                  </a:lnTo>
                  <a:lnTo>
                    <a:pt x="3091" y="1631"/>
                  </a:lnTo>
                  <a:lnTo>
                    <a:pt x="3073" y="1587"/>
                  </a:lnTo>
                  <a:lnTo>
                    <a:pt x="3057" y="1547"/>
                  </a:lnTo>
                  <a:lnTo>
                    <a:pt x="3042" y="1509"/>
                  </a:lnTo>
                  <a:lnTo>
                    <a:pt x="3028" y="1477"/>
                  </a:lnTo>
                  <a:lnTo>
                    <a:pt x="3016" y="1449"/>
                  </a:lnTo>
                  <a:lnTo>
                    <a:pt x="3005" y="1424"/>
                  </a:lnTo>
                  <a:lnTo>
                    <a:pt x="2996" y="1405"/>
                  </a:lnTo>
                  <a:close/>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2" name="Freeform 149"/>
            <p:cNvSpPr>
              <a:spLocks/>
            </p:cNvSpPr>
            <p:nvPr/>
          </p:nvSpPr>
          <p:spPr bwMode="auto">
            <a:xfrm>
              <a:off x="3353" y="2492"/>
              <a:ext cx="22" cy="24"/>
            </a:xfrm>
            <a:custGeom>
              <a:avLst/>
              <a:gdLst>
                <a:gd name="T0" fmla="*/ 0 w 575"/>
                <a:gd name="T1" fmla="*/ 0 h 634"/>
                <a:gd name="T2" fmla="*/ 0 w 575"/>
                <a:gd name="T3" fmla="*/ 0 h 634"/>
                <a:gd name="T4" fmla="*/ 0 w 575"/>
                <a:gd name="T5" fmla="*/ 0 h 634"/>
                <a:gd name="T6" fmla="*/ 0 w 575"/>
                <a:gd name="T7" fmla="*/ 0 h 634"/>
                <a:gd name="T8" fmla="*/ 0 w 575"/>
                <a:gd name="T9" fmla="*/ 0 h 634"/>
                <a:gd name="T10" fmla="*/ 0 w 575"/>
                <a:gd name="T11" fmla="*/ 0 h 634"/>
                <a:gd name="T12" fmla="*/ 0 w 575"/>
                <a:gd name="T13" fmla="*/ 0 h 634"/>
                <a:gd name="T14" fmla="*/ 0 w 575"/>
                <a:gd name="T15" fmla="*/ 0 h 634"/>
                <a:gd name="T16" fmla="*/ 0 w 575"/>
                <a:gd name="T17" fmla="*/ 0 h 634"/>
                <a:gd name="T18" fmla="*/ 0 w 575"/>
                <a:gd name="T19" fmla="*/ 0 h 634"/>
                <a:gd name="T20" fmla="*/ 0 w 575"/>
                <a:gd name="T21" fmla="*/ 0 h 634"/>
                <a:gd name="T22" fmla="*/ 0 w 575"/>
                <a:gd name="T23" fmla="*/ 0 h 634"/>
                <a:gd name="T24" fmla="*/ 0 w 575"/>
                <a:gd name="T25" fmla="*/ 0 h 634"/>
                <a:gd name="T26" fmla="*/ 0 w 575"/>
                <a:gd name="T27" fmla="*/ 0 h 634"/>
                <a:gd name="T28" fmla="*/ 0 w 575"/>
                <a:gd name="T29" fmla="*/ 0 h 634"/>
                <a:gd name="T30" fmla="*/ 0 w 575"/>
                <a:gd name="T31" fmla="*/ 0 h 634"/>
                <a:gd name="T32" fmla="*/ 0 w 575"/>
                <a:gd name="T33" fmla="*/ 0 h 634"/>
                <a:gd name="T34" fmla="*/ 0 w 575"/>
                <a:gd name="T35" fmla="*/ 0 h 634"/>
                <a:gd name="T36" fmla="*/ 0 w 575"/>
                <a:gd name="T37" fmla="*/ 0 h 634"/>
                <a:gd name="T38" fmla="*/ 0 w 575"/>
                <a:gd name="T39" fmla="*/ 0 h 634"/>
                <a:gd name="T40" fmla="*/ 0 w 575"/>
                <a:gd name="T41" fmla="*/ 0 h 634"/>
                <a:gd name="T42" fmla="*/ 0 w 575"/>
                <a:gd name="T43" fmla="*/ 0 h 634"/>
                <a:gd name="T44" fmla="*/ 0 w 575"/>
                <a:gd name="T45" fmla="*/ 0 h 634"/>
                <a:gd name="T46" fmla="*/ 0 w 575"/>
                <a:gd name="T47" fmla="*/ 0 h 634"/>
                <a:gd name="T48" fmla="*/ 0 w 575"/>
                <a:gd name="T49" fmla="*/ 0 h 634"/>
                <a:gd name="T50" fmla="*/ 0 w 575"/>
                <a:gd name="T51" fmla="*/ 0 h 634"/>
                <a:gd name="T52" fmla="*/ 0 w 575"/>
                <a:gd name="T53" fmla="*/ 0 h 634"/>
                <a:gd name="T54" fmla="*/ 0 w 575"/>
                <a:gd name="T55" fmla="*/ 0 h 634"/>
                <a:gd name="T56" fmla="*/ 0 w 575"/>
                <a:gd name="T57" fmla="*/ 0 h 634"/>
                <a:gd name="T58" fmla="*/ 0 w 575"/>
                <a:gd name="T59" fmla="*/ 0 h 634"/>
                <a:gd name="T60" fmla="*/ 0 w 575"/>
                <a:gd name="T61" fmla="*/ 0 h 634"/>
                <a:gd name="T62" fmla="*/ 0 w 575"/>
                <a:gd name="T63" fmla="*/ 0 h 634"/>
                <a:gd name="T64" fmla="*/ 0 w 575"/>
                <a:gd name="T65" fmla="*/ 0 h 634"/>
                <a:gd name="T66" fmla="*/ 0 w 575"/>
                <a:gd name="T67" fmla="*/ 0 h 634"/>
                <a:gd name="T68" fmla="*/ 0 w 575"/>
                <a:gd name="T69" fmla="*/ 0 h 634"/>
                <a:gd name="T70" fmla="*/ 0 w 575"/>
                <a:gd name="T71" fmla="*/ 0 h 634"/>
                <a:gd name="T72" fmla="*/ 0 w 575"/>
                <a:gd name="T73" fmla="*/ 0 h 634"/>
                <a:gd name="T74" fmla="*/ 0 w 575"/>
                <a:gd name="T75" fmla="*/ 0 h 634"/>
                <a:gd name="T76" fmla="*/ 0 w 575"/>
                <a:gd name="T77" fmla="*/ 0 h 634"/>
                <a:gd name="T78" fmla="*/ 0 w 575"/>
                <a:gd name="T79" fmla="*/ 0 h 634"/>
                <a:gd name="T80" fmla="*/ 0 w 575"/>
                <a:gd name="T81" fmla="*/ 0 h 634"/>
                <a:gd name="T82" fmla="*/ 0 w 575"/>
                <a:gd name="T83" fmla="*/ 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5" h="634">
                  <a:moveTo>
                    <a:pt x="482" y="0"/>
                  </a:moveTo>
                  <a:lnTo>
                    <a:pt x="496" y="37"/>
                  </a:lnTo>
                  <a:lnTo>
                    <a:pt x="509" y="73"/>
                  </a:lnTo>
                  <a:lnTo>
                    <a:pt x="522" y="108"/>
                  </a:lnTo>
                  <a:lnTo>
                    <a:pt x="533" y="140"/>
                  </a:lnTo>
                  <a:lnTo>
                    <a:pt x="543" y="170"/>
                  </a:lnTo>
                  <a:lnTo>
                    <a:pt x="551" y="199"/>
                  </a:lnTo>
                  <a:lnTo>
                    <a:pt x="558" y="226"/>
                  </a:lnTo>
                  <a:lnTo>
                    <a:pt x="564" y="251"/>
                  </a:lnTo>
                  <a:lnTo>
                    <a:pt x="568" y="274"/>
                  </a:lnTo>
                  <a:lnTo>
                    <a:pt x="572" y="297"/>
                  </a:lnTo>
                  <a:lnTo>
                    <a:pt x="574" y="317"/>
                  </a:lnTo>
                  <a:lnTo>
                    <a:pt x="575" y="335"/>
                  </a:lnTo>
                  <a:lnTo>
                    <a:pt x="575" y="351"/>
                  </a:lnTo>
                  <a:lnTo>
                    <a:pt x="573" y="365"/>
                  </a:lnTo>
                  <a:lnTo>
                    <a:pt x="571" y="379"/>
                  </a:lnTo>
                  <a:lnTo>
                    <a:pt x="567" y="390"/>
                  </a:lnTo>
                  <a:lnTo>
                    <a:pt x="561" y="401"/>
                  </a:lnTo>
                  <a:lnTo>
                    <a:pt x="553" y="412"/>
                  </a:lnTo>
                  <a:lnTo>
                    <a:pt x="543" y="424"/>
                  </a:lnTo>
                  <a:lnTo>
                    <a:pt x="531" y="436"/>
                  </a:lnTo>
                  <a:lnTo>
                    <a:pt x="516" y="449"/>
                  </a:lnTo>
                  <a:lnTo>
                    <a:pt x="499" y="462"/>
                  </a:lnTo>
                  <a:lnTo>
                    <a:pt x="481" y="478"/>
                  </a:lnTo>
                  <a:lnTo>
                    <a:pt x="460" y="492"/>
                  </a:lnTo>
                  <a:lnTo>
                    <a:pt x="436" y="508"/>
                  </a:lnTo>
                  <a:lnTo>
                    <a:pt x="411" y="524"/>
                  </a:lnTo>
                  <a:lnTo>
                    <a:pt x="384" y="540"/>
                  </a:lnTo>
                  <a:lnTo>
                    <a:pt x="354" y="558"/>
                  </a:lnTo>
                  <a:lnTo>
                    <a:pt x="289" y="595"/>
                  </a:lnTo>
                  <a:lnTo>
                    <a:pt x="214" y="634"/>
                  </a:lnTo>
                  <a:lnTo>
                    <a:pt x="0" y="427"/>
                  </a:lnTo>
                  <a:lnTo>
                    <a:pt x="16" y="416"/>
                  </a:lnTo>
                  <a:lnTo>
                    <a:pt x="35" y="402"/>
                  </a:lnTo>
                  <a:lnTo>
                    <a:pt x="56" y="386"/>
                  </a:lnTo>
                  <a:lnTo>
                    <a:pt x="78" y="367"/>
                  </a:lnTo>
                  <a:lnTo>
                    <a:pt x="128" y="326"/>
                  </a:lnTo>
                  <a:lnTo>
                    <a:pt x="184" y="276"/>
                  </a:lnTo>
                  <a:lnTo>
                    <a:pt x="248" y="220"/>
                  </a:lnTo>
                  <a:lnTo>
                    <a:pt x="319" y="154"/>
                  </a:lnTo>
                  <a:lnTo>
                    <a:pt x="397" y="81"/>
                  </a:lnTo>
                  <a:lnTo>
                    <a:pt x="482" y="0"/>
                  </a:lnTo>
                  <a:close/>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 name="Freeform 150"/>
            <p:cNvSpPr>
              <a:spLocks/>
            </p:cNvSpPr>
            <p:nvPr/>
          </p:nvSpPr>
          <p:spPr bwMode="auto">
            <a:xfrm>
              <a:off x="3332" y="2509"/>
              <a:ext cx="27" cy="12"/>
            </a:xfrm>
            <a:custGeom>
              <a:avLst/>
              <a:gdLst>
                <a:gd name="T0" fmla="*/ 0 w 697"/>
                <a:gd name="T1" fmla="*/ 0 h 307"/>
                <a:gd name="T2" fmla="*/ 0 w 697"/>
                <a:gd name="T3" fmla="*/ 0 h 307"/>
                <a:gd name="T4" fmla="*/ 0 w 697"/>
                <a:gd name="T5" fmla="*/ 0 h 307"/>
                <a:gd name="T6" fmla="*/ 0 w 697"/>
                <a:gd name="T7" fmla="*/ 0 h 307"/>
                <a:gd name="T8" fmla="*/ 0 w 697"/>
                <a:gd name="T9" fmla="*/ 0 h 307"/>
                <a:gd name="T10" fmla="*/ 0 w 697"/>
                <a:gd name="T11" fmla="*/ 0 h 307"/>
                <a:gd name="T12" fmla="*/ 0 w 697"/>
                <a:gd name="T13" fmla="*/ 0 h 307"/>
                <a:gd name="T14" fmla="*/ 0 w 697"/>
                <a:gd name="T15" fmla="*/ 0 h 307"/>
                <a:gd name="T16" fmla="*/ 0 w 697"/>
                <a:gd name="T17" fmla="*/ 0 h 307"/>
                <a:gd name="T18" fmla="*/ 0 w 697"/>
                <a:gd name="T19" fmla="*/ 0 h 307"/>
                <a:gd name="T20" fmla="*/ 0 w 697"/>
                <a:gd name="T21" fmla="*/ 0 h 307"/>
                <a:gd name="T22" fmla="*/ 0 w 697"/>
                <a:gd name="T23" fmla="*/ 0 h 307"/>
                <a:gd name="T24" fmla="*/ 0 w 697"/>
                <a:gd name="T25" fmla="*/ 0 h 307"/>
                <a:gd name="T26" fmla="*/ 0 w 697"/>
                <a:gd name="T27" fmla="*/ 0 h 307"/>
                <a:gd name="T28" fmla="*/ 0 w 697"/>
                <a:gd name="T29" fmla="*/ 0 h 307"/>
                <a:gd name="T30" fmla="*/ 0 w 697"/>
                <a:gd name="T31" fmla="*/ 0 h 307"/>
                <a:gd name="T32" fmla="*/ 0 w 697"/>
                <a:gd name="T33" fmla="*/ 0 h 307"/>
                <a:gd name="T34" fmla="*/ 0 w 697"/>
                <a:gd name="T35" fmla="*/ 0 h 307"/>
                <a:gd name="T36" fmla="*/ 0 w 697"/>
                <a:gd name="T37" fmla="*/ 0 h 307"/>
                <a:gd name="T38" fmla="*/ 0 w 697"/>
                <a:gd name="T39" fmla="*/ 0 h 307"/>
                <a:gd name="T40" fmla="*/ 0 w 697"/>
                <a:gd name="T41" fmla="*/ 0 h 307"/>
                <a:gd name="T42" fmla="*/ 0 w 697"/>
                <a:gd name="T43" fmla="*/ 0 h 307"/>
                <a:gd name="T44" fmla="*/ 0 w 697"/>
                <a:gd name="T45" fmla="*/ 0 h 307"/>
                <a:gd name="T46" fmla="*/ 0 w 697"/>
                <a:gd name="T47" fmla="*/ 0 h 307"/>
                <a:gd name="T48" fmla="*/ 0 w 697"/>
                <a:gd name="T49" fmla="*/ 0 h 307"/>
                <a:gd name="T50" fmla="*/ 0 w 697"/>
                <a:gd name="T51" fmla="*/ 0 h 307"/>
                <a:gd name="T52" fmla="*/ 0 w 697"/>
                <a:gd name="T53" fmla="*/ 0 h 307"/>
                <a:gd name="T54" fmla="*/ 0 w 697"/>
                <a:gd name="T55" fmla="*/ 0 h 307"/>
                <a:gd name="T56" fmla="*/ 0 w 697"/>
                <a:gd name="T57" fmla="*/ 0 h 307"/>
                <a:gd name="T58" fmla="*/ 0 w 697"/>
                <a:gd name="T59" fmla="*/ 0 h 307"/>
                <a:gd name="T60" fmla="*/ 0 w 697"/>
                <a:gd name="T61" fmla="*/ 0 h 307"/>
                <a:gd name="T62" fmla="*/ 0 w 697"/>
                <a:gd name="T63" fmla="*/ 0 h 307"/>
                <a:gd name="T64" fmla="*/ 0 w 697"/>
                <a:gd name="T65" fmla="*/ 0 h 307"/>
                <a:gd name="T66" fmla="*/ 0 w 697"/>
                <a:gd name="T67" fmla="*/ 0 h 307"/>
                <a:gd name="T68" fmla="*/ 0 w 697"/>
                <a:gd name="T69" fmla="*/ 0 h 307"/>
                <a:gd name="T70" fmla="*/ 0 w 697"/>
                <a:gd name="T71" fmla="*/ 0 h 307"/>
                <a:gd name="T72" fmla="*/ 0 w 697"/>
                <a:gd name="T73" fmla="*/ 0 h 307"/>
                <a:gd name="T74" fmla="*/ 0 w 697"/>
                <a:gd name="T75" fmla="*/ 0 h 307"/>
                <a:gd name="T76" fmla="*/ 0 w 697"/>
                <a:gd name="T77" fmla="*/ 0 h 307"/>
                <a:gd name="T78" fmla="*/ 0 w 697"/>
                <a:gd name="T79" fmla="*/ 0 h 307"/>
                <a:gd name="T80" fmla="*/ 0 w 697"/>
                <a:gd name="T81" fmla="*/ 0 h 307"/>
                <a:gd name="T82" fmla="*/ 0 w 697"/>
                <a:gd name="T83" fmla="*/ 0 h 307"/>
                <a:gd name="T84" fmla="*/ 0 w 697"/>
                <a:gd name="T85" fmla="*/ 0 h 307"/>
                <a:gd name="T86" fmla="*/ 0 w 697"/>
                <a:gd name="T87" fmla="*/ 0 h 307"/>
                <a:gd name="T88" fmla="*/ 0 w 697"/>
                <a:gd name="T89" fmla="*/ 0 h 307"/>
                <a:gd name="T90" fmla="*/ 0 w 697"/>
                <a:gd name="T91" fmla="*/ 0 h 307"/>
                <a:gd name="T92" fmla="*/ 0 w 697"/>
                <a:gd name="T93" fmla="*/ 0 h 307"/>
                <a:gd name="T94" fmla="*/ 0 w 697"/>
                <a:gd name="T95" fmla="*/ 0 h 307"/>
                <a:gd name="T96" fmla="*/ 0 w 697"/>
                <a:gd name="T97" fmla="*/ 0 h 307"/>
                <a:gd name="T98" fmla="*/ 0 w 697"/>
                <a:gd name="T99" fmla="*/ 0 h 307"/>
                <a:gd name="T100" fmla="*/ 0 w 697"/>
                <a:gd name="T101" fmla="*/ 0 h 3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97" h="307">
                  <a:moveTo>
                    <a:pt x="697" y="196"/>
                  </a:moveTo>
                  <a:lnTo>
                    <a:pt x="601" y="248"/>
                  </a:lnTo>
                  <a:lnTo>
                    <a:pt x="583" y="257"/>
                  </a:lnTo>
                  <a:lnTo>
                    <a:pt x="566" y="264"/>
                  </a:lnTo>
                  <a:lnTo>
                    <a:pt x="550" y="272"/>
                  </a:lnTo>
                  <a:lnTo>
                    <a:pt x="533" y="278"/>
                  </a:lnTo>
                  <a:lnTo>
                    <a:pt x="515" y="284"/>
                  </a:lnTo>
                  <a:lnTo>
                    <a:pt x="497" y="290"/>
                  </a:lnTo>
                  <a:lnTo>
                    <a:pt x="480" y="294"/>
                  </a:lnTo>
                  <a:lnTo>
                    <a:pt x="463" y="298"/>
                  </a:lnTo>
                  <a:lnTo>
                    <a:pt x="445" y="301"/>
                  </a:lnTo>
                  <a:lnTo>
                    <a:pt x="427" y="303"/>
                  </a:lnTo>
                  <a:lnTo>
                    <a:pt x="408" y="305"/>
                  </a:lnTo>
                  <a:lnTo>
                    <a:pt x="390" y="306"/>
                  </a:lnTo>
                  <a:lnTo>
                    <a:pt x="372" y="307"/>
                  </a:lnTo>
                  <a:lnTo>
                    <a:pt x="354" y="306"/>
                  </a:lnTo>
                  <a:lnTo>
                    <a:pt x="335" y="305"/>
                  </a:lnTo>
                  <a:lnTo>
                    <a:pt x="316" y="304"/>
                  </a:lnTo>
                  <a:lnTo>
                    <a:pt x="298" y="302"/>
                  </a:lnTo>
                  <a:lnTo>
                    <a:pt x="279" y="299"/>
                  </a:lnTo>
                  <a:lnTo>
                    <a:pt x="259" y="295"/>
                  </a:lnTo>
                  <a:lnTo>
                    <a:pt x="240" y="291"/>
                  </a:lnTo>
                  <a:lnTo>
                    <a:pt x="221" y="285"/>
                  </a:lnTo>
                  <a:lnTo>
                    <a:pt x="202" y="280"/>
                  </a:lnTo>
                  <a:lnTo>
                    <a:pt x="181" y="273"/>
                  </a:lnTo>
                  <a:lnTo>
                    <a:pt x="162" y="266"/>
                  </a:lnTo>
                  <a:lnTo>
                    <a:pt x="142" y="259"/>
                  </a:lnTo>
                  <a:lnTo>
                    <a:pt x="123" y="251"/>
                  </a:lnTo>
                  <a:lnTo>
                    <a:pt x="102" y="242"/>
                  </a:lnTo>
                  <a:lnTo>
                    <a:pt x="82" y="232"/>
                  </a:lnTo>
                  <a:lnTo>
                    <a:pt x="62" y="222"/>
                  </a:lnTo>
                  <a:lnTo>
                    <a:pt x="42" y="211"/>
                  </a:lnTo>
                  <a:lnTo>
                    <a:pt x="20" y="200"/>
                  </a:lnTo>
                  <a:lnTo>
                    <a:pt x="0" y="186"/>
                  </a:lnTo>
                  <a:lnTo>
                    <a:pt x="33" y="180"/>
                  </a:lnTo>
                  <a:lnTo>
                    <a:pt x="64" y="172"/>
                  </a:lnTo>
                  <a:lnTo>
                    <a:pt x="96" y="164"/>
                  </a:lnTo>
                  <a:lnTo>
                    <a:pt x="128" y="155"/>
                  </a:lnTo>
                  <a:lnTo>
                    <a:pt x="159" y="146"/>
                  </a:lnTo>
                  <a:lnTo>
                    <a:pt x="191" y="136"/>
                  </a:lnTo>
                  <a:lnTo>
                    <a:pt x="222" y="125"/>
                  </a:lnTo>
                  <a:lnTo>
                    <a:pt x="253" y="114"/>
                  </a:lnTo>
                  <a:lnTo>
                    <a:pt x="284" y="102"/>
                  </a:lnTo>
                  <a:lnTo>
                    <a:pt x="314" y="89"/>
                  </a:lnTo>
                  <a:lnTo>
                    <a:pt x="344" y="76"/>
                  </a:lnTo>
                  <a:lnTo>
                    <a:pt x="375" y="62"/>
                  </a:lnTo>
                  <a:lnTo>
                    <a:pt x="405" y="47"/>
                  </a:lnTo>
                  <a:lnTo>
                    <a:pt x="435" y="33"/>
                  </a:lnTo>
                  <a:lnTo>
                    <a:pt x="465" y="17"/>
                  </a:lnTo>
                  <a:lnTo>
                    <a:pt x="494" y="0"/>
                  </a:lnTo>
                  <a:lnTo>
                    <a:pt x="697" y="196"/>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 name="Freeform 151"/>
            <p:cNvSpPr>
              <a:spLocks/>
            </p:cNvSpPr>
            <p:nvPr/>
          </p:nvSpPr>
          <p:spPr bwMode="auto">
            <a:xfrm>
              <a:off x="3263" y="2421"/>
              <a:ext cx="107" cy="93"/>
            </a:xfrm>
            <a:custGeom>
              <a:avLst/>
              <a:gdLst>
                <a:gd name="T0" fmla="*/ 0 w 2791"/>
                <a:gd name="T1" fmla="*/ 0 h 2429"/>
                <a:gd name="T2" fmla="*/ 0 w 2791"/>
                <a:gd name="T3" fmla="*/ 0 h 2429"/>
                <a:gd name="T4" fmla="*/ 0 w 2791"/>
                <a:gd name="T5" fmla="*/ 0 h 2429"/>
                <a:gd name="T6" fmla="*/ 0 w 2791"/>
                <a:gd name="T7" fmla="*/ 0 h 2429"/>
                <a:gd name="T8" fmla="*/ 0 w 2791"/>
                <a:gd name="T9" fmla="*/ 0 h 2429"/>
                <a:gd name="T10" fmla="*/ 0 w 2791"/>
                <a:gd name="T11" fmla="*/ 0 h 2429"/>
                <a:gd name="T12" fmla="*/ 0 w 2791"/>
                <a:gd name="T13" fmla="*/ 0 h 2429"/>
                <a:gd name="T14" fmla="*/ 0 w 2791"/>
                <a:gd name="T15" fmla="*/ 0 h 2429"/>
                <a:gd name="T16" fmla="*/ 0 w 2791"/>
                <a:gd name="T17" fmla="*/ 0 h 2429"/>
                <a:gd name="T18" fmla="*/ 0 w 2791"/>
                <a:gd name="T19" fmla="*/ 0 h 2429"/>
                <a:gd name="T20" fmla="*/ 0 w 2791"/>
                <a:gd name="T21" fmla="*/ 0 h 2429"/>
                <a:gd name="T22" fmla="*/ 0 w 2791"/>
                <a:gd name="T23" fmla="*/ 0 h 2429"/>
                <a:gd name="T24" fmla="*/ 0 w 2791"/>
                <a:gd name="T25" fmla="*/ 0 h 2429"/>
                <a:gd name="T26" fmla="*/ 0 w 2791"/>
                <a:gd name="T27" fmla="*/ 0 h 2429"/>
                <a:gd name="T28" fmla="*/ 0 w 2791"/>
                <a:gd name="T29" fmla="*/ 0 h 2429"/>
                <a:gd name="T30" fmla="*/ 0 w 2791"/>
                <a:gd name="T31" fmla="*/ 0 h 2429"/>
                <a:gd name="T32" fmla="*/ 0 w 2791"/>
                <a:gd name="T33" fmla="*/ 0 h 2429"/>
                <a:gd name="T34" fmla="*/ 0 w 2791"/>
                <a:gd name="T35" fmla="*/ 0 h 2429"/>
                <a:gd name="T36" fmla="*/ 0 w 2791"/>
                <a:gd name="T37" fmla="*/ 0 h 2429"/>
                <a:gd name="T38" fmla="*/ 0 w 2791"/>
                <a:gd name="T39" fmla="*/ 0 h 2429"/>
                <a:gd name="T40" fmla="*/ 0 w 2791"/>
                <a:gd name="T41" fmla="*/ 0 h 2429"/>
                <a:gd name="T42" fmla="*/ 0 w 2791"/>
                <a:gd name="T43" fmla="*/ 0 h 2429"/>
                <a:gd name="T44" fmla="*/ 0 w 2791"/>
                <a:gd name="T45" fmla="*/ 0 h 2429"/>
                <a:gd name="T46" fmla="*/ 0 w 2791"/>
                <a:gd name="T47" fmla="*/ 0 h 2429"/>
                <a:gd name="T48" fmla="*/ 0 w 2791"/>
                <a:gd name="T49" fmla="*/ 0 h 2429"/>
                <a:gd name="T50" fmla="*/ 0 w 2791"/>
                <a:gd name="T51" fmla="*/ 0 h 2429"/>
                <a:gd name="T52" fmla="*/ 0 w 2791"/>
                <a:gd name="T53" fmla="*/ 0 h 2429"/>
                <a:gd name="T54" fmla="*/ 0 w 2791"/>
                <a:gd name="T55" fmla="*/ 0 h 2429"/>
                <a:gd name="T56" fmla="*/ 0 w 2791"/>
                <a:gd name="T57" fmla="*/ 0 h 2429"/>
                <a:gd name="T58" fmla="*/ 0 w 2791"/>
                <a:gd name="T59" fmla="*/ 0 h 2429"/>
                <a:gd name="T60" fmla="*/ 0 w 2791"/>
                <a:gd name="T61" fmla="*/ 0 h 2429"/>
                <a:gd name="T62" fmla="*/ 0 w 2791"/>
                <a:gd name="T63" fmla="*/ 0 h 2429"/>
                <a:gd name="T64" fmla="*/ 0 w 2791"/>
                <a:gd name="T65" fmla="*/ 0 h 2429"/>
                <a:gd name="T66" fmla="*/ 0 w 2791"/>
                <a:gd name="T67" fmla="*/ 0 h 2429"/>
                <a:gd name="T68" fmla="*/ 0 w 2791"/>
                <a:gd name="T69" fmla="*/ 0 h 2429"/>
                <a:gd name="T70" fmla="*/ 0 w 2791"/>
                <a:gd name="T71" fmla="*/ 0 h 2429"/>
                <a:gd name="T72" fmla="*/ 0 w 2791"/>
                <a:gd name="T73" fmla="*/ 0 h 2429"/>
                <a:gd name="T74" fmla="*/ 0 w 2791"/>
                <a:gd name="T75" fmla="*/ 0 h 2429"/>
                <a:gd name="T76" fmla="*/ 0 w 2791"/>
                <a:gd name="T77" fmla="*/ 0 h 2429"/>
                <a:gd name="T78" fmla="*/ 0 w 2791"/>
                <a:gd name="T79" fmla="*/ 0 h 2429"/>
                <a:gd name="T80" fmla="*/ 0 w 2791"/>
                <a:gd name="T81" fmla="*/ 0 h 2429"/>
                <a:gd name="T82" fmla="*/ 0 w 2791"/>
                <a:gd name="T83" fmla="*/ 0 h 2429"/>
                <a:gd name="T84" fmla="*/ 0 w 2791"/>
                <a:gd name="T85" fmla="*/ 0 h 2429"/>
                <a:gd name="T86" fmla="*/ 0 w 2791"/>
                <a:gd name="T87" fmla="*/ 0 h 2429"/>
                <a:gd name="T88" fmla="*/ 0 w 2791"/>
                <a:gd name="T89" fmla="*/ 0 h 2429"/>
                <a:gd name="T90" fmla="*/ 0 w 2791"/>
                <a:gd name="T91" fmla="*/ 0 h 2429"/>
                <a:gd name="T92" fmla="*/ 0 w 2791"/>
                <a:gd name="T93" fmla="*/ 0 h 2429"/>
                <a:gd name="T94" fmla="*/ 0 w 2791"/>
                <a:gd name="T95" fmla="*/ 0 h 2429"/>
                <a:gd name="T96" fmla="*/ 0 w 2791"/>
                <a:gd name="T97" fmla="*/ 0 h 2429"/>
                <a:gd name="T98" fmla="*/ 0 w 2791"/>
                <a:gd name="T99" fmla="*/ 0 h 2429"/>
                <a:gd name="T100" fmla="*/ 0 w 2791"/>
                <a:gd name="T101" fmla="*/ 0 h 2429"/>
                <a:gd name="T102" fmla="*/ 0 w 2791"/>
                <a:gd name="T103" fmla="*/ 0 h 2429"/>
                <a:gd name="T104" fmla="*/ 0 w 2791"/>
                <a:gd name="T105" fmla="*/ 0 h 2429"/>
                <a:gd name="T106" fmla="*/ 0 w 2791"/>
                <a:gd name="T107" fmla="*/ 0 h 2429"/>
                <a:gd name="T108" fmla="*/ 0 w 2791"/>
                <a:gd name="T109" fmla="*/ 0 h 2429"/>
                <a:gd name="T110" fmla="*/ 0 w 2791"/>
                <a:gd name="T111" fmla="*/ 0 h 2429"/>
                <a:gd name="T112" fmla="*/ 0 w 2791"/>
                <a:gd name="T113" fmla="*/ 0 h 24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91" h="2429">
                  <a:moveTo>
                    <a:pt x="2532" y="1078"/>
                  </a:moveTo>
                  <a:lnTo>
                    <a:pt x="2548" y="1114"/>
                  </a:lnTo>
                  <a:lnTo>
                    <a:pt x="2569" y="1162"/>
                  </a:lnTo>
                  <a:lnTo>
                    <a:pt x="2593" y="1224"/>
                  </a:lnTo>
                  <a:lnTo>
                    <a:pt x="2623" y="1300"/>
                  </a:lnTo>
                  <a:lnTo>
                    <a:pt x="2658" y="1389"/>
                  </a:lnTo>
                  <a:lnTo>
                    <a:pt x="2697" y="1491"/>
                  </a:lnTo>
                  <a:lnTo>
                    <a:pt x="2742" y="1606"/>
                  </a:lnTo>
                  <a:lnTo>
                    <a:pt x="2791" y="1734"/>
                  </a:lnTo>
                  <a:lnTo>
                    <a:pt x="2757" y="1780"/>
                  </a:lnTo>
                  <a:lnTo>
                    <a:pt x="2723" y="1823"/>
                  </a:lnTo>
                  <a:lnTo>
                    <a:pt x="2688" y="1866"/>
                  </a:lnTo>
                  <a:lnTo>
                    <a:pt x="2654" y="1905"/>
                  </a:lnTo>
                  <a:lnTo>
                    <a:pt x="2618" y="1945"/>
                  </a:lnTo>
                  <a:lnTo>
                    <a:pt x="2583" y="1981"/>
                  </a:lnTo>
                  <a:lnTo>
                    <a:pt x="2548" y="2016"/>
                  </a:lnTo>
                  <a:lnTo>
                    <a:pt x="2512" y="2050"/>
                  </a:lnTo>
                  <a:lnTo>
                    <a:pt x="2476" y="2081"/>
                  </a:lnTo>
                  <a:lnTo>
                    <a:pt x="2439" y="2110"/>
                  </a:lnTo>
                  <a:lnTo>
                    <a:pt x="2403" y="2139"/>
                  </a:lnTo>
                  <a:lnTo>
                    <a:pt x="2365" y="2165"/>
                  </a:lnTo>
                  <a:lnTo>
                    <a:pt x="2328" y="2190"/>
                  </a:lnTo>
                  <a:lnTo>
                    <a:pt x="2290" y="2213"/>
                  </a:lnTo>
                  <a:lnTo>
                    <a:pt x="2252" y="2235"/>
                  </a:lnTo>
                  <a:lnTo>
                    <a:pt x="2213" y="2254"/>
                  </a:lnTo>
                  <a:lnTo>
                    <a:pt x="2144" y="2285"/>
                  </a:lnTo>
                  <a:lnTo>
                    <a:pt x="2078" y="2315"/>
                  </a:lnTo>
                  <a:lnTo>
                    <a:pt x="2013" y="2341"/>
                  </a:lnTo>
                  <a:lnTo>
                    <a:pt x="1951" y="2364"/>
                  </a:lnTo>
                  <a:lnTo>
                    <a:pt x="1921" y="2375"/>
                  </a:lnTo>
                  <a:lnTo>
                    <a:pt x="1890" y="2385"/>
                  </a:lnTo>
                  <a:lnTo>
                    <a:pt x="1862" y="2394"/>
                  </a:lnTo>
                  <a:lnTo>
                    <a:pt x="1833" y="2402"/>
                  </a:lnTo>
                  <a:lnTo>
                    <a:pt x="1805" y="2411"/>
                  </a:lnTo>
                  <a:lnTo>
                    <a:pt x="1778" y="2418"/>
                  </a:lnTo>
                  <a:lnTo>
                    <a:pt x="1751" y="2424"/>
                  </a:lnTo>
                  <a:lnTo>
                    <a:pt x="1724" y="2429"/>
                  </a:lnTo>
                  <a:lnTo>
                    <a:pt x="1693" y="2414"/>
                  </a:lnTo>
                  <a:lnTo>
                    <a:pt x="1660" y="2396"/>
                  </a:lnTo>
                  <a:lnTo>
                    <a:pt x="1628" y="2378"/>
                  </a:lnTo>
                  <a:lnTo>
                    <a:pt x="1594" y="2360"/>
                  </a:lnTo>
                  <a:lnTo>
                    <a:pt x="1559" y="2340"/>
                  </a:lnTo>
                  <a:lnTo>
                    <a:pt x="1525" y="2319"/>
                  </a:lnTo>
                  <a:lnTo>
                    <a:pt x="1488" y="2296"/>
                  </a:lnTo>
                  <a:lnTo>
                    <a:pt x="1452" y="2273"/>
                  </a:lnTo>
                  <a:lnTo>
                    <a:pt x="1443" y="2267"/>
                  </a:lnTo>
                  <a:lnTo>
                    <a:pt x="1428" y="2260"/>
                  </a:lnTo>
                  <a:lnTo>
                    <a:pt x="1408" y="2251"/>
                  </a:lnTo>
                  <a:lnTo>
                    <a:pt x="1384" y="2239"/>
                  </a:lnTo>
                  <a:lnTo>
                    <a:pt x="1355" y="2227"/>
                  </a:lnTo>
                  <a:lnTo>
                    <a:pt x="1320" y="2211"/>
                  </a:lnTo>
                  <a:lnTo>
                    <a:pt x="1281" y="2195"/>
                  </a:lnTo>
                  <a:lnTo>
                    <a:pt x="1236" y="2177"/>
                  </a:lnTo>
                  <a:lnTo>
                    <a:pt x="1188" y="2158"/>
                  </a:lnTo>
                  <a:lnTo>
                    <a:pt x="1133" y="2137"/>
                  </a:lnTo>
                  <a:lnTo>
                    <a:pt x="1074" y="2113"/>
                  </a:lnTo>
                  <a:lnTo>
                    <a:pt x="1010" y="2088"/>
                  </a:lnTo>
                  <a:lnTo>
                    <a:pt x="941" y="2062"/>
                  </a:lnTo>
                  <a:lnTo>
                    <a:pt x="868" y="2034"/>
                  </a:lnTo>
                  <a:lnTo>
                    <a:pt x="789" y="2004"/>
                  </a:lnTo>
                  <a:lnTo>
                    <a:pt x="705" y="1973"/>
                  </a:lnTo>
                  <a:lnTo>
                    <a:pt x="645" y="1949"/>
                  </a:lnTo>
                  <a:lnTo>
                    <a:pt x="587" y="1923"/>
                  </a:lnTo>
                  <a:lnTo>
                    <a:pt x="532" y="1898"/>
                  </a:lnTo>
                  <a:lnTo>
                    <a:pt x="481" y="1873"/>
                  </a:lnTo>
                  <a:lnTo>
                    <a:pt x="456" y="1860"/>
                  </a:lnTo>
                  <a:lnTo>
                    <a:pt x="432" y="1846"/>
                  </a:lnTo>
                  <a:lnTo>
                    <a:pt x="409" y="1832"/>
                  </a:lnTo>
                  <a:lnTo>
                    <a:pt x="387" y="1818"/>
                  </a:lnTo>
                  <a:lnTo>
                    <a:pt x="364" y="1805"/>
                  </a:lnTo>
                  <a:lnTo>
                    <a:pt x="343" y="1791"/>
                  </a:lnTo>
                  <a:lnTo>
                    <a:pt x="323" y="1777"/>
                  </a:lnTo>
                  <a:lnTo>
                    <a:pt x="302" y="1762"/>
                  </a:lnTo>
                  <a:lnTo>
                    <a:pt x="283" y="1747"/>
                  </a:lnTo>
                  <a:lnTo>
                    <a:pt x="265" y="1732"/>
                  </a:lnTo>
                  <a:lnTo>
                    <a:pt x="247" y="1718"/>
                  </a:lnTo>
                  <a:lnTo>
                    <a:pt x="231" y="1703"/>
                  </a:lnTo>
                  <a:lnTo>
                    <a:pt x="213" y="1688"/>
                  </a:lnTo>
                  <a:lnTo>
                    <a:pt x="198" y="1673"/>
                  </a:lnTo>
                  <a:lnTo>
                    <a:pt x="183" y="1657"/>
                  </a:lnTo>
                  <a:lnTo>
                    <a:pt x="169" y="1641"/>
                  </a:lnTo>
                  <a:lnTo>
                    <a:pt x="156" y="1625"/>
                  </a:lnTo>
                  <a:lnTo>
                    <a:pt x="143" y="1609"/>
                  </a:lnTo>
                  <a:lnTo>
                    <a:pt x="130" y="1593"/>
                  </a:lnTo>
                  <a:lnTo>
                    <a:pt x="119" y="1577"/>
                  </a:lnTo>
                  <a:lnTo>
                    <a:pt x="108" y="1559"/>
                  </a:lnTo>
                  <a:lnTo>
                    <a:pt x="98" y="1543"/>
                  </a:lnTo>
                  <a:lnTo>
                    <a:pt x="89" y="1526"/>
                  </a:lnTo>
                  <a:lnTo>
                    <a:pt x="81" y="1509"/>
                  </a:lnTo>
                  <a:lnTo>
                    <a:pt x="69" y="1484"/>
                  </a:lnTo>
                  <a:lnTo>
                    <a:pt x="58" y="1458"/>
                  </a:lnTo>
                  <a:lnTo>
                    <a:pt x="48" y="1434"/>
                  </a:lnTo>
                  <a:lnTo>
                    <a:pt x="39" y="1409"/>
                  </a:lnTo>
                  <a:lnTo>
                    <a:pt x="31" y="1383"/>
                  </a:lnTo>
                  <a:lnTo>
                    <a:pt x="24" y="1357"/>
                  </a:lnTo>
                  <a:lnTo>
                    <a:pt x="18" y="1332"/>
                  </a:lnTo>
                  <a:lnTo>
                    <a:pt x="13" y="1307"/>
                  </a:lnTo>
                  <a:lnTo>
                    <a:pt x="9" y="1282"/>
                  </a:lnTo>
                  <a:lnTo>
                    <a:pt x="5" y="1256"/>
                  </a:lnTo>
                  <a:lnTo>
                    <a:pt x="3" y="1231"/>
                  </a:lnTo>
                  <a:lnTo>
                    <a:pt x="1" y="1205"/>
                  </a:lnTo>
                  <a:lnTo>
                    <a:pt x="0" y="1179"/>
                  </a:lnTo>
                  <a:lnTo>
                    <a:pt x="1" y="1154"/>
                  </a:lnTo>
                  <a:lnTo>
                    <a:pt x="2" y="1128"/>
                  </a:lnTo>
                  <a:lnTo>
                    <a:pt x="4" y="1103"/>
                  </a:lnTo>
                  <a:lnTo>
                    <a:pt x="6" y="1076"/>
                  </a:lnTo>
                  <a:lnTo>
                    <a:pt x="10" y="1051"/>
                  </a:lnTo>
                  <a:lnTo>
                    <a:pt x="15" y="1025"/>
                  </a:lnTo>
                  <a:lnTo>
                    <a:pt x="20" y="1000"/>
                  </a:lnTo>
                  <a:lnTo>
                    <a:pt x="26" y="973"/>
                  </a:lnTo>
                  <a:lnTo>
                    <a:pt x="34" y="948"/>
                  </a:lnTo>
                  <a:lnTo>
                    <a:pt x="42" y="922"/>
                  </a:lnTo>
                  <a:lnTo>
                    <a:pt x="51" y="895"/>
                  </a:lnTo>
                  <a:lnTo>
                    <a:pt x="61" y="870"/>
                  </a:lnTo>
                  <a:lnTo>
                    <a:pt x="73" y="844"/>
                  </a:lnTo>
                  <a:lnTo>
                    <a:pt x="84" y="818"/>
                  </a:lnTo>
                  <a:lnTo>
                    <a:pt x="97" y="791"/>
                  </a:lnTo>
                  <a:lnTo>
                    <a:pt x="110" y="765"/>
                  </a:lnTo>
                  <a:lnTo>
                    <a:pt x="124" y="739"/>
                  </a:lnTo>
                  <a:lnTo>
                    <a:pt x="139" y="712"/>
                  </a:lnTo>
                  <a:lnTo>
                    <a:pt x="157" y="686"/>
                  </a:lnTo>
                  <a:lnTo>
                    <a:pt x="185" y="643"/>
                  </a:lnTo>
                  <a:lnTo>
                    <a:pt x="215" y="600"/>
                  </a:lnTo>
                  <a:lnTo>
                    <a:pt x="248" y="559"/>
                  </a:lnTo>
                  <a:lnTo>
                    <a:pt x="281" y="518"/>
                  </a:lnTo>
                  <a:lnTo>
                    <a:pt x="298" y="499"/>
                  </a:lnTo>
                  <a:lnTo>
                    <a:pt x="317" y="480"/>
                  </a:lnTo>
                  <a:lnTo>
                    <a:pt x="335" y="461"/>
                  </a:lnTo>
                  <a:lnTo>
                    <a:pt x="354" y="442"/>
                  </a:lnTo>
                  <a:lnTo>
                    <a:pt x="393" y="405"/>
                  </a:lnTo>
                  <a:lnTo>
                    <a:pt x="433" y="369"/>
                  </a:lnTo>
                  <a:lnTo>
                    <a:pt x="475" y="334"/>
                  </a:lnTo>
                  <a:lnTo>
                    <a:pt x="518" y="301"/>
                  </a:lnTo>
                  <a:lnTo>
                    <a:pt x="564" y="269"/>
                  </a:lnTo>
                  <a:lnTo>
                    <a:pt x="611" y="237"/>
                  </a:lnTo>
                  <a:lnTo>
                    <a:pt x="659" y="208"/>
                  </a:lnTo>
                  <a:lnTo>
                    <a:pt x="710" y="179"/>
                  </a:lnTo>
                  <a:lnTo>
                    <a:pt x="761" y="152"/>
                  </a:lnTo>
                  <a:lnTo>
                    <a:pt x="815" y="124"/>
                  </a:lnTo>
                  <a:lnTo>
                    <a:pt x="879" y="96"/>
                  </a:lnTo>
                  <a:lnTo>
                    <a:pt x="941" y="71"/>
                  </a:lnTo>
                  <a:lnTo>
                    <a:pt x="1004" y="49"/>
                  </a:lnTo>
                  <a:lnTo>
                    <a:pt x="1066" y="32"/>
                  </a:lnTo>
                  <a:lnTo>
                    <a:pt x="1127" y="18"/>
                  </a:lnTo>
                  <a:lnTo>
                    <a:pt x="1188" y="9"/>
                  </a:lnTo>
                  <a:lnTo>
                    <a:pt x="1247" y="3"/>
                  </a:lnTo>
                  <a:lnTo>
                    <a:pt x="1306" y="0"/>
                  </a:lnTo>
                  <a:lnTo>
                    <a:pt x="1365" y="2"/>
                  </a:lnTo>
                  <a:lnTo>
                    <a:pt x="1422" y="7"/>
                  </a:lnTo>
                  <a:lnTo>
                    <a:pt x="1479" y="16"/>
                  </a:lnTo>
                  <a:lnTo>
                    <a:pt x="1536" y="29"/>
                  </a:lnTo>
                  <a:lnTo>
                    <a:pt x="1592" y="45"/>
                  </a:lnTo>
                  <a:lnTo>
                    <a:pt x="1647" y="66"/>
                  </a:lnTo>
                  <a:lnTo>
                    <a:pt x="1702" y="90"/>
                  </a:lnTo>
                  <a:lnTo>
                    <a:pt x="1756" y="118"/>
                  </a:lnTo>
                  <a:lnTo>
                    <a:pt x="1809" y="149"/>
                  </a:lnTo>
                  <a:lnTo>
                    <a:pt x="1862" y="185"/>
                  </a:lnTo>
                  <a:lnTo>
                    <a:pt x="1914" y="224"/>
                  </a:lnTo>
                  <a:lnTo>
                    <a:pt x="1965" y="268"/>
                  </a:lnTo>
                  <a:lnTo>
                    <a:pt x="2016" y="314"/>
                  </a:lnTo>
                  <a:lnTo>
                    <a:pt x="2067" y="365"/>
                  </a:lnTo>
                  <a:lnTo>
                    <a:pt x="2115" y="419"/>
                  </a:lnTo>
                  <a:lnTo>
                    <a:pt x="2165" y="477"/>
                  </a:lnTo>
                  <a:lnTo>
                    <a:pt x="2212" y="540"/>
                  </a:lnTo>
                  <a:lnTo>
                    <a:pt x="2260" y="605"/>
                  </a:lnTo>
                  <a:lnTo>
                    <a:pt x="2306" y="674"/>
                  </a:lnTo>
                  <a:lnTo>
                    <a:pt x="2353" y="748"/>
                  </a:lnTo>
                  <a:lnTo>
                    <a:pt x="2399" y="825"/>
                  </a:lnTo>
                  <a:lnTo>
                    <a:pt x="2443" y="906"/>
                  </a:lnTo>
                  <a:lnTo>
                    <a:pt x="2488" y="990"/>
                  </a:lnTo>
                  <a:lnTo>
                    <a:pt x="2532" y="1078"/>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5" name="Freeform 152"/>
            <p:cNvSpPr>
              <a:spLocks/>
            </p:cNvSpPr>
            <p:nvPr/>
          </p:nvSpPr>
          <p:spPr bwMode="auto">
            <a:xfrm>
              <a:off x="3283" y="2427"/>
              <a:ext cx="66" cy="46"/>
            </a:xfrm>
            <a:custGeom>
              <a:avLst/>
              <a:gdLst>
                <a:gd name="T0" fmla="*/ 0 w 1708"/>
                <a:gd name="T1" fmla="*/ 0 h 1200"/>
                <a:gd name="T2" fmla="*/ 0 w 1708"/>
                <a:gd name="T3" fmla="*/ 0 h 1200"/>
                <a:gd name="T4" fmla="*/ 0 w 1708"/>
                <a:gd name="T5" fmla="*/ 0 h 1200"/>
                <a:gd name="T6" fmla="*/ 0 w 1708"/>
                <a:gd name="T7" fmla="*/ 0 h 1200"/>
                <a:gd name="T8" fmla="*/ 0 w 1708"/>
                <a:gd name="T9" fmla="*/ 0 h 1200"/>
                <a:gd name="T10" fmla="*/ 0 w 1708"/>
                <a:gd name="T11" fmla="*/ 0 h 1200"/>
                <a:gd name="T12" fmla="*/ 0 w 1708"/>
                <a:gd name="T13" fmla="*/ 0 h 1200"/>
                <a:gd name="T14" fmla="*/ 0 w 1708"/>
                <a:gd name="T15" fmla="*/ 0 h 1200"/>
                <a:gd name="T16" fmla="*/ 0 w 1708"/>
                <a:gd name="T17" fmla="*/ 0 h 1200"/>
                <a:gd name="T18" fmla="*/ 0 w 1708"/>
                <a:gd name="T19" fmla="*/ 0 h 1200"/>
                <a:gd name="T20" fmla="*/ 0 w 1708"/>
                <a:gd name="T21" fmla="*/ 0 h 1200"/>
                <a:gd name="T22" fmla="*/ 0 w 1708"/>
                <a:gd name="T23" fmla="*/ 0 h 1200"/>
                <a:gd name="T24" fmla="*/ 0 w 1708"/>
                <a:gd name="T25" fmla="*/ 0 h 1200"/>
                <a:gd name="T26" fmla="*/ 0 w 1708"/>
                <a:gd name="T27" fmla="*/ 0 h 1200"/>
                <a:gd name="T28" fmla="*/ 0 w 1708"/>
                <a:gd name="T29" fmla="*/ 0 h 1200"/>
                <a:gd name="T30" fmla="*/ 0 w 1708"/>
                <a:gd name="T31" fmla="*/ 0 h 1200"/>
                <a:gd name="T32" fmla="*/ 0 w 1708"/>
                <a:gd name="T33" fmla="*/ 0 h 1200"/>
                <a:gd name="T34" fmla="*/ 0 w 1708"/>
                <a:gd name="T35" fmla="*/ 0 h 1200"/>
                <a:gd name="T36" fmla="*/ 0 w 1708"/>
                <a:gd name="T37" fmla="*/ 0 h 1200"/>
                <a:gd name="T38" fmla="*/ 0 w 1708"/>
                <a:gd name="T39" fmla="*/ 0 h 1200"/>
                <a:gd name="T40" fmla="*/ 0 w 1708"/>
                <a:gd name="T41" fmla="*/ 0 h 1200"/>
                <a:gd name="T42" fmla="*/ 0 w 1708"/>
                <a:gd name="T43" fmla="*/ 0 h 1200"/>
                <a:gd name="T44" fmla="*/ 0 w 1708"/>
                <a:gd name="T45" fmla="*/ 0 h 1200"/>
                <a:gd name="T46" fmla="*/ 0 w 1708"/>
                <a:gd name="T47" fmla="*/ 0 h 1200"/>
                <a:gd name="T48" fmla="*/ 0 w 1708"/>
                <a:gd name="T49" fmla="*/ 0 h 1200"/>
                <a:gd name="T50" fmla="*/ 0 w 1708"/>
                <a:gd name="T51" fmla="*/ 0 h 1200"/>
                <a:gd name="T52" fmla="*/ 0 w 1708"/>
                <a:gd name="T53" fmla="*/ 0 h 1200"/>
                <a:gd name="T54" fmla="*/ 0 w 1708"/>
                <a:gd name="T55" fmla="*/ 0 h 1200"/>
                <a:gd name="T56" fmla="*/ 0 w 1708"/>
                <a:gd name="T57" fmla="*/ 0 h 1200"/>
                <a:gd name="T58" fmla="*/ 0 w 1708"/>
                <a:gd name="T59" fmla="*/ 0 h 1200"/>
                <a:gd name="T60" fmla="*/ 0 w 1708"/>
                <a:gd name="T61" fmla="*/ 0 h 1200"/>
                <a:gd name="T62" fmla="*/ 0 w 1708"/>
                <a:gd name="T63" fmla="*/ 0 h 1200"/>
                <a:gd name="T64" fmla="*/ 0 w 1708"/>
                <a:gd name="T65" fmla="*/ 0 h 1200"/>
                <a:gd name="T66" fmla="*/ 0 w 1708"/>
                <a:gd name="T67" fmla="*/ 0 h 1200"/>
                <a:gd name="T68" fmla="*/ 0 w 1708"/>
                <a:gd name="T69" fmla="*/ 0 h 1200"/>
                <a:gd name="T70" fmla="*/ 0 w 1708"/>
                <a:gd name="T71" fmla="*/ 0 h 1200"/>
                <a:gd name="T72" fmla="*/ 0 w 1708"/>
                <a:gd name="T73" fmla="*/ 0 h 1200"/>
                <a:gd name="T74" fmla="*/ 0 w 1708"/>
                <a:gd name="T75" fmla="*/ 0 h 1200"/>
                <a:gd name="T76" fmla="*/ 0 w 1708"/>
                <a:gd name="T77" fmla="*/ 0 h 1200"/>
                <a:gd name="T78" fmla="*/ 0 w 1708"/>
                <a:gd name="T79" fmla="*/ 0 h 1200"/>
                <a:gd name="T80" fmla="*/ 0 w 1708"/>
                <a:gd name="T81" fmla="*/ 0 h 1200"/>
                <a:gd name="T82" fmla="*/ 0 w 1708"/>
                <a:gd name="T83" fmla="*/ 0 h 1200"/>
                <a:gd name="T84" fmla="*/ 0 w 1708"/>
                <a:gd name="T85" fmla="*/ 0 h 1200"/>
                <a:gd name="T86" fmla="*/ 0 w 1708"/>
                <a:gd name="T87" fmla="*/ 0 h 1200"/>
                <a:gd name="T88" fmla="*/ 0 w 1708"/>
                <a:gd name="T89" fmla="*/ 0 h 1200"/>
                <a:gd name="T90" fmla="*/ 0 w 1708"/>
                <a:gd name="T91" fmla="*/ 0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08" h="1200">
                  <a:moveTo>
                    <a:pt x="1703" y="666"/>
                  </a:moveTo>
                  <a:lnTo>
                    <a:pt x="1681" y="624"/>
                  </a:lnTo>
                  <a:lnTo>
                    <a:pt x="1659" y="584"/>
                  </a:lnTo>
                  <a:lnTo>
                    <a:pt x="1634" y="544"/>
                  </a:lnTo>
                  <a:lnTo>
                    <a:pt x="1607" y="506"/>
                  </a:lnTo>
                  <a:lnTo>
                    <a:pt x="1579" y="469"/>
                  </a:lnTo>
                  <a:lnTo>
                    <a:pt x="1549" y="433"/>
                  </a:lnTo>
                  <a:lnTo>
                    <a:pt x="1516" y="398"/>
                  </a:lnTo>
                  <a:lnTo>
                    <a:pt x="1483" y="363"/>
                  </a:lnTo>
                  <a:lnTo>
                    <a:pt x="1447" y="330"/>
                  </a:lnTo>
                  <a:lnTo>
                    <a:pt x="1409" y="298"/>
                  </a:lnTo>
                  <a:lnTo>
                    <a:pt x="1369" y="267"/>
                  </a:lnTo>
                  <a:lnTo>
                    <a:pt x="1329" y="237"/>
                  </a:lnTo>
                  <a:lnTo>
                    <a:pt x="1285" y="208"/>
                  </a:lnTo>
                  <a:lnTo>
                    <a:pt x="1240" y="179"/>
                  </a:lnTo>
                  <a:lnTo>
                    <a:pt x="1193" y="153"/>
                  </a:lnTo>
                  <a:lnTo>
                    <a:pt x="1145" y="127"/>
                  </a:lnTo>
                  <a:lnTo>
                    <a:pt x="1118" y="114"/>
                  </a:lnTo>
                  <a:lnTo>
                    <a:pt x="1091" y="102"/>
                  </a:lnTo>
                  <a:lnTo>
                    <a:pt x="1065" y="89"/>
                  </a:lnTo>
                  <a:lnTo>
                    <a:pt x="1038" y="78"/>
                  </a:lnTo>
                  <a:lnTo>
                    <a:pt x="1013" y="68"/>
                  </a:lnTo>
                  <a:lnTo>
                    <a:pt x="987" y="58"/>
                  </a:lnTo>
                  <a:lnTo>
                    <a:pt x="961" y="49"/>
                  </a:lnTo>
                  <a:lnTo>
                    <a:pt x="936" y="41"/>
                  </a:lnTo>
                  <a:lnTo>
                    <a:pt x="911" y="34"/>
                  </a:lnTo>
                  <a:lnTo>
                    <a:pt x="886" y="27"/>
                  </a:lnTo>
                  <a:lnTo>
                    <a:pt x="861" y="21"/>
                  </a:lnTo>
                  <a:lnTo>
                    <a:pt x="837" y="16"/>
                  </a:lnTo>
                  <a:lnTo>
                    <a:pt x="813" y="11"/>
                  </a:lnTo>
                  <a:lnTo>
                    <a:pt x="788" y="8"/>
                  </a:lnTo>
                  <a:lnTo>
                    <a:pt x="765" y="5"/>
                  </a:lnTo>
                  <a:lnTo>
                    <a:pt x="741" y="2"/>
                  </a:lnTo>
                  <a:lnTo>
                    <a:pt x="717" y="1"/>
                  </a:lnTo>
                  <a:lnTo>
                    <a:pt x="694" y="0"/>
                  </a:lnTo>
                  <a:lnTo>
                    <a:pt x="671" y="0"/>
                  </a:lnTo>
                  <a:lnTo>
                    <a:pt x="648" y="0"/>
                  </a:lnTo>
                  <a:lnTo>
                    <a:pt x="625" y="2"/>
                  </a:lnTo>
                  <a:lnTo>
                    <a:pt x="603" y="4"/>
                  </a:lnTo>
                  <a:lnTo>
                    <a:pt x="581" y="6"/>
                  </a:lnTo>
                  <a:lnTo>
                    <a:pt x="559" y="10"/>
                  </a:lnTo>
                  <a:lnTo>
                    <a:pt x="537" y="14"/>
                  </a:lnTo>
                  <a:lnTo>
                    <a:pt x="516" y="19"/>
                  </a:lnTo>
                  <a:lnTo>
                    <a:pt x="494" y="25"/>
                  </a:lnTo>
                  <a:lnTo>
                    <a:pt x="472" y="31"/>
                  </a:lnTo>
                  <a:lnTo>
                    <a:pt x="452" y="38"/>
                  </a:lnTo>
                  <a:lnTo>
                    <a:pt x="431" y="46"/>
                  </a:lnTo>
                  <a:lnTo>
                    <a:pt x="410" y="55"/>
                  </a:lnTo>
                  <a:lnTo>
                    <a:pt x="390" y="64"/>
                  </a:lnTo>
                  <a:lnTo>
                    <a:pt x="361" y="78"/>
                  </a:lnTo>
                  <a:lnTo>
                    <a:pt x="333" y="93"/>
                  </a:lnTo>
                  <a:lnTo>
                    <a:pt x="305" y="109"/>
                  </a:lnTo>
                  <a:lnTo>
                    <a:pt x="278" y="125"/>
                  </a:lnTo>
                  <a:lnTo>
                    <a:pt x="252" y="141"/>
                  </a:lnTo>
                  <a:lnTo>
                    <a:pt x="225" y="158"/>
                  </a:lnTo>
                  <a:lnTo>
                    <a:pt x="201" y="176"/>
                  </a:lnTo>
                  <a:lnTo>
                    <a:pt x="176" y="195"/>
                  </a:lnTo>
                  <a:lnTo>
                    <a:pt x="151" y="214"/>
                  </a:lnTo>
                  <a:lnTo>
                    <a:pt x="128" y="233"/>
                  </a:lnTo>
                  <a:lnTo>
                    <a:pt x="106" y="253"/>
                  </a:lnTo>
                  <a:lnTo>
                    <a:pt x="83" y="274"/>
                  </a:lnTo>
                  <a:lnTo>
                    <a:pt x="61" y="297"/>
                  </a:lnTo>
                  <a:lnTo>
                    <a:pt x="41" y="319"/>
                  </a:lnTo>
                  <a:lnTo>
                    <a:pt x="21" y="341"/>
                  </a:lnTo>
                  <a:lnTo>
                    <a:pt x="0" y="365"/>
                  </a:lnTo>
                  <a:lnTo>
                    <a:pt x="64" y="416"/>
                  </a:lnTo>
                  <a:lnTo>
                    <a:pt x="125" y="468"/>
                  </a:lnTo>
                  <a:lnTo>
                    <a:pt x="184" y="518"/>
                  </a:lnTo>
                  <a:lnTo>
                    <a:pt x="239" y="570"/>
                  </a:lnTo>
                  <a:lnTo>
                    <a:pt x="294" y="621"/>
                  </a:lnTo>
                  <a:lnTo>
                    <a:pt x="346" y="673"/>
                  </a:lnTo>
                  <a:lnTo>
                    <a:pt x="395" y="725"/>
                  </a:lnTo>
                  <a:lnTo>
                    <a:pt x="443" y="777"/>
                  </a:lnTo>
                  <a:lnTo>
                    <a:pt x="488" y="829"/>
                  </a:lnTo>
                  <a:lnTo>
                    <a:pt x="532" y="882"/>
                  </a:lnTo>
                  <a:lnTo>
                    <a:pt x="573" y="934"/>
                  </a:lnTo>
                  <a:lnTo>
                    <a:pt x="611" y="987"/>
                  </a:lnTo>
                  <a:lnTo>
                    <a:pt x="647" y="1041"/>
                  </a:lnTo>
                  <a:lnTo>
                    <a:pt x="682" y="1093"/>
                  </a:lnTo>
                  <a:lnTo>
                    <a:pt x="714" y="1147"/>
                  </a:lnTo>
                  <a:lnTo>
                    <a:pt x="745" y="1200"/>
                  </a:lnTo>
                  <a:lnTo>
                    <a:pt x="1099" y="307"/>
                  </a:lnTo>
                  <a:lnTo>
                    <a:pt x="1127" y="321"/>
                  </a:lnTo>
                  <a:lnTo>
                    <a:pt x="1157" y="336"/>
                  </a:lnTo>
                  <a:lnTo>
                    <a:pt x="1187" y="352"/>
                  </a:lnTo>
                  <a:lnTo>
                    <a:pt x="1220" y="370"/>
                  </a:lnTo>
                  <a:lnTo>
                    <a:pt x="1287" y="410"/>
                  </a:lnTo>
                  <a:lnTo>
                    <a:pt x="1361" y="455"/>
                  </a:lnTo>
                  <a:lnTo>
                    <a:pt x="1440" y="505"/>
                  </a:lnTo>
                  <a:lnTo>
                    <a:pt x="1524" y="562"/>
                  </a:lnTo>
                  <a:lnTo>
                    <a:pt x="1613" y="622"/>
                  </a:lnTo>
                  <a:lnTo>
                    <a:pt x="1708" y="689"/>
                  </a:lnTo>
                  <a:lnTo>
                    <a:pt x="1703" y="666"/>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6" name="Freeform 153"/>
            <p:cNvSpPr>
              <a:spLocks noEditPoints="1"/>
            </p:cNvSpPr>
            <p:nvPr/>
          </p:nvSpPr>
          <p:spPr bwMode="auto">
            <a:xfrm>
              <a:off x="3245"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30" y="1275"/>
                  </a:lnTo>
                  <a:lnTo>
                    <a:pt x="2895" y="1211"/>
                  </a:lnTo>
                  <a:lnTo>
                    <a:pt x="2860" y="1149"/>
                  </a:lnTo>
                  <a:lnTo>
                    <a:pt x="2822" y="1089"/>
                  </a:lnTo>
                  <a:lnTo>
                    <a:pt x="2785" y="1029"/>
                  </a:lnTo>
                  <a:lnTo>
                    <a:pt x="2745" y="971"/>
                  </a:lnTo>
                  <a:lnTo>
                    <a:pt x="2705" y="914"/>
                  </a:lnTo>
                  <a:lnTo>
                    <a:pt x="2663" y="858"/>
                  </a:lnTo>
                  <a:lnTo>
                    <a:pt x="2621" y="805"/>
                  </a:lnTo>
                  <a:lnTo>
                    <a:pt x="2577" y="751"/>
                  </a:lnTo>
                  <a:lnTo>
                    <a:pt x="2531" y="700"/>
                  </a:lnTo>
                  <a:lnTo>
                    <a:pt x="2486" y="649"/>
                  </a:lnTo>
                  <a:lnTo>
                    <a:pt x="2438" y="600"/>
                  </a:lnTo>
                  <a:lnTo>
                    <a:pt x="2390" y="552"/>
                  </a:lnTo>
                  <a:lnTo>
                    <a:pt x="2341" y="505"/>
                  </a:lnTo>
                  <a:lnTo>
                    <a:pt x="2287" y="458"/>
                  </a:lnTo>
                  <a:lnTo>
                    <a:pt x="2235" y="411"/>
                  </a:lnTo>
                  <a:lnTo>
                    <a:pt x="2184" y="369"/>
                  </a:lnTo>
                  <a:lnTo>
                    <a:pt x="2133" y="328"/>
                  </a:lnTo>
                  <a:lnTo>
                    <a:pt x="2084" y="289"/>
                  </a:lnTo>
                  <a:lnTo>
                    <a:pt x="2036" y="254"/>
                  </a:lnTo>
                  <a:lnTo>
                    <a:pt x="1989" y="220"/>
                  </a:lnTo>
                  <a:lnTo>
                    <a:pt x="1943" y="189"/>
                  </a:lnTo>
                  <a:lnTo>
                    <a:pt x="1898" y="161"/>
                  </a:lnTo>
                  <a:lnTo>
                    <a:pt x="1854" y="135"/>
                  </a:lnTo>
                  <a:lnTo>
                    <a:pt x="1810" y="111"/>
                  </a:lnTo>
                  <a:lnTo>
                    <a:pt x="1769" y="90"/>
                  </a:lnTo>
                  <a:lnTo>
                    <a:pt x="1727" y="71"/>
                  </a:lnTo>
                  <a:lnTo>
                    <a:pt x="1688" y="55"/>
                  </a:lnTo>
                  <a:lnTo>
                    <a:pt x="1648" y="42"/>
                  </a:lnTo>
                  <a:lnTo>
                    <a:pt x="1611" y="29"/>
                  </a:lnTo>
                  <a:lnTo>
                    <a:pt x="1588" y="24"/>
                  </a:lnTo>
                  <a:lnTo>
                    <a:pt x="1563" y="18"/>
                  </a:lnTo>
                  <a:lnTo>
                    <a:pt x="1540" y="14"/>
                  </a:lnTo>
                  <a:lnTo>
                    <a:pt x="1516" y="10"/>
                  </a:lnTo>
                  <a:lnTo>
                    <a:pt x="1490" y="7"/>
                  </a:lnTo>
                  <a:lnTo>
                    <a:pt x="1466" y="4"/>
                  </a:lnTo>
                  <a:lnTo>
                    <a:pt x="1441" y="2"/>
                  </a:lnTo>
                  <a:lnTo>
                    <a:pt x="1416" y="1"/>
                  </a:lnTo>
                  <a:lnTo>
                    <a:pt x="1390" y="0"/>
                  </a:lnTo>
                  <a:lnTo>
                    <a:pt x="1365" y="0"/>
                  </a:lnTo>
                  <a:lnTo>
                    <a:pt x="1339" y="1"/>
                  </a:lnTo>
                  <a:lnTo>
                    <a:pt x="1312" y="2"/>
                  </a:lnTo>
                  <a:lnTo>
                    <a:pt x="1286" y="4"/>
                  </a:lnTo>
                  <a:lnTo>
                    <a:pt x="1259" y="7"/>
                  </a:lnTo>
                  <a:lnTo>
                    <a:pt x="1231" y="10"/>
                  </a:lnTo>
                  <a:lnTo>
                    <a:pt x="1205" y="15"/>
                  </a:lnTo>
                  <a:lnTo>
                    <a:pt x="1177" y="19"/>
                  </a:lnTo>
                  <a:lnTo>
                    <a:pt x="1149" y="25"/>
                  </a:lnTo>
                  <a:lnTo>
                    <a:pt x="1121" y="31"/>
                  </a:lnTo>
                  <a:lnTo>
                    <a:pt x="1092" y="37"/>
                  </a:lnTo>
                  <a:lnTo>
                    <a:pt x="1063" y="46"/>
                  </a:lnTo>
                  <a:lnTo>
                    <a:pt x="1035" y="54"/>
                  </a:lnTo>
                  <a:lnTo>
                    <a:pt x="1005" y="63"/>
                  </a:lnTo>
                  <a:lnTo>
                    <a:pt x="976" y="72"/>
                  </a:lnTo>
                  <a:lnTo>
                    <a:pt x="947" y="82"/>
                  </a:lnTo>
                  <a:lnTo>
                    <a:pt x="916" y="93"/>
                  </a:lnTo>
                  <a:lnTo>
                    <a:pt x="886" y="104"/>
                  </a:lnTo>
                  <a:lnTo>
                    <a:pt x="856" y="116"/>
                  </a:lnTo>
                  <a:lnTo>
                    <a:pt x="794" y="143"/>
                  </a:lnTo>
                  <a:lnTo>
                    <a:pt x="731" y="172"/>
                  </a:lnTo>
                  <a:lnTo>
                    <a:pt x="710" y="182"/>
                  </a:lnTo>
                  <a:lnTo>
                    <a:pt x="687" y="194"/>
                  </a:lnTo>
                  <a:lnTo>
                    <a:pt x="665" y="207"/>
                  </a:lnTo>
                  <a:lnTo>
                    <a:pt x="641" y="221"/>
                  </a:lnTo>
                  <a:lnTo>
                    <a:pt x="617" y="238"/>
                  </a:lnTo>
                  <a:lnTo>
                    <a:pt x="591" y="255"/>
                  </a:lnTo>
                  <a:lnTo>
                    <a:pt x="565" y="273"/>
                  </a:lnTo>
                  <a:lnTo>
                    <a:pt x="538" y="293"/>
                  </a:lnTo>
                  <a:lnTo>
                    <a:pt x="480" y="337"/>
                  </a:lnTo>
                  <a:lnTo>
                    <a:pt x="418" y="386"/>
                  </a:lnTo>
                  <a:lnTo>
                    <a:pt x="353" y="440"/>
                  </a:lnTo>
                  <a:lnTo>
                    <a:pt x="285" y="499"/>
                  </a:lnTo>
                  <a:lnTo>
                    <a:pt x="245" y="537"/>
                  </a:lnTo>
                  <a:lnTo>
                    <a:pt x="208" y="571"/>
                  </a:lnTo>
                  <a:lnTo>
                    <a:pt x="174" y="606"/>
                  </a:lnTo>
                  <a:lnTo>
                    <a:pt x="144" y="638"/>
                  </a:lnTo>
                  <a:lnTo>
                    <a:pt x="115" y="669"/>
                  </a:lnTo>
                  <a:lnTo>
                    <a:pt x="90" y="699"/>
                  </a:lnTo>
                  <a:lnTo>
                    <a:pt x="69" y="727"/>
                  </a:lnTo>
                  <a:lnTo>
                    <a:pt x="49" y="754"/>
                  </a:lnTo>
                  <a:lnTo>
                    <a:pt x="34" y="779"/>
                  </a:lnTo>
                  <a:lnTo>
                    <a:pt x="21" y="804"/>
                  </a:lnTo>
                  <a:lnTo>
                    <a:pt x="16" y="815"/>
                  </a:lnTo>
                  <a:lnTo>
                    <a:pt x="11" y="826"/>
                  </a:lnTo>
                  <a:lnTo>
                    <a:pt x="8" y="837"/>
                  </a:lnTo>
                  <a:lnTo>
                    <a:pt x="5" y="847"/>
                  </a:lnTo>
                  <a:lnTo>
                    <a:pt x="3" y="857"/>
                  </a:lnTo>
                  <a:lnTo>
                    <a:pt x="1" y="867"/>
                  </a:lnTo>
                  <a:lnTo>
                    <a:pt x="0" y="876"/>
                  </a:lnTo>
                  <a:lnTo>
                    <a:pt x="1" y="886"/>
                  </a:lnTo>
                  <a:lnTo>
                    <a:pt x="2" y="894"/>
                  </a:lnTo>
                  <a:lnTo>
                    <a:pt x="3" y="903"/>
                  </a:lnTo>
                  <a:lnTo>
                    <a:pt x="6" y="910"/>
                  </a:lnTo>
                  <a:lnTo>
                    <a:pt x="9" y="918"/>
                  </a:lnTo>
                  <a:lnTo>
                    <a:pt x="17" y="933"/>
                  </a:lnTo>
                  <a:lnTo>
                    <a:pt x="27" y="947"/>
                  </a:lnTo>
                  <a:lnTo>
                    <a:pt x="39" y="962"/>
                  </a:lnTo>
                  <a:lnTo>
                    <a:pt x="54" y="976"/>
                  </a:lnTo>
                  <a:lnTo>
                    <a:pt x="70" y="991"/>
                  </a:lnTo>
                  <a:lnTo>
                    <a:pt x="88" y="1005"/>
                  </a:lnTo>
                  <a:lnTo>
                    <a:pt x="108" y="1019"/>
                  </a:lnTo>
                  <a:lnTo>
                    <a:pt x="130" y="1033"/>
                  </a:lnTo>
                  <a:lnTo>
                    <a:pt x="155" y="1047"/>
                  </a:lnTo>
                  <a:lnTo>
                    <a:pt x="182" y="1061"/>
                  </a:lnTo>
                  <a:lnTo>
                    <a:pt x="210" y="1076"/>
                  </a:lnTo>
                  <a:lnTo>
                    <a:pt x="241" y="1089"/>
                  </a:lnTo>
                  <a:lnTo>
                    <a:pt x="273" y="1103"/>
                  </a:lnTo>
                  <a:lnTo>
                    <a:pt x="309" y="1116"/>
                  </a:lnTo>
                  <a:lnTo>
                    <a:pt x="345" y="1130"/>
                  </a:lnTo>
                  <a:lnTo>
                    <a:pt x="384" y="1143"/>
                  </a:lnTo>
                  <a:lnTo>
                    <a:pt x="374" y="1168"/>
                  </a:lnTo>
                  <a:lnTo>
                    <a:pt x="363" y="1192"/>
                  </a:lnTo>
                  <a:lnTo>
                    <a:pt x="354" y="1216"/>
                  </a:lnTo>
                  <a:lnTo>
                    <a:pt x="345" y="1240"/>
                  </a:lnTo>
                  <a:lnTo>
                    <a:pt x="338" y="1265"/>
                  </a:lnTo>
                  <a:lnTo>
                    <a:pt x="331" y="1289"/>
                  </a:lnTo>
                  <a:lnTo>
                    <a:pt x="324" y="1313"/>
                  </a:lnTo>
                  <a:lnTo>
                    <a:pt x="319" y="1336"/>
                  </a:lnTo>
                  <a:lnTo>
                    <a:pt x="314" y="1361"/>
                  </a:lnTo>
                  <a:lnTo>
                    <a:pt x="309" y="1385"/>
                  </a:lnTo>
                  <a:lnTo>
                    <a:pt x="306" y="1409"/>
                  </a:lnTo>
                  <a:lnTo>
                    <a:pt x="303" y="1432"/>
                  </a:lnTo>
                  <a:lnTo>
                    <a:pt x="300" y="1457"/>
                  </a:lnTo>
                  <a:lnTo>
                    <a:pt x="299" y="1481"/>
                  </a:lnTo>
                  <a:lnTo>
                    <a:pt x="298" y="1504"/>
                  </a:lnTo>
                  <a:lnTo>
                    <a:pt x="298" y="1528"/>
                  </a:lnTo>
                  <a:lnTo>
                    <a:pt x="298" y="1552"/>
                  </a:lnTo>
                  <a:lnTo>
                    <a:pt x="299" y="1576"/>
                  </a:lnTo>
                  <a:lnTo>
                    <a:pt x="301" y="1599"/>
                  </a:lnTo>
                  <a:lnTo>
                    <a:pt x="303" y="1622"/>
                  </a:lnTo>
                  <a:lnTo>
                    <a:pt x="306" y="1647"/>
                  </a:lnTo>
                  <a:lnTo>
                    <a:pt x="310" y="1670"/>
                  </a:lnTo>
                  <a:lnTo>
                    <a:pt x="315" y="1693"/>
                  </a:lnTo>
                  <a:lnTo>
                    <a:pt x="320" y="1717"/>
                  </a:lnTo>
                  <a:lnTo>
                    <a:pt x="326" y="1741"/>
                  </a:lnTo>
                  <a:lnTo>
                    <a:pt x="332" y="1764"/>
                  </a:lnTo>
                  <a:lnTo>
                    <a:pt x="340" y="1787"/>
                  </a:lnTo>
                  <a:lnTo>
                    <a:pt x="348" y="1811"/>
                  </a:lnTo>
                  <a:lnTo>
                    <a:pt x="356" y="1835"/>
                  </a:lnTo>
                  <a:lnTo>
                    <a:pt x="366" y="1858"/>
                  </a:lnTo>
                  <a:lnTo>
                    <a:pt x="377" y="1881"/>
                  </a:lnTo>
                  <a:lnTo>
                    <a:pt x="387" y="1904"/>
                  </a:lnTo>
                  <a:lnTo>
                    <a:pt x="395" y="1921"/>
                  </a:lnTo>
                  <a:lnTo>
                    <a:pt x="403" y="1936"/>
                  </a:lnTo>
                  <a:lnTo>
                    <a:pt x="412" y="1951"/>
                  </a:lnTo>
                  <a:lnTo>
                    <a:pt x="421" y="1966"/>
                  </a:lnTo>
                  <a:lnTo>
                    <a:pt x="431" y="1982"/>
                  </a:lnTo>
                  <a:lnTo>
                    <a:pt x="442" y="1996"/>
                  </a:lnTo>
                  <a:lnTo>
                    <a:pt x="453" y="2011"/>
                  </a:lnTo>
                  <a:lnTo>
                    <a:pt x="465" y="2027"/>
                  </a:lnTo>
                  <a:lnTo>
                    <a:pt x="477" y="2041"/>
                  </a:lnTo>
                  <a:lnTo>
                    <a:pt x="489" y="2056"/>
                  </a:lnTo>
                  <a:lnTo>
                    <a:pt x="502" y="2070"/>
                  </a:lnTo>
                  <a:lnTo>
                    <a:pt x="515" y="2084"/>
                  </a:lnTo>
                  <a:lnTo>
                    <a:pt x="545" y="2113"/>
                  </a:lnTo>
                  <a:lnTo>
                    <a:pt x="575" y="2140"/>
                  </a:lnTo>
                  <a:lnTo>
                    <a:pt x="607" y="2166"/>
                  </a:lnTo>
                  <a:lnTo>
                    <a:pt x="643" y="2193"/>
                  </a:lnTo>
                  <a:lnTo>
                    <a:pt x="679" y="2219"/>
                  </a:lnTo>
                  <a:lnTo>
                    <a:pt x="719" y="2244"/>
                  </a:lnTo>
                  <a:lnTo>
                    <a:pt x="760" y="2269"/>
                  </a:lnTo>
                  <a:lnTo>
                    <a:pt x="803" y="2293"/>
                  </a:lnTo>
                  <a:lnTo>
                    <a:pt x="848" y="2318"/>
                  </a:lnTo>
                  <a:lnTo>
                    <a:pt x="896" y="2341"/>
                  </a:lnTo>
                  <a:lnTo>
                    <a:pt x="976" y="2371"/>
                  </a:lnTo>
                  <a:lnTo>
                    <a:pt x="1056" y="2403"/>
                  </a:lnTo>
                  <a:lnTo>
                    <a:pt x="1136" y="2433"/>
                  </a:lnTo>
                  <a:lnTo>
                    <a:pt x="1216" y="2463"/>
                  </a:lnTo>
                  <a:lnTo>
                    <a:pt x="1295" y="2495"/>
                  </a:lnTo>
                  <a:lnTo>
                    <a:pt x="1375" y="2525"/>
                  </a:lnTo>
                  <a:lnTo>
                    <a:pt x="1455" y="2555"/>
                  </a:lnTo>
                  <a:lnTo>
                    <a:pt x="1534" y="2586"/>
                  </a:lnTo>
                  <a:lnTo>
                    <a:pt x="1612" y="2633"/>
                  </a:lnTo>
                  <a:lnTo>
                    <a:pt x="1689" y="2680"/>
                  </a:lnTo>
                  <a:lnTo>
                    <a:pt x="1766" y="2727"/>
                  </a:lnTo>
                  <a:lnTo>
                    <a:pt x="1844" y="2775"/>
                  </a:lnTo>
                  <a:lnTo>
                    <a:pt x="1921" y="2821"/>
                  </a:lnTo>
                  <a:lnTo>
                    <a:pt x="1999" y="2869"/>
                  </a:lnTo>
                  <a:lnTo>
                    <a:pt x="2076" y="2915"/>
                  </a:lnTo>
                  <a:lnTo>
                    <a:pt x="2154" y="2963"/>
                  </a:lnTo>
                  <a:lnTo>
                    <a:pt x="2175" y="2974"/>
                  </a:lnTo>
                  <a:lnTo>
                    <a:pt x="2197" y="2986"/>
                  </a:lnTo>
                  <a:lnTo>
                    <a:pt x="2219" y="2996"/>
                  </a:lnTo>
                  <a:lnTo>
                    <a:pt x="2240" y="3005"/>
                  </a:lnTo>
                  <a:lnTo>
                    <a:pt x="2261" y="3014"/>
                  </a:lnTo>
                  <a:lnTo>
                    <a:pt x="2283" y="3022"/>
                  </a:lnTo>
                  <a:lnTo>
                    <a:pt x="2305" y="3030"/>
                  </a:lnTo>
                  <a:lnTo>
                    <a:pt x="2326" y="3036"/>
                  </a:lnTo>
                  <a:lnTo>
                    <a:pt x="2347" y="3042"/>
                  </a:lnTo>
                  <a:lnTo>
                    <a:pt x="2368" y="3048"/>
                  </a:lnTo>
                  <a:lnTo>
                    <a:pt x="2391" y="3053"/>
                  </a:lnTo>
                  <a:lnTo>
                    <a:pt x="2412" y="3057"/>
                  </a:lnTo>
                  <a:lnTo>
                    <a:pt x="2433" y="3060"/>
                  </a:lnTo>
                  <a:lnTo>
                    <a:pt x="2454" y="3062"/>
                  </a:lnTo>
                  <a:lnTo>
                    <a:pt x="2476" y="3064"/>
                  </a:lnTo>
                  <a:lnTo>
                    <a:pt x="2498" y="3064"/>
                  </a:lnTo>
                  <a:lnTo>
                    <a:pt x="2519" y="3064"/>
                  </a:lnTo>
                  <a:lnTo>
                    <a:pt x="2541" y="3064"/>
                  </a:lnTo>
                  <a:lnTo>
                    <a:pt x="2562" y="3062"/>
                  </a:lnTo>
                  <a:lnTo>
                    <a:pt x="2583" y="3060"/>
                  </a:lnTo>
                  <a:lnTo>
                    <a:pt x="2605" y="3057"/>
                  </a:lnTo>
                  <a:lnTo>
                    <a:pt x="2627" y="3054"/>
                  </a:lnTo>
                  <a:lnTo>
                    <a:pt x="2648" y="3049"/>
                  </a:lnTo>
                  <a:lnTo>
                    <a:pt x="2669" y="3043"/>
                  </a:lnTo>
                  <a:lnTo>
                    <a:pt x="2690" y="3037"/>
                  </a:lnTo>
                  <a:lnTo>
                    <a:pt x="2713" y="3031"/>
                  </a:lnTo>
                  <a:lnTo>
                    <a:pt x="2734" y="3023"/>
                  </a:lnTo>
                  <a:lnTo>
                    <a:pt x="2755" y="3015"/>
                  </a:lnTo>
                  <a:lnTo>
                    <a:pt x="2776" y="3007"/>
                  </a:lnTo>
                  <a:lnTo>
                    <a:pt x="2799" y="2997"/>
                  </a:lnTo>
                  <a:lnTo>
                    <a:pt x="2820" y="2987"/>
                  </a:lnTo>
                  <a:lnTo>
                    <a:pt x="2841" y="2976"/>
                  </a:lnTo>
                  <a:lnTo>
                    <a:pt x="2932" y="2925"/>
                  </a:lnTo>
                  <a:lnTo>
                    <a:pt x="2948" y="2939"/>
                  </a:lnTo>
                  <a:lnTo>
                    <a:pt x="2965" y="2956"/>
                  </a:lnTo>
                  <a:lnTo>
                    <a:pt x="2986" y="2973"/>
                  </a:lnTo>
                  <a:lnTo>
                    <a:pt x="3010" y="2992"/>
                  </a:lnTo>
                  <a:lnTo>
                    <a:pt x="3067" y="3035"/>
                  </a:lnTo>
                  <a:lnTo>
                    <a:pt x="3137" y="3085"/>
                  </a:lnTo>
                  <a:lnTo>
                    <a:pt x="3218" y="3141"/>
                  </a:lnTo>
                  <a:lnTo>
                    <a:pt x="3311" y="3203"/>
                  </a:lnTo>
                  <a:lnTo>
                    <a:pt x="3416" y="3272"/>
                  </a:lnTo>
                  <a:lnTo>
                    <a:pt x="3535" y="3348"/>
                  </a:lnTo>
                  <a:lnTo>
                    <a:pt x="3571" y="3372"/>
                  </a:lnTo>
                  <a:lnTo>
                    <a:pt x="3607" y="3399"/>
                  </a:lnTo>
                  <a:lnTo>
                    <a:pt x="3642" y="3428"/>
                  </a:lnTo>
                  <a:lnTo>
                    <a:pt x="3677" y="3458"/>
                  </a:lnTo>
                  <a:lnTo>
                    <a:pt x="3710" y="3489"/>
                  </a:lnTo>
                  <a:lnTo>
                    <a:pt x="3744" y="3524"/>
                  </a:lnTo>
                  <a:lnTo>
                    <a:pt x="3776" y="3560"/>
                  </a:lnTo>
                  <a:lnTo>
                    <a:pt x="3807" y="3597"/>
                  </a:lnTo>
                  <a:lnTo>
                    <a:pt x="3839" y="3637"/>
                  </a:lnTo>
                  <a:lnTo>
                    <a:pt x="3869" y="3678"/>
                  </a:lnTo>
                  <a:lnTo>
                    <a:pt x="3898" y="3722"/>
                  </a:lnTo>
                  <a:lnTo>
                    <a:pt x="3927" y="3766"/>
                  </a:lnTo>
                  <a:lnTo>
                    <a:pt x="3955" y="3814"/>
                  </a:lnTo>
                  <a:lnTo>
                    <a:pt x="3983" y="3862"/>
                  </a:lnTo>
                  <a:lnTo>
                    <a:pt x="4009" y="3913"/>
                  </a:lnTo>
                  <a:lnTo>
                    <a:pt x="4035" y="3965"/>
                  </a:lnTo>
                  <a:lnTo>
                    <a:pt x="4047" y="3992"/>
                  </a:lnTo>
                  <a:lnTo>
                    <a:pt x="4057" y="4017"/>
                  </a:lnTo>
                  <a:lnTo>
                    <a:pt x="4068" y="4042"/>
                  </a:lnTo>
                  <a:lnTo>
                    <a:pt x="4078" y="4067"/>
                  </a:lnTo>
                  <a:lnTo>
                    <a:pt x="4086" y="4094"/>
                  </a:lnTo>
                  <a:lnTo>
                    <a:pt x="4093" y="4119"/>
                  </a:lnTo>
                  <a:lnTo>
                    <a:pt x="4100" y="4145"/>
                  </a:lnTo>
                  <a:lnTo>
                    <a:pt x="4105" y="4170"/>
                  </a:lnTo>
                  <a:lnTo>
                    <a:pt x="4110" y="4197"/>
                  </a:lnTo>
                  <a:lnTo>
                    <a:pt x="4114" y="4222"/>
                  </a:lnTo>
                  <a:lnTo>
                    <a:pt x="4117" y="4248"/>
                  </a:lnTo>
                  <a:lnTo>
                    <a:pt x="4120" y="4274"/>
                  </a:lnTo>
                  <a:lnTo>
                    <a:pt x="4121" y="4300"/>
                  </a:lnTo>
                  <a:lnTo>
                    <a:pt x="4122" y="4326"/>
                  </a:lnTo>
                  <a:lnTo>
                    <a:pt x="4122" y="4352"/>
                  </a:lnTo>
                  <a:lnTo>
                    <a:pt x="4121" y="4378"/>
                  </a:lnTo>
                  <a:lnTo>
                    <a:pt x="4119" y="4404"/>
                  </a:lnTo>
                  <a:lnTo>
                    <a:pt x="4116" y="4430"/>
                  </a:lnTo>
                  <a:lnTo>
                    <a:pt x="4112" y="4456"/>
                  </a:lnTo>
                  <a:lnTo>
                    <a:pt x="4108" y="4483"/>
                  </a:lnTo>
                  <a:lnTo>
                    <a:pt x="4102" y="4509"/>
                  </a:lnTo>
                  <a:lnTo>
                    <a:pt x="4096" y="4535"/>
                  </a:lnTo>
                  <a:lnTo>
                    <a:pt x="4089" y="4562"/>
                  </a:lnTo>
                  <a:lnTo>
                    <a:pt x="4081" y="4588"/>
                  </a:lnTo>
                  <a:lnTo>
                    <a:pt x="4072" y="4615"/>
                  </a:lnTo>
                  <a:lnTo>
                    <a:pt x="4063" y="4641"/>
                  </a:lnTo>
                  <a:lnTo>
                    <a:pt x="4051" y="4668"/>
                  </a:lnTo>
                  <a:lnTo>
                    <a:pt x="4040" y="4695"/>
                  </a:lnTo>
                  <a:lnTo>
                    <a:pt x="4028" y="4721"/>
                  </a:lnTo>
                  <a:lnTo>
                    <a:pt x="4015"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6" y="5022"/>
                  </a:lnTo>
                  <a:lnTo>
                    <a:pt x="3816" y="5044"/>
                  </a:lnTo>
                  <a:lnTo>
                    <a:pt x="3796" y="5065"/>
                  </a:lnTo>
                  <a:lnTo>
                    <a:pt x="3777" y="5087"/>
                  </a:lnTo>
                  <a:lnTo>
                    <a:pt x="3756" y="5107"/>
                  </a:lnTo>
                  <a:lnTo>
                    <a:pt x="3735" y="5129"/>
                  </a:lnTo>
                  <a:lnTo>
                    <a:pt x="3713" y="5149"/>
                  </a:lnTo>
                  <a:lnTo>
                    <a:pt x="3692" y="5168"/>
                  </a:lnTo>
                  <a:lnTo>
                    <a:pt x="3631" y="5363"/>
                  </a:lnTo>
                  <a:lnTo>
                    <a:pt x="3670" y="5337"/>
                  </a:lnTo>
                  <a:lnTo>
                    <a:pt x="3707" y="5310"/>
                  </a:lnTo>
                  <a:lnTo>
                    <a:pt x="3744" y="5282"/>
                  </a:lnTo>
                  <a:lnTo>
                    <a:pt x="3779" y="5254"/>
                  </a:lnTo>
                  <a:lnTo>
                    <a:pt x="3813" y="5226"/>
                  </a:lnTo>
                  <a:lnTo>
                    <a:pt x="3847"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7" y="4700"/>
                  </a:lnTo>
                  <a:lnTo>
                    <a:pt x="4218" y="4671"/>
                  </a:lnTo>
                  <a:lnTo>
                    <a:pt x="4229" y="4640"/>
                  </a:lnTo>
                  <a:lnTo>
                    <a:pt x="4238" y="4610"/>
                  </a:lnTo>
                  <a:lnTo>
                    <a:pt x="4246" y="4581"/>
                  </a:lnTo>
                  <a:lnTo>
                    <a:pt x="4253" y="4550"/>
                  </a:lnTo>
                  <a:lnTo>
                    <a:pt x="4259" y="4520"/>
                  </a:lnTo>
                  <a:lnTo>
                    <a:pt x="4264" y="4489"/>
                  </a:lnTo>
                  <a:lnTo>
                    <a:pt x="4268" y="4459"/>
                  </a:lnTo>
                  <a:lnTo>
                    <a:pt x="4271" y="4428"/>
                  </a:lnTo>
                  <a:lnTo>
                    <a:pt x="4272" y="4398"/>
                  </a:lnTo>
                  <a:lnTo>
                    <a:pt x="4273" y="4367"/>
                  </a:lnTo>
                  <a:lnTo>
                    <a:pt x="4273" y="4335"/>
                  </a:lnTo>
                  <a:lnTo>
                    <a:pt x="4271" y="4305"/>
                  </a:lnTo>
                  <a:lnTo>
                    <a:pt x="4269" y="4274"/>
                  </a:lnTo>
                  <a:lnTo>
                    <a:pt x="4266" y="4242"/>
                  </a:lnTo>
                  <a:lnTo>
                    <a:pt x="4261" y="4211"/>
                  </a:lnTo>
                  <a:lnTo>
                    <a:pt x="4256" y="4180"/>
                  </a:lnTo>
                  <a:lnTo>
                    <a:pt x="4249" y="4148"/>
                  </a:lnTo>
                  <a:lnTo>
                    <a:pt x="4242" y="4117"/>
                  </a:lnTo>
                  <a:lnTo>
                    <a:pt x="4233" y="4086"/>
                  </a:lnTo>
                  <a:lnTo>
                    <a:pt x="4224"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6" y="3572"/>
                  </a:lnTo>
                  <a:lnTo>
                    <a:pt x="3935" y="3533"/>
                  </a:lnTo>
                  <a:lnTo>
                    <a:pt x="3904" y="3495"/>
                  </a:lnTo>
                  <a:lnTo>
                    <a:pt x="3871" y="3459"/>
                  </a:lnTo>
                  <a:lnTo>
                    <a:pt x="3838" y="3425"/>
                  </a:lnTo>
                  <a:lnTo>
                    <a:pt x="3803" y="3392"/>
                  </a:lnTo>
                  <a:lnTo>
                    <a:pt x="3769" y="3361"/>
                  </a:lnTo>
                  <a:lnTo>
                    <a:pt x="3733" y="3332"/>
                  </a:lnTo>
                  <a:lnTo>
                    <a:pt x="3696" y="3303"/>
                  </a:lnTo>
                  <a:lnTo>
                    <a:pt x="3660"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4" y="2698"/>
                  </a:lnTo>
                  <a:lnTo>
                    <a:pt x="3336" y="2696"/>
                  </a:lnTo>
                  <a:lnTo>
                    <a:pt x="3335" y="2693"/>
                  </a:lnTo>
                  <a:lnTo>
                    <a:pt x="3336" y="2689"/>
                  </a:lnTo>
                  <a:lnTo>
                    <a:pt x="3339" y="2685"/>
                  </a:lnTo>
                  <a:lnTo>
                    <a:pt x="3342" y="2680"/>
                  </a:lnTo>
                  <a:lnTo>
                    <a:pt x="3352" y="2665"/>
                  </a:lnTo>
                  <a:lnTo>
                    <a:pt x="3361" y="2650"/>
                  </a:lnTo>
                  <a:lnTo>
                    <a:pt x="3369" y="2636"/>
                  </a:lnTo>
                  <a:lnTo>
                    <a:pt x="3377" y="2622"/>
                  </a:lnTo>
                  <a:lnTo>
                    <a:pt x="3384" y="2608"/>
                  </a:lnTo>
                  <a:lnTo>
                    <a:pt x="3390" y="2594"/>
                  </a:lnTo>
                  <a:lnTo>
                    <a:pt x="3395" y="2580"/>
                  </a:lnTo>
                  <a:lnTo>
                    <a:pt x="3399" y="2565"/>
                  </a:lnTo>
                  <a:lnTo>
                    <a:pt x="3403" y="2552"/>
                  </a:lnTo>
                  <a:lnTo>
                    <a:pt x="3406" y="2538"/>
                  </a:lnTo>
                  <a:lnTo>
                    <a:pt x="3408"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9" y="2061"/>
                  </a:lnTo>
                  <a:lnTo>
                    <a:pt x="3230" y="1987"/>
                  </a:lnTo>
                  <a:lnTo>
                    <a:pt x="3203" y="1917"/>
                  </a:lnTo>
                  <a:lnTo>
                    <a:pt x="3177" y="1853"/>
                  </a:lnTo>
                  <a:lnTo>
                    <a:pt x="3154" y="1791"/>
                  </a:lnTo>
                  <a:lnTo>
                    <a:pt x="3132" y="1734"/>
                  </a:lnTo>
                  <a:lnTo>
                    <a:pt x="3111" y="1681"/>
                  </a:lnTo>
                  <a:lnTo>
                    <a:pt x="3091" y="1631"/>
                  </a:lnTo>
                  <a:lnTo>
                    <a:pt x="3073" y="1587"/>
                  </a:lnTo>
                  <a:lnTo>
                    <a:pt x="3057" y="1547"/>
                  </a:lnTo>
                  <a:lnTo>
                    <a:pt x="3042" y="1509"/>
                  </a:lnTo>
                  <a:lnTo>
                    <a:pt x="3029" y="1477"/>
                  </a:lnTo>
                  <a:lnTo>
                    <a:pt x="3016" y="1449"/>
                  </a:lnTo>
                  <a:lnTo>
                    <a:pt x="3005" y="1424"/>
                  </a:lnTo>
                  <a:lnTo>
                    <a:pt x="2996" y="1405"/>
                  </a:lnTo>
                  <a:close/>
                  <a:moveTo>
                    <a:pt x="3214" y="2202"/>
                  </a:moveTo>
                  <a:lnTo>
                    <a:pt x="3228" y="2239"/>
                  </a:lnTo>
                  <a:lnTo>
                    <a:pt x="3242" y="2275"/>
                  </a:lnTo>
                  <a:lnTo>
                    <a:pt x="3254" y="2310"/>
                  </a:lnTo>
                  <a:lnTo>
                    <a:pt x="3265" y="2342"/>
                  </a:lnTo>
                  <a:lnTo>
                    <a:pt x="3275" y="2372"/>
                  </a:lnTo>
                  <a:lnTo>
                    <a:pt x="3283" y="2401"/>
                  </a:lnTo>
                  <a:lnTo>
                    <a:pt x="3290" y="2428"/>
                  </a:lnTo>
                  <a:lnTo>
                    <a:pt x="3296" y="2453"/>
                  </a:lnTo>
                  <a:lnTo>
                    <a:pt x="3301" y="2476"/>
                  </a:lnTo>
                  <a:lnTo>
                    <a:pt x="3304" y="2499"/>
                  </a:lnTo>
                  <a:lnTo>
                    <a:pt x="3306" y="2519"/>
                  </a:lnTo>
                  <a:lnTo>
                    <a:pt x="3307" y="2537"/>
                  </a:lnTo>
                  <a:lnTo>
                    <a:pt x="3307" y="2553"/>
                  </a:lnTo>
                  <a:lnTo>
                    <a:pt x="3306" y="2567"/>
                  </a:lnTo>
                  <a:lnTo>
                    <a:pt x="3303" y="2581"/>
                  </a:lnTo>
                  <a:lnTo>
                    <a:pt x="3299" y="2592"/>
                  </a:lnTo>
                  <a:lnTo>
                    <a:pt x="3294" y="2603"/>
                  </a:lnTo>
                  <a:lnTo>
                    <a:pt x="3286" y="2614"/>
                  </a:lnTo>
                  <a:lnTo>
                    <a:pt x="3276" y="2626"/>
                  </a:lnTo>
                  <a:lnTo>
                    <a:pt x="3263" y="2638"/>
                  </a:lnTo>
                  <a:lnTo>
                    <a:pt x="3248" y="2651"/>
                  </a:lnTo>
                  <a:lnTo>
                    <a:pt x="3232" y="2664"/>
                  </a:lnTo>
                  <a:lnTo>
                    <a:pt x="3213" y="2680"/>
                  </a:lnTo>
                  <a:lnTo>
                    <a:pt x="3192" y="2694"/>
                  </a:lnTo>
                  <a:lnTo>
                    <a:pt x="3168" y="2710"/>
                  </a:lnTo>
                  <a:lnTo>
                    <a:pt x="3143" y="2726"/>
                  </a:lnTo>
                  <a:lnTo>
                    <a:pt x="3116" y="2742"/>
                  </a:lnTo>
                  <a:lnTo>
                    <a:pt x="3086" y="2760"/>
                  </a:lnTo>
                  <a:lnTo>
                    <a:pt x="3021" y="2797"/>
                  </a:lnTo>
                  <a:lnTo>
                    <a:pt x="2947" y="2836"/>
                  </a:lnTo>
                  <a:lnTo>
                    <a:pt x="2732" y="2629"/>
                  </a:lnTo>
                  <a:lnTo>
                    <a:pt x="2749" y="2618"/>
                  </a:lnTo>
                  <a:lnTo>
                    <a:pt x="2767" y="2604"/>
                  </a:lnTo>
                  <a:lnTo>
                    <a:pt x="2788" y="2588"/>
                  </a:lnTo>
                  <a:lnTo>
                    <a:pt x="2810" y="2569"/>
                  </a:lnTo>
                  <a:lnTo>
                    <a:pt x="2861" y="2528"/>
                  </a:lnTo>
                  <a:lnTo>
                    <a:pt x="2917" y="2478"/>
                  </a:lnTo>
                  <a:lnTo>
                    <a:pt x="2981" y="2422"/>
                  </a:lnTo>
                  <a:lnTo>
                    <a:pt x="3051" y="2356"/>
                  </a:lnTo>
                  <a:lnTo>
                    <a:pt x="3129" y="2283"/>
                  </a:lnTo>
                  <a:lnTo>
                    <a:pt x="3214" y="2202"/>
                  </a:lnTo>
                  <a:close/>
                  <a:moveTo>
                    <a:pt x="2882" y="2861"/>
                  </a:moveTo>
                  <a:lnTo>
                    <a:pt x="2786" y="2913"/>
                  </a:lnTo>
                  <a:lnTo>
                    <a:pt x="2768" y="2922"/>
                  </a:lnTo>
                  <a:lnTo>
                    <a:pt x="2752" y="2929"/>
                  </a:lnTo>
                  <a:lnTo>
                    <a:pt x="2735" y="2937"/>
                  </a:lnTo>
                  <a:lnTo>
                    <a:pt x="2718" y="2943"/>
                  </a:lnTo>
                  <a:lnTo>
                    <a:pt x="2701" y="2949"/>
                  </a:lnTo>
                  <a:lnTo>
                    <a:pt x="2682" y="2955"/>
                  </a:lnTo>
                  <a:lnTo>
                    <a:pt x="2665" y="2959"/>
                  </a:lnTo>
                  <a:lnTo>
                    <a:pt x="2648" y="2963"/>
                  </a:lnTo>
                  <a:lnTo>
                    <a:pt x="2630" y="2966"/>
                  </a:lnTo>
                  <a:lnTo>
                    <a:pt x="2611" y="2968"/>
                  </a:lnTo>
                  <a:lnTo>
                    <a:pt x="2593" y="2970"/>
                  </a:lnTo>
                  <a:lnTo>
                    <a:pt x="2576" y="2971"/>
                  </a:lnTo>
                  <a:lnTo>
                    <a:pt x="2557" y="2972"/>
                  </a:lnTo>
                  <a:lnTo>
                    <a:pt x="2539" y="2971"/>
                  </a:lnTo>
                  <a:lnTo>
                    <a:pt x="2520" y="2970"/>
                  </a:lnTo>
                  <a:lnTo>
                    <a:pt x="2501" y="2969"/>
                  </a:lnTo>
                  <a:lnTo>
                    <a:pt x="2483" y="2967"/>
                  </a:lnTo>
                  <a:lnTo>
                    <a:pt x="2464" y="2964"/>
                  </a:lnTo>
                  <a:lnTo>
                    <a:pt x="2444" y="2960"/>
                  </a:lnTo>
                  <a:lnTo>
                    <a:pt x="2425" y="2956"/>
                  </a:lnTo>
                  <a:lnTo>
                    <a:pt x="2406" y="2950"/>
                  </a:lnTo>
                  <a:lnTo>
                    <a:pt x="2387" y="2945"/>
                  </a:lnTo>
                  <a:lnTo>
                    <a:pt x="2366" y="2938"/>
                  </a:lnTo>
                  <a:lnTo>
                    <a:pt x="2347" y="2931"/>
                  </a:lnTo>
                  <a:lnTo>
                    <a:pt x="2327" y="2924"/>
                  </a:lnTo>
                  <a:lnTo>
                    <a:pt x="2308" y="2916"/>
                  </a:lnTo>
                  <a:lnTo>
                    <a:pt x="2287" y="2907"/>
                  </a:lnTo>
                  <a:lnTo>
                    <a:pt x="2267" y="2897"/>
                  </a:lnTo>
                  <a:lnTo>
                    <a:pt x="2247" y="2887"/>
                  </a:lnTo>
                  <a:lnTo>
                    <a:pt x="2227" y="2876"/>
                  </a:lnTo>
                  <a:lnTo>
                    <a:pt x="2206" y="2865"/>
                  </a:lnTo>
                  <a:lnTo>
                    <a:pt x="2185" y="2851"/>
                  </a:lnTo>
                  <a:lnTo>
                    <a:pt x="2218" y="2845"/>
                  </a:lnTo>
                  <a:lnTo>
                    <a:pt x="2250" y="2837"/>
                  </a:lnTo>
                  <a:lnTo>
                    <a:pt x="2281" y="2829"/>
                  </a:lnTo>
                  <a:lnTo>
                    <a:pt x="2313" y="2820"/>
                  </a:lnTo>
                  <a:lnTo>
                    <a:pt x="2344" y="2811"/>
                  </a:lnTo>
                  <a:lnTo>
                    <a:pt x="2375" y="2801"/>
                  </a:lnTo>
                  <a:lnTo>
                    <a:pt x="2407" y="2790"/>
                  </a:lnTo>
                  <a:lnTo>
                    <a:pt x="2438" y="2779"/>
                  </a:lnTo>
                  <a:lnTo>
                    <a:pt x="2469" y="2767"/>
                  </a:lnTo>
                  <a:lnTo>
                    <a:pt x="2499" y="2754"/>
                  </a:lnTo>
                  <a:lnTo>
                    <a:pt x="2529" y="2741"/>
                  </a:lnTo>
                  <a:lnTo>
                    <a:pt x="2560" y="2727"/>
                  </a:lnTo>
                  <a:lnTo>
                    <a:pt x="2590" y="2712"/>
                  </a:lnTo>
                  <a:lnTo>
                    <a:pt x="2621" y="2698"/>
                  </a:lnTo>
                  <a:lnTo>
                    <a:pt x="2650" y="2682"/>
                  </a:lnTo>
                  <a:lnTo>
                    <a:pt x="2679" y="2665"/>
                  </a:lnTo>
                  <a:lnTo>
                    <a:pt x="2882" y="2861"/>
                  </a:lnTo>
                  <a:close/>
                  <a:moveTo>
                    <a:pt x="2916" y="1436"/>
                  </a:moveTo>
                  <a:lnTo>
                    <a:pt x="2931" y="1472"/>
                  </a:lnTo>
                  <a:lnTo>
                    <a:pt x="2953" y="1520"/>
                  </a:lnTo>
                  <a:lnTo>
                    <a:pt x="2978" y="1582"/>
                  </a:lnTo>
                  <a:lnTo>
                    <a:pt x="3007" y="1658"/>
                  </a:lnTo>
                  <a:lnTo>
                    <a:pt x="3042" y="1747"/>
                  </a:lnTo>
                  <a:lnTo>
                    <a:pt x="3081" y="1849"/>
                  </a:lnTo>
                  <a:lnTo>
                    <a:pt x="3126" y="1964"/>
                  </a:lnTo>
                  <a:lnTo>
                    <a:pt x="3174" y="2092"/>
                  </a:lnTo>
                  <a:lnTo>
                    <a:pt x="3141" y="2138"/>
                  </a:lnTo>
                  <a:lnTo>
                    <a:pt x="3107" y="2181"/>
                  </a:lnTo>
                  <a:lnTo>
                    <a:pt x="3072" y="2224"/>
                  </a:lnTo>
                  <a:lnTo>
                    <a:pt x="3038" y="2263"/>
                  </a:lnTo>
                  <a:lnTo>
                    <a:pt x="3003" y="2303"/>
                  </a:lnTo>
                  <a:lnTo>
                    <a:pt x="2968" y="2339"/>
                  </a:lnTo>
                  <a:lnTo>
                    <a:pt x="2932" y="2374"/>
                  </a:lnTo>
                  <a:lnTo>
                    <a:pt x="2896" y="2408"/>
                  </a:lnTo>
                  <a:lnTo>
                    <a:pt x="2860" y="2439"/>
                  </a:lnTo>
                  <a:lnTo>
                    <a:pt x="2823" y="2468"/>
                  </a:lnTo>
                  <a:lnTo>
                    <a:pt x="2787" y="2497"/>
                  </a:lnTo>
                  <a:lnTo>
                    <a:pt x="2749" y="2523"/>
                  </a:lnTo>
                  <a:lnTo>
                    <a:pt x="2712" y="2548"/>
                  </a:lnTo>
                  <a:lnTo>
                    <a:pt x="2674" y="2571"/>
                  </a:lnTo>
                  <a:lnTo>
                    <a:pt x="2636" y="2593"/>
                  </a:lnTo>
                  <a:lnTo>
                    <a:pt x="2597" y="2612"/>
                  </a:lnTo>
                  <a:lnTo>
                    <a:pt x="2528" y="2643"/>
                  </a:lnTo>
                  <a:lnTo>
                    <a:pt x="2462" y="2673"/>
                  </a:lnTo>
                  <a:lnTo>
                    <a:pt x="2397" y="2699"/>
                  </a:lnTo>
                  <a:lnTo>
                    <a:pt x="2335" y="2722"/>
                  </a:lnTo>
                  <a:lnTo>
                    <a:pt x="2305" y="2733"/>
                  </a:lnTo>
                  <a:lnTo>
                    <a:pt x="2275" y="2743"/>
                  </a:lnTo>
                  <a:lnTo>
                    <a:pt x="2246" y="2752"/>
                  </a:lnTo>
                  <a:lnTo>
                    <a:pt x="2218" y="2760"/>
                  </a:lnTo>
                  <a:lnTo>
                    <a:pt x="2189" y="2769"/>
                  </a:lnTo>
                  <a:lnTo>
                    <a:pt x="2162" y="2776"/>
                  </a:lnTo>
                  <a:lnTo>
                    <a:pt x="2134" y="2782"/>
                  </a:lnTo>
                  <a:lnTo>
                    <a:pt x="2108" y="2787"/>
                  </a:lnTo>
                  <a:lnTo>
                    <a:pt x="2077" y="2772"/>
                  </a:lnTo>
                  <a:lnTo>
                    <a:pt x="2045" y="2754"/>
                  </a:lnTo>
                  <a:lnTo>
                    <a:pt x="2012" y="2736"/>
                  </a:lnTo>
                  <a:lnTo>
                    <a:pt x="1979" y="2718"/>
                  </a:lnTo>
                  <a:lnTo>
                    <a:pt x="1944" y="2698"/>
                  </a:lnTo>
                  <a:lnTo>
                    <a:pt x="1909" y="2677"/>
                  </a:lnTo>
                  <a:lnTo>
                    <a:pt x="1872" y="2654"/>
                  </a:lnTo>
                  <a:lnTo>
                    <a:pt x="1837" y="2631"/>
                  </a:lnTo>
                  <a:lnTo>
                    <a:pt x="1827" y="2625"/>
                  </a:lnTo>
                  <a:lnTo>
                    <a:pt x="1811" y="2618"/>
                  </a:lnTo>
                  <a:lnTo>
                    <a:pt x="1792" y="2609"/>
                  </a:lnTo>
                  <a:lnTo>
                    <a:pt x="1768" y="2597"/>
                  </a:lnTo>
                  <a:lnTo>
                    <a:pt x="1739" y="2585"/>
                  </a:lnTo>
                  <a:lnTo>
                    <a:pt x="1704" y="2569"/>
                  </a:lnTo>
                  <a:lnTo>
                    <a:pt x="1665" y="2553"/>
                  </a:lnTo>
                  <a:lnTo>
                    <a:pt x="1620" y="2535"/>
                  </a:lnTo>
                  <a:lnTo>
                    <a:pt x="1571" y="2516"/>
                  </a:lnTo>
                  <a:lnTo>
                    <a:pt x="1517" y="2495"/>
                  </a:lnTo>
                  <a:lnTo>
                    <a:pt x="1458" y="2471"/>
                  </a:lnTo>
                  <a:lnTo>
                    <a:pt x="1394" y="2446"/>
                  </a:lnTo>
                  <a:lnTo>
                    <a:pt x="1325" y="2420"/>
                  </a:lnTo>
                  <a:lnTo>
                    <a:pt x="1251" y="2392"/>
                  </a:lnTo>
                  <a:lnTo>
                    <a:pt x="1172" y="2362"/>
                  </a:lnTo>
                  <a:lnTo>
                    <a:pt x="1088" y="2331"/>
                  </a:lnTo>
                  <a:lnTo>
                    <a:pt x="1029" y="2307"/>
                  </a:lnTo>
                  <a:lnTo>
                    <a:pt x="971" y="2281"/>
                  </a:lnTo>
                  <a:lnTo>
                    <a:pt x="917" y="2256"/>
                  </a:lnTo>
                  <a:lnTo>
                    <a:pt x="866" y="2231"/>
                  </a:lnTo>
                  <a:lnTo>
                    <a:pt x="840" y="2218"/>
                  </a:lnTo>
                  <a:lnTo>
                    <a:pt x="816" y="2204"/>
                  </a:lnTo>
                  <a:lnTo>
                    <a:pt x="793" y="2190"/>
                  </a:lnTo>
                  <a:lnTo>
                    <a:pt x="770" y="2176"/>
                  </a:lnTo>
                  <a:lnTo>
                    <a:pt x="748" y="2163"/>
                  </a:lnTo>
                  <a:lnTo>
                    <a:pt x="727" y="2149"/>
                  </a:lnTo>
                  <a:lnTo>
                    <a:pt x="707" y="2135"/>
                  </a:lnTo>
                  <a:lnTo>
                    <a:pt x="686" y="2120"/>
                  </a:lnTo>
                  <a:lnTo>
                    <a:pt x="667" y="2105"/>
                  </a:lnTo>
                  <a:lnTo>
                    <a:pt x="649" y="2090"/>
                  </a:lnTo>
                  <a:lnTo>
                    <a:pt x="632" y="2076"/>
                  </a:lnTo>
                  <a:lnTo>
                    <a:pt x="615" y="2061"/>
                  </a:lnTo>
                  <a:lnTo>
                    <a:pt x="598" y="2046"/>
                  </a:lnTo>
                  <a:lnTo>
                    <a:pt x="582" y="2031"/>
                  </a:lnTo>
                  <a:lnTo>
                    <a:pt x="567" y="2015"/>
                  </a:lnTo>
                  <a:lnTo>
                    <a:pt x="553" y="1999"/>
                  </a:lnTo>
                  <a:lnTo>
                    <a:pt x="540" y="1983"/>
                  </a:lnTo>
                  <a:lnTo>
                    <a:pt x="526" y="1967"/>
                  </a:lnTo>
                  <a:lnTo>
                    <a:pt x="514" y="1951"/>
                  </a:lnTo>
                  <a:lnTo>
                    <a:pt x="503" y="1935"/>
                  </a:lnTo>
                  <a:lnTo>
                    <a:pt x="492" y="1917"/>
                  </a:lnTo>
                  <a:lnTo>
                    <a:pt x="483" y="1901"/>
                  </a:lnTo>
                  <a:lnTo>
                    <a:pt x="473" y="1884"/>
                  </a:lnTo>
                  <a:lnTo>
                    <a:pt x="465" y="1867"/>
                  </a:lnTo>
                  <a:lnTo>
                    <a:pt x="453" y="1842"/>
                  </a:lnTo>
                  <a:lnTo>
                    <a:pt x="442" y="1816"/>
                  </a:lnTo>
                  <a:lnTo>
                    <a:pt x="432" y="1792"/>
                  </a:lnTo>
                  <a:lnTo>
                    <a:pt x="423" y="1767"/>
                  </a:lnTo>
                  <a:lnTo>
                    <a:pt x="416" y="1741"/>
                  </a:lnTo>
                  <a:lnTo>
                    <a:pt x="409" y="1715"/>
                  </a:lnTo>
                  <a:lnTo>
                    <a:pt x="403" y="1690"/>
                  </a:lnTo>
                  <a:lnTo>
                    <a:pt x="397" y="1665"/>
                  </a:lnTo>
                  <a:lnTo>
                    <a:pt x="393" y="1640"/>
                  </a:lnTo>
                  <a:lnTo>
                    <a:pt x="390" y="1614"/>
                  </a:lnTo>
                  <a:lnTo>
                    <a:pt x="387" y="1589"/>
                  </a:lnTo>
                  <a:lnTo>
                    <a:pt x="385" y="1563"/>
                  </a:lnTo>
                  <a:lnTo>
                    <a:pt x="385" y="1537"/>
                  </a:lnTo>
                  <a:lnTo>
                    <a:pt x="385" y="1512"/>
                  </a:lnTo>
                  <a:lnTo>
                    <a:pt x="386" y="1486"/>
                  </a:lnTo>
                  <a:lnTo>
                    <a:pt x="388" y="1461"/>
                  </a:lnTo>
                  <a:lnTo>
                    <a:pt x="391" y="1434"/>
                  </a:lnTo>
                  <a:lnTo>
                    <a:pt x="394" y="1409"/>
                  </a:lnTo>
                  <a:lnTo>
                    <a:pt x="399" y="1383"/>
                  </a:lnTo>
                  <a:lnTo>
                    <a:pt x="404" y="1358"/>
                  </a:lnTo>
                  <a:lnTo>
                    <a:pt x="411" y="1331"/>
                  </a:lnTo>
                  <a:lnTo>
                    <a:pt x="418" y="1306"/>
                  </a:lnTo>
                  <a:lnTo>
                    <a:pt x="426" y="1280"/>
                  </a:lnTo>
                  <a:lnTo>
                    <a:pt x="435" y="1253"/>
                  </a:lnTo>
                  <a:lnTo>
                    <a:pt x="445" y="1228"/>
                  </a:lnTo>
                  <a:lnTo>
                    <a:pt x="457" y="1202"/>
                  </a:lnTo>
                  <a:lnTo>
                    <a:pt x="468" y="1176"/>
                  </a:lnTo>
                  <a:lnTo>
                    <a:pt x="481" y="1149"/>
                  </a:lnTo>
                  <a:lnTo>
                    <a:pt x="494" y="1123"/>
                  </a:lnTo>
                  <a:lnTo>
                    <a:pt x="509" y="1097"/>
                  </a:lnTo>
                  <a:lnTo>
                    <a:pt x="524" y="1070"/>
                  </a:lnTo>
                  <a:lnTo>
                    <a:pt x="541" y="1044"/>
                  </a:lnTo>
                  <a:lnTo>
                    <a:pt x="569" y="1001"/>
                  </a:lnTo>
                  <a:lnTo>
                    <a:pt x="599" y="958"/>
                  </a:lnTo>
                  <a:lnTo>
                    <a:pt x="632" y="917"/>
                  </a:lnTo>
                  <a:lnTo>
                    <a:pt x="665" y="876"/>
                  </a:lnTo>
                  <a:lnTo>
                    <a:pt x="683" y="857"/>
                  </a:lnTo>
                  <a:lnTo>
                    <a:pt x="701" y="838"/>
                  </a:lnTo>
                  <a:lnTo>
                    <a:pt x="719" y="819"/>
                  </a:lnTo>
                  <a:lnTo>
                    <a:pt x="738" y="800"/>
                  </a:lnTo>
                  <a:lnTo>
                    <a:pt x="777" y="763"/>
                  </a:lnTo>
                  <a:lnTo>
                    <a:pt x="817" y="727"/>
                  </a:lnTo>
                  <a:lnTo>
                    <a:pt x="860" y="692"/>
                  </a:lnTo>
                  <a:lnTo>
                    <a:pt x="903" y="659"/>
                  </a:lnTo>
                  <a:lnTo>
                    <a:pt x="948" y="627"/>
                  </a:lnTo>
                  <a:lnTo>
                    <a:pt x="995" y="595"/>
                  </a:lnTo>
                  <a:lnTo>
                    <a:pt x="1044" y="566"/>
                  </a:lnTo>
                  <a:lnTo>
                    <a:pt x="1094" y="537"/>
                  </a:lnTo>
                  <a:lnTo>
                    <a:pt x="1145" y="510"/>
                  </a:lnTo>
                  <a:lnTo>
                    <a:pt x="1199" y="482"/>
                  </a:lnTo>
                  <a:lnTo>
                    <a:pt x="1263" y="454"/>
                  </a:lnTo>
                  <a:lnTo>
                    <a:pt x="1325" y="429"/>
                  </a:lnTo>
                  <a:lnTo>
                    <a:pt x="1388" y="407"/>
                  </a:lnTo>
                  <a:lnTo>
                    <a:pt x="1450" y="390"/>
                  </a:lnTo>
                  <a:lnTo>
                    <a:pt x="1511" y="376"/>
                  </a:lnTo>
                  <a:lnTo>
                    <a:pt x="1571" y="367"/>
                  </a:lnTo>
                  <a:lnTo>
                    <a:pt x="1631" y="361"/>
                  </a:lnTo>
                  <a:lnTo>
                    <a:pt x="1690" y="358"/>
                  </a:lnTo>
                  <a:lnTo>
                    <a:pt x="1749" y="360"/>
                  </a:lnTo>
                  <a:lnTo>
                    <a:pt x="1806" y="365"/>
                  </a:lnTo>
                  <a:lnTo>
                    <a:pt x="1864" y="374"/>
                  </a:lnTo>
                  <a:lnTo>
                    <a:pt x="1920" y="387"/>
                  </a:lnTo>
                  <a:lnTo>
                    <a:pt x="1977" y="403"/>
                  </a:lnTo>
                  <a:lnTo>
                    <a:pt x="2031" y="424"/>
                  </a:lnTo>
                  <a:lnTo>
                    <a:pt x="2086" y="448"/>
                  </a:lnTo>
                  <a:lnTo>
                    <a:pt x="2140" y="476"/>
                  </a:lnTo>
                  <a:lnTo>
                    <a:pt x="2193" y="507"/>
                  </a:lnTo>
                  <a:lnTo>
                    <a:pt x="2246" y="543"/>
                  </a:lnTo>
                  <a:lnTo>
                    <a:pt x="2298" y="582"/>
                  </a:lnTo>
                  <a:lnTo>
                    <a:pt x="2349" y="626"/>
                  </a:lnTo>
                  <a:lnTo>
                    <a:pt x="2400" y="672"/>
                  </a:lnTo>
                  <a:lnTo>
                    <a:pt x="2450" y="723"/>
                  </a:lnTo>
                  <a:lnTo>
                    <a:pt x="2500" y="777"/>
                  </a:lnTo>
                  <a:lnTo>
                    <a:pt x="2549" y="835"/>
                  </a:lnTo>
                  <a:lnTo>
                    <a:pt x="2596" y="898"/>
                  </a:lnTo>
                  <a:lnTo>
                    <a:pt x="2644" y="963"/>
                  </a:lnTo>
                  <a:lnTo>
                    <a:pt x="2691" y="1032"/>
                  </a:lnTo>
                  <a:lnTo>
                    <a:pt x="2737" y="1106"/>
                  </a:lnTo>
                  <a:lnTo>
                    <a:pt x="2783" y="1183"/>
                  </a:lnTo>
                  <a:lnTo>
                    <a:pt x="2828" y="1264"/>
                  </a:lnTo>
                  <a:lnTo>
                    <a:pt x="2873" y="1348"/>
                  </a:lnTo>
                  <a:lnTo>
                    <a:pt x="2916" y="1436"/>
                  </a:lnTo>
                  <a:close/>
                  <a:moveTo>
                    <a:pt x="2621" y="1178"/>
                  </a:moveTo>
                  <a:lnTo>
                    <a:pt x="2599" y="1136"/>
                  </a:lnTo>
                  <a:lnTo>
                    <a:pt x="2576" y="1096"/>
                  </a:lnTo>
                  <a:lnTo>
                    <a:pt x="2552" y="1056"/>
                  </a:lnTo>
                  <a:lnTo>
                    <a:pt x="2524" y="1018"/>
                  </a:lnTo>
                  <a:lnTo>
                    <a:pt x="2496" y="981"/>
                  </a:lnTo>
                  <a:lnTo>
                    <a:pt x="2466" y="945"/>
                  </a:lnTo>
                  <a:lnTo>
                    <a:pt x="2434" y="910"/>
                  </a:lnTo>
                  <a:lnTo>
                    <a:pt x="2400" y="875"/>
                  </a:lnTo>
                  <a:lnTo>
                    <a:pt x="2364" y="842"/>
                  </a:lnTo>
                  <a:lnTo>
                    <a:pt x="2327" y="810"/>
                  </a:lnTo>
                  <a:lnTo>
                    <a:pt x="2287" y="779"/>
                  </a:lnTo>
                  <a:lnTo>
                    <a:pt x="2246" y="749"/>
                  </a:lnTo>
                  <a:lnTo>
                    <a:pt x="2202" y="720"/>
                  </a:lnTo>
                  <a:lnTo>
                    <a:pt x="2158" y="691"/>
                  </a:lnTo>
                  <a:lnTo>
                    <a:pt x="2110" y="665"/>
                  </a:lnTo>
                  <a:lnTo>
                    <a:pt x="2062" y="639"/>
                  </a:lnTo>
                  <a:lnTo>
                    <a:pt x="2035" y="626"/>
                  </a:lnTo>
                  <a:lnTo>
                    <a:pt x="2009" y="614"/>
                  </a:lnTo>
                  <a:lnTo>
                    <a:pt x="1982" y="601"/>
                  </a:lnTo>
                  <a:lnTo>
                    <a:pt x="1956" y="590"/>
                  </a:lnTo>
                  <a:lnTo>
                    <a:pt x="1930" y="580"/>
                  </a:lnTo>
                  <a:lnTo>
                    <a:pt x="1905" y="570"/>
                  </a:lnTo>
                  <a:lnTo>
                    <a:pt x="1878" y="561"/>
                  </a:lnTo>
                  <a:lnTo>
                    <a:pt x="1853" y="553"/>
                  </a:lnTo>
                  <a:lnTo>
                    <a:pt x="1828" y="546"/>
                  </a:lnTo>
                  <a:lnTo>
                    <a:pt x="1803" y="539"/>
                  </a:lnTo>
                  <a:lnTo>
                    <a:pt x="1778" y="533"/>
                  </a:lnTo>
                  <a:lnTo>
                    <a:pt x="1754" y="528"/>
                  </a:lnTo>
                  <a:lnTo>
                    <a:pt x="1729" y="523"/>
                  </a:lnTo>
                  <a:lnTo>
                    <a:pt x="1705" y="520"/>
                  </a:lnTo>
                  <a:lnTo>
                    <a:pt x="1682" y="517"/>
                  </a:lnTo>
                  <a:lnTo>
                    <a:pt x="1659" y="514"/>
                  </a:lnTo>
                  <a:lnTo>
                    <a:pt x="1634" y="513"/>
                  </a:lnTo>
                  <a:lnTo>
                    <a:pt x="1611" y="512"/>
                  </a:lnTo>
                  <a:lnTo>
                    <a:pt x="1589" y="512"/>
                  </a:lnTo>
                  <a:lnTo>
                    <a:pt x="1565" y="512"/>
                  </a:lnTo>
                  <a:lnTo>
                    <a:pt x="1543" y="514"/>
                  </a:lnTo>
                  <a:lnTo>
                    <a:pt x="1520" y="516"/>
                  </a:lnTo>
                  <a:lnTo>
                    <a:pt x="1498" y="518"/>
                  </a:lnTo>
                  <a:lnTo>
                    <a:pt x="1476" y="522"/>
                  </a:lnTo>
                  <a:lnTo>
                    <a:pt x="1454" y="526"/>
                  </a:lnTo>
                  <a:lnTo>
                    <a:pt x="1433" y="531"/>
                  </a:lnTo>
                  <a:lnTo>
                    <a:pt x="1411" y="537"/>
                  </a:lnTo>
                  <a:lnTo>
                    <a:pt x="1390" y="543"/>
                  </a:lnTo>
                  <a:lnTo>
                    <a:pt x="1369" y="550"/>
                  </a:lnTo>
                  <a:lnTo>
                    <a:pt x="1348" y="558"/>
                  </a:lnTo>
                  <a:lnTo>
                    <a:pt x="1327" y="567"/>
                  </a:lnTo>
                  <a:lnTo>
                    <a:pt x="1307" y="576"/>
                  </a:lnTo>
                  <a:lnTo>
                    <a:pt x="1278" y="590"/>
                  </a:lnTo>
                  <a:lnTo>
                    <a:pt x="1249" y="605"/>
                  </a:lnTo>
                  <a:lnTo>
                    <a:pt x="1222" y="621"/>
                  </a:lnTo>
                  <a:lnTo>
                    <a:pt x="1195" y="637"/>
                  </a:lnTo>
                  <a:lnTo>
                    <a:pt x="1168" y="653"/>
                  </a:lnTo>
                  <a:lnTo>
                    <a:pt x="1143" y="670"/>
                  </a:lnTo>
                  <a:lnTo>
                    <a:pt x="1118" y="688"/>
                  </a:lnTo>
                  <a:lnTo>
                    <a:pt x="1092" y="707"/>
                  </a:lnTo>
                  <a:lnTo>
                    <a:pt x="1069" y="726"/>
                  </a:lnTo>
                  <a:lnTo>
                    <a:pt x="1045" y="745"/>
                  </a:lnTo>
                  <a:lnTo>
                    <a:pt x="1023" y="765"/>
                  </a:lnTo>
                  <a:lnTo>
                    <a:pt x="1000" y="786"/>
                  </a:lnTo>
                  <a:lnTo>
                    <a:pt x="979" y="809"/>
                  </a:lnTo>
                  <a:lnTo>
                    <a:pt x="958" y="831"/>
                  </a:lnTo>
                  <a:lnTo>
                    <a:pt x="938" y="853"/>
                  </a:lnTo>
                  <a:lnTo>
                    <a:pt x="917" y="877"/>
                  </a:lnTo>
                  <a:lnTo>
                    <a:pt x="981" y="928"/>
                  </a:lnTo>
                  <a:lnTo>
                    <a:pt x="1042" y="980"/>
                  </a:lnTo>
                  <a:lnTo>
                    <a:pt x="1101" y="1030"/>
                  </a:lnTo>
                  <a:lnTo>
                    <a:pt x="1157" y="1082"/>
                  </a:lnTo>
                  <a:lnTo>
                    <a:pt x="1211" y="1133"/>
                  </a:lnTo>
                  <a:lnTo>
                    <a:pt x="1263" y="1185"/>
                  </a:lnTo>
                  <a:lnTo>
                    <a:pt x="1313" y="1237"/>
                  </a:lnTo>
                  <a:lnTo>
                    <a:pt x="1361" y="1289"/>
                  </a:lnTo>
                  <a:lnTo>
                    <a:pt x="1405" y="1341"/>
                  </a:lnTo>
                  <a:lnTo>
                    <a:pt x="1449" y="1394"/>
                  </a:lnTo>
                  <a:lnTo>
                    <a:pt x="1489" y="1446"/>
                  </a:lnTo>
                  <a:lnTo>
                    <a:pt x="1529" y="1499"/>
                  </a:lnTo>
                  <a:lnTo>
                    <a:pt x="1565" y="1553"/>
                  </a:lnTo>
                  <a:lnTo>
                    <a:pt x="1600" y="1605"/>
                  </a:lnTo>
                  <a:lnTo>
                    <a:pt x="1631" y="1659"/>
                  </a:lnTo>
                  <a:lnTo>
                    <a:pt x="1662" y="1712"/>
                  </a:lnTo>
                  <a:lnTo>
                    <a:pt x="2016" y="819"/>
                  </a:lnTo>
                  <a:lnTo>
                    <a:pt x="2044" y="833"/>
                  </a:lnTo>
                  <a:lnTo>
                    <a:pt x="2074" y="848"/>
                  </a:lnTo>
                  <a:lnTo>
                    <a:pt x="2104" y="864"/>
                  </a:lnTo>
                  <a:lnTo>
                    <a:pt x="2137" y="882"/>
                  </a:lnTo>
                  <a:lnTo>
                    <a:pt x="2205" y="922"/>
                  </a:lnTo>
                  <a:lnTo>
                    <a:pt x="2278" y="967"/>
                  </a:lnTo>
                  <a:lnTo>
                    <a:pt x="2357" y="1017"/>
                  </a:lnTo>
                  <a:lnTo>
                    <a:pt x="2441" y="1074"/>
                  </a:lnTo>
                  <a:lnTo>
                    <a:pt x="2530" y="1134"/>
                  </a:lnTo>
                  <a:lnTo>
                    <a:pt x="2625" y="1201"/>
                  </a:lnTo>
                  <a:lnTo>
                    <a:pt x="2621" y="1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154"/>
            <p:cNvSpPr>
              <a:spLocks/>
            </p:cNvSpPr>
            <p:nvPr/>
          </p:nvSpPr>
          <p:spPr bwMode="auto">
            <a:xfrm>
              <a:off x="3245"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30" y="1275"/>
                  </a:lnTo>
                  <a:lnTo>
                    <a:pt x="2895" y="1211"/>
                  </a:lnTo>
                  <a:lnTo>
                    <a:pt x="2860" y="1149"/>
                  </a:lnTo>
                  <a:lnTo>
                    <a:pt x="2822" y="1089"/>
                  </a:lnTo>
                  <a:lnTo>
                    <a:pt x="2785" y="1029"/>
                  </a:lnTo>
                  <a:lnTo>
                    <a:pt x="2745" y="971"/>
                  </a:lnTo>
                  <a:lnTo>
                    <a:pt x="2705" y="914"/>
                  </a:lnTo>
                  <a:lnTo>
                    <a:pt x="2663" y="858"/>
                  </a:lnTo>
                  <a:lnTo>
                    <a:pt x="2621" y="805"/>
                  </a:lnTo>
                  <a:lnTo>
                    <a:pt x="2577" y="751"/>
                  </a:lnTo>
                  <a:lnTo>
                    <a:pt x="2531" y="700"/>
                  </a:lnTo>
                  <a:lnTo>
                    <a:pt x="2486" y="649"/>
                  </a:lnTo>
                  <a:lnTo>
                    <a:pt x="2438" y="600"/>
                  </a:lnTo>
                  <a:lnTo>
                    <a:pt x="2390" y="552"/>
                  </a:lnTo>
                  <a:lnTo>
                    <a:pt x="2341" y="505"/>
                  </a:lnTo>
                  <a:lnTo>
                    <a:pt x="2287" y="458"/>
                  </a:lnTo>
                  <a:lnTo>
                    <a:pt x="2235" y="411"/>
                  </a:lnTo>
                  <a:lnTo>
                    <a:pt x="2184" y="369"/>
                  </a:lnTo>
                  <a:lnTo>
                    <a:pt x="2133" y="328"/>
                  </a:lnTo>
                  <a:lnTo>
                    <a:pt x="2084" y="289"/>
                  </a:lnTo>
                  <a:lnTo>
                    <a:pt x="2036" y="254"/>
                  </a:lnTo>
                  <a:lnTo>
                    <a:pt x="1989" y="220"/>
                  </a:lnTo>
                  <a:lnTo>
                    <a:pt x="1943" y="189"/>
                  </a:lnTo>
                  <a:lnTo>
                    <a:pt x="1898" y="161"/>
                  </a:lnTo>
                  <a:lnTo>
                    <a:pt x="1854" y="135"/>
                  </a:lnTo>
                  <a:lnTo>
                    <a:pt x="1810" y="111"/>
                  </a:lnTo>
                  <a:lnTo>
                    <a:pt x="1769" y="90"/>
                  </a:lnTo>
                  <a:lnTo>
                    <a:pt x="1727" y="71"/>
                  </a:lnTo>
                  <a:lnTo>
                    <a:pt x="1688" y="55"/>
                  </a:lnTo>
                  <a:lnTo>
                    <a:pt x="1648" y="42"/>
                  </a:lnTo>
                  <a:lnTo>
                    <a:pt x="1611" y="29"/>
                  </a:lnTo>
                  <a:lnTo>
                    <a:pt x="1588" y="24"/>
                  </a:lnTo>
                  <a:lnTo>
                    <a:pt x="1563" y="18"/>
                  </a:lnTo>
                  <a:lnTo>
                    <a:pt x="1540" y="14"/>
                  </a:lnTo>
                  <a:lnTo>
                    <a:pt x="1516" y="10"/>
                  </a:lnTo>
                  <a:lnTo>
                    <a:pt x="1490" y="7"/>
                  </a:lnTo>
                  <a:lnTo>
                    <a:pt x="1466" y="4"/>
                  </a:lnTo>
                  <a:lnTo>
                    <a:pt x="1441" y="2"/>
                  </a:lnTo>
                  <a:lnTo>
                    <a:pt x="1416" y="1"/>
                  </a:lnTo>
                  <a:lnTo>
                    <a:pt x="1390" y="0"/>
                  </a:lnTo>
                  <a:lnTo>
                    <a:pt x="1365" y="0"/>
                  </a:lnTo>
                  <a:lnTo>
                    <a:pt x="1339" y="1"/>
                  </a:lnTo>
                  <a:lnTo>
                    <a:pt x="1312" y="2"/>
                  </a:lnTo>
                  <a:lnTo>
                    <a:pt x="1286" y="4"/>
                  </a:lnTo>
                  <a:lnTo>
                    <a:pt x="1259" y="7"/>
                  </a:lnTo>
                  <a:lnTo>
                    <a:pt x="1231" y="10"/>
                  </a:lnTo>
                  <a:lnTo>
                    <a:pt x="1205" y="15"/>
                  </a:lnTo>
                  <a:lnTo>
                    <a:pt x="1177" y="19"/>
                  </a:lnTo>
                  <a:lnTo>
                    <a:pt x="1149" y="25"/>
                  </a:lnTo>
                  <a:lnTo>
                    <a:pt x="1121" y="31"/>
                  </a:lnTo>
                  <a:lnTo>
                    <a:pt x="1092" y="37"/>
                  </a:lnTo>
                  <a:lnTo>
                    <a:pt x="1063" y="46"/>
                  </a:lnTo>
                  <a:lnTo>
                    <a:pt x="1035" y="54"/>
                  </a:lnTo>
                  <a:lnTo>
                    <a:pt x="1005" y="63"/>
                  </a:lnTo>
                  <a:lnTo>
                    <a:pt x="976" y="72"/>
                  </a:lnTo>
                  <a:lnTo>
                    <a:pt x="947" y="82"/>
                  </a:lnTo>
                  <a:lnTo>
                    <a:pt x="916" y="93"/>
                  </a:lnTo>
                  <a:lnTo>
                    <a:pt x="886" y="104"/>
                  </a:lnTo>
                  <a:lnTo>
                    <a:pt x="856" y="116"/>
                  </a:lnTo>
                  <a:lnTo>
                    <a:pt x="794" y="143"/>
                  </a:lnTo>
                  <a:lnTo>
                    <a:pt x="731" y="172"/>
                  </a:lnTo>
                  <a:lnTo>
                    <a:pt x="710" y="182"/>
                  </a:lnTo>
                  <a:lnTo>
                    <a:pt x="687" y="194"/>
                  </a:lnTo>
                  <a:lnTo>
                    <a:pt x="665" y="207"/>
                  </a:lnTo>
                  <a:lnTo>
                    <a:pt x="641" y="221"/>
                  </a:lnTo>
                  <a:lnTo>
                    <a:pt x="617" y="238"/>
                  </a:lnTo>
                  <a:lnTo>
                    <a:pt x="591" y="255"/>
                  </a:lnTo>
                  <a:lnTo>
                    <a:pt x="565" y="273"/>
                  </a:lnTo>
                  <a:lnTo>
                    <a:pt x="538" y="293"/>
                  </a:lnTo>
                  <a:lnTo>
                    <a:pt x="480" y="337"/>
                  </a:lnTo>
                  <a:lnTo>
                    <a:pt x="418" y="386"/>
                  </a:lnTo>
                  <a:lnTo>
                    <a:pt x="353" y="440"/>
                  </a:lnTo>
                  <a:lnTo>
                    <a:pt x="285" y="499"/>
                  </a:lnTo>
                  <a:lnTo>
                    <a:pt x="245" y="537"/>
                  </a:lnTo>
                  <a:lnTo>
                    <a:pt x="208" y="571"/>
                  </a:lnTo>
                  <a:lnTo>
                    <a:pt x="174" y="606"/>
                  </a:lnTo>
                  <a:lnTo>
                    <a:pt x="144" y="638"/>
                  </a:lnTo>
                  <a:lnTo>
                    <a:pt x="115" y="669"/>
                  </a:lnTo>
                  <a:lnTo>
                    <a:pt x="90" y="699"/>
                  </a:lnTo>
                  <a:lnTo>
                    <a:pt x="69" y="727"/>
                  </a:lnTo>
                  <a:lnTo>
                    <a:pt x="49" y="754"/>
                  </a:lnTo>
                  <a:lnTo>
                    <a:pt x="34" y="779"/>
                  </a:lnTo>
                  <a:lnTo>
                    <a:pt x="21" y="804"/>
                  </a:lnTo>
                  <a:lnTo>
                    <a:pt x="16" y="815"/>
                  </a:lnTo>
                  <a:lnTo>
                    <a:pt x="11" y="826"/>
                  </a:lnTo>
                  <a:lnTo>
                    <a:pt x="8" y="837"/>
                  </a:lnTo>
                  <a:lnTo>
                    <a:pt x="5" y="847"/>
                  </a:lnTo>
                  <a:lnTo>
                    <a:pt x="3" y="857"/>
                  </a:lnTo>
                  <a:lnTo>
                    <a:pt x="1" y="867"/>
                  </a:lnTo>
                  <a:lnTo>
                    <a:pt x="0" y="876"/>
                  </a:lnTo>
                  <a:lnTo>
                    <a:pt x="1" y="886"/>
                  </a:lnTo>
                  <a:lnTo>
                    <a:pt x="2" y="894"/>
                  </a:lnTo>
                  <a:lnTo>
                    <a:pt x="3" y="903"/>
                  </a:lnTo>
                  <a:lnTo>
                    <a:pt x="6" y="910"/>
                  </a:lnTo>
                  <a:lnTo>
                    <a:pt x="9" y="918"/>
                  </a:lnTo>
                  <a:lnTo>
                    <a:pt x="17" y="933"/>
                  </a:lnTo>
                  <a:lnTo>
                    <a:pt x="27" y="947"/>
                  </a:lnTo>
                  <a:lnTo>
                    <a:pt x="39" y="962"/>
                  </a:lnTo>
                  <a:lnTo>
                    <a:pt x="54" y="976"/>
                  </a:lnTo>
                  <a:lnTo>
                    <a:pt x="70" y="991"/>
                  </a:lnTo>
                  <a:lnTo>
                    <a:pt x="88" y="1005"/>
                  </a:lnTo>
                  <a:lnTo>
                    <a:pt x="108" y="1019"/>
                  </a:lnTo>
                  <a:lnTo>
                    <a:pt x="130" y="1033"/>
                  </a:lnTo>
                  <a:lnTo>
                    <a:pt x="155" y="1047"/>
                  </a:lnTo>
                  <a:lnTo>
                    <a:pt x="182" y="1061"/>
                  </a:lnTo>
                  <a:lnTo>
                    <a:pt x="210" y="1076"/>
                  </a:lnTo>
                  <a:lnTo>
                    <a:pt x="241" y="1089"/>
                  </a:lnTo>
                  <a:lnTo>
                    <a:pt x="273" y="1103"/>
                  </a:lnTo>
                  <a:lnTo>
                    <a:pt x="309" y="1116"/>
                  </a:lnTo>
                  <a:lnTo>
                    <a:pt x="345" y="1130"/>
                  </a:lnTo>
                  <a:lnTo>
                    <a:pt x="384" y="1143"/>
                  </a:lnTo>
                  <a:lnTo>
                    <a:pt x="374" y="1168"/>
                  </a:lnTo>
                  <a:lnTo>
                    <a:pt x="363" y="1192"/>
                  </a:lnTo>
                  <a:lnTo>
                    <a:pt x="354" y="1216"/>
                  </a:lnTo>
                  <a:lnTo>
                    <a:pt x="345" y="1240"/>
                  </a:lnTo>
                  <a:lnTo>
                    <a:pt x="338" y="1265"/>
                  </a:lnTo>
                  <a:lnTo>
                    <a:pt x="331" y="1289"/>
                  </a:lnTo>
                  <a:lnTo>
                    <a:pt x="324" y="1313"/>
                  </a:lnTo>
                  <a:lnTo>
                    <a:pt x="319" y="1336"/>
                  </a:lnTo>
                  <a:lnTo>
                    <a:pt x="314" y="1361"/>
                  </a:lnTo>
                  <a:lnTo>
                    <a:pt x="309" y="1385"/>
                  </a:lnTo>
                  <a:lnTo>
                    <a:pt x="306" y="1409"/>
                  </a:lnTo>
                  <a:lnTo>
                    <a:pt x="303" y="1432"/>
                  </a:lnTo>
                  <a:lnTo>
                    <a:pt x="300" y="1457"/>
                  </a:lnTo>
                  <a:lnTo>
                    <a:pt x="299" y="1481"/>
                  </a:lnTo>
                  <a:lnTo>
                    <a:pt x="298" y="1504"/>
                  </a:lnTo>
                  <a:lnTo>
                    <a:pt x="298" y="1528"/>
                  </a:lnTo>
                  <a:lnTo>
                    <a:pt x="298" y="1552"/>
                  </a:lnTo>
                  <a:lnTo>
                    <a:pt x="299" y="1576"/>
                  </a:lnTo>
                  <a:lnTo>
                    <a:pt x="301" y="1599"/>
                  </a:lnTo>
                  <a:lnTo>
                    <a:pt x="303" y="1622"/>
                  </a:lnTo>
                  <a:lnTo>
                    <a:pt x="306" y="1647"/>
                  </a:lnTo>
                  <a:lnTo>
                    <a:pt x="310" y="1670"/>
                  </a:lnTo>
                  <a:lnTo>
                    <a:pt x="315" y="1693"/>
                  </a:lnTo>
                  <a:lnTo>
                    <a:pt x="320" y="1717"/>
                  </a:lnTo>
                  <a:lnTo>
                    <a:pt x="326" y="1741"/>
                  </a:lnTo>
                  <a:lnTo>
                    <a:pt x="332" y="1764"/>
                  </a:lnTo>
                  <a:lnTo>
                    <a:pt x="340" y="1787"/>
                  </a:lnTo>
                  <a:lnTo>
                    <a:pt x="348" y="1811"/>
                  </a:lnTo>
                  <a:lnTo>
                    <a:pt x="356" y="1835"/>
                  </a:lnTo>
                  <a:lnTo>
                    <a:pt x="366" y="1858"/>
                  </a:lnTo>
                  <a:lnTo>
                    <a:pt x="377" y="1881"/>
                  </a:lnTo>
                  <a:lnTo>
                    <a:pt x="387" y="1904"/>
                  </a:lnTo>
                  <a:lnTo>
                    <a:pt x="395" y="1921"/>
                  </a:lnTo>
                  <a:lnTo>
                    <a:pt x="403" y="1936"/>
                  </a:lnTo>
                  <a:lnTo>
                    <a:pt x="412" y="1951"/>
                  </a:lnTo>
                  <a:lnTo>
                    <a:pt x="421" y="1966"/>
                  </a:lnTo>
                  <a:lnTo>
                    <a:pt x="431" y="1982"/>
                  </a:lnTo>
                  <a:lnTo>
                    <a:pt x="442" y="1996"/>
                  </a:lnTo>
                  <a:lnTo>
                    <a:pt x="453" y="2011"/>
                  </a:lnTo>
                  <a:lnTo>
                    <a:pt x="465" y="2027"/>
                  </a:lnTo>
                  <a:lnTo>
                    <a:pt x="477" y="2041"/>
                  </a:lnTo>
                  <a:lnTo>
                    <a:pt x="489" y="2056"/>
                  </a:lnTo>
                  <a:lnTo>
                    <a:pt x="502" y="2070"/>
                  </a:lnTo>
                  <a:lnTo>
                    <a:pt x="515" y="2084"/>
                  </a:lnTo>
                  <a:lnTo>
                    <a:pt x="545" y="2113"/>
                  </a:lnTo>
                  <a:lnTo>
                    <a:pt x="575" y="2140"/>
                  </a:lnTo>
                  <a:lnTo>
                    <a:pt x="607" y="2166"/>
                  </a:lnTo>
                  <a:lnTo>
                    <a:pt x="643" y="2193"/>
                  </a:lnTo>
                  <a:lnTo>
                    <a:pt x="679" y="2219"/>
                  </a:lnTo>
                  <a:lnTo>
                    <a:pt x="719" y="2244"/>
                  </a:lnTo>
                  <a:lnTo>
                    <a:pt x="760" y="2269"/>
                  </a:lnTo>
                  <a:lnTo>
                    <a:pt x="803" y="2293"/>
                  </a:lnTo>
                  <a:lnTo>
                    <a:pt x="848" y="2318"/>
                  </a:lnTo>
                  <a:lnTo>
                    <a:pt x="896" y="2341"/>
                  </a:lnTo>
                  <a:lnTo>
                    <a:pt x="976" y="2371"/>
                  </a:lnTo>
                  <a:lnTo>
                    <a:pt x="1056" y="2403"/>
                  </a:lnTo>
                  <a:lnTo>
                    <a:pt x="1136" y="2433"/>
                  </a:lnTo>
                  <a:lnTo>
                    <a:pt x="1216" y="2463"/>
                  </a:lnTo>
                  <a:lnTo>
                    <a:pt x="1295" y="2495"/>
                  </a:lnTo>
                  <a:lnTo>
                    <a:pt x="1375" y="2525"/>
                  </a:lnTo>
                  <a:lnTo>
                    <a:pt x="1455" y="2555"/>
                  </a:lnTo>
                  <a:lnTo>
                    <a:pt x="1534" y="2586"/>
                  </a:lnTo>
                  <a:lnTo>
                    <a:pt x="1612" y="2633"/>
                  </a:lnTo>
                  <a:lnTo>
                    <a:pt x="1689" y="2680"/>
                  </a:lnTo>
                  <a:lnTo>
                    <a:pt x="1766" y="2727"/>
                  </a:lnTo>
                  <a:lnTo>
                    <a:pt x="1844" y="2775"/>
                  </a:lnTo>
                  <a:lnTo>
                    <a:pt x="1921" y="2821"/>
                  </a:lnTo>
                  <a:lnTo>
                    <a:pt x="1999" y="2869"/>
                  </a:lnTo>
                  <a:lnTo>
                    <a:pt x="2076" y="2915"/>
                  </a:lnTo>
                  <a:lnTo>
                    <a:pt x="2154" y="2963"/>
                  </a:lnTo>
                  <a:lnTo>
                    <a:pt x="2175" y="2974"/>
                  </a:lnTo>
                  <a:lnTo>
                    <a:pt x="2197" y="2986"/>
                  </a:lnTo>
                  <a:lnTo>
                    <a:pt x="2219" y="2996"/>
                  </a:lnTo>
                  <a:lnTo>
                    <a:pt x="2240" y="3005"/>
                  </a:lnTo>
                  <a:lnTo>
                    <a:pt x="2261" y="3014"/>
                  </a:lnTo>
                  <a:lnTo>
                    <a:pt x="2283" y="3022"/>
                  </a:lnTo>
                  <a:lnTo>
                    <a:pt x="2305" y="3030"/>
                  </a:lnTo>
                  <a:lnTo>
                    <a:pt x="2326" y="3036"/>
                  </a:lnTo>
                  <a:lnTo>
                    <a:pt x="2347" y="3042"/>
                  </a:lnTo>
                  <a:lnTo>
                    <a:pt x="2368" y="3048"/>
                  </a:lnTo>
                  <a:lnTo>
                    <a:pt x="2391" y="3053"/>
                  </a:lnTo>
                  <a:lnTo>
                    <a:pt x="2412" y="3057"/>
                  </a:lnTo>
                  <a:lnTo>
                    <a:pt x="2433" y="3060"/>
                  </a:lnTo>
                  <a:lnTo>
                    <a:pt x="2454" y="3062"/>
                  </a:lnTo>
                  <a:lnTo>
                    <a:pt x="2476" y="3064"/>
                  </a:lnTo>
                  <a:lnTo>
                    <a:pt x="2498" y="3064"/>
                  </a:lnTo>
                  <a:lnTo>
                    <a:pt x="2519" y="3064"/>
                  </a:lnTo>
                  <a:lnTo>
                    <a:pt x="2541" y="3064"/>
                  </a:lnTo>
                  <a:lnTo>
                    <a:pt x="2562" y="3062"/>
                  </a:lnTo>
                  <a:lnTo>
                    <a:pt x="2583" y="3060"/>
                  </a:lnTo>
                  <a:lnTo>
                    <a:pt x="2605" y="3057"/>
                  </a:lnTo>
                  <a:lnTo>
                    <a:pt x="2627" y="3054"/>
                  </a:lnTo>
                  <a:lnTo>
                    <a:pt x="2648" y="3049"/>
                  </a:lnTo>
                  <a:lnTo>
                    <a:pt x="2669" y="3043"/>
                  </a:lnTo>
                  <a:lnTo>
                    <a:pt x="2690" y="3037"/>
                  </a:lnTo>
                  <a:lnTo>
                    <a:pt x="2713" y="3031"/>
                  </a:lnTo>
                  <a:lnTo>
                    <a:pt x="2734" y="3023"/>
                  </a:lnTo>
                  <a:lnTo>
                    <a:pt x="2755" y="3015"/>
                  </a:lnTo>
                  <a:lnTo>
                    <a:pt x="2776" y="3007"/>
                  </a:lnTo>
                  <a:lnTo>
                    <a:pt x="2799" y="2997"/>
                  </a:lnTo>
                  <a:lnTo>
                    <a:pt x="2820" y="2987"/>
                  </a:lnTo>
                  <a:lnTo>
                    <a:pt x="2841" y="2976"/>
                  </a:lnTo>
                  <a:lnTo>
                    <a:pt x="2932" y="2925"/>
                  </a:lnTo>
                  <a:lnTo>
                    <a:pt x="2948" y="2939"/>
                  </a:lnTo>
                  <a:lnTo>
                    <a:pt x="2965" y="2956"/>
                  </a:lnTo>
                  <a:lnTo>
                    <a:pt x="2986" y="2973"/>
                  </a:lnTo>
                  <a:lnTo>
                    <a:pt x="3010" y="2992"/>
                  </a:lnTo>
                  <a:lnTo>
                    <a:pt x="3067" y="3035"/>
                  </a:lnTo>
                  <a:lnTo>
                    <a:pt x="3137" y="3085"/>
                  </a:lnTo>
                  <a:lnTo>
                    <a:pt x="3218" y="3141"/>
                  </a:lnTo>
                  <a:lnTo>
                    <a:pt x="3311" y="3203"/>
                  </a:lnTo>
                  <a:lnTo>
                    <a:pt x="3416" y="3272"/>
                  </a:lnTo>
                  <a:lnTo>
                    <a:pt x="3535" y="3348"/>
                  </a:lnTo>
                  <a:lnTo>
                    <a:pt x="3571" y="3372"/>
                  </a:lnTo>
                  <a:lnTo>
                    <a:pt x="3607" y="3399"/>
                  </a:lnTo>
                  <a:lnTo>
                    <a:pt x="3642" y="3428"/>
                  </a:lnTo>
                  <a:lnTo>
                    <a:pt x="3677" y="3458"/>
                  </a:lnTo>
                  <a:lnTo>
                    <a:pt x="3710" y="3489"/>
                  </a:lnTo>
                  <a:lnTo>
                    <a:pt x="3744" y="3524"/>
                  </a:lnTo>
                  <a:lnTo>
                    <a:pt x="3776" y="3560"/>
                  </a:lnTo>
                  <a:lnTo>
                    <a:pt x="3807" y="3597"/>
                  </a:lnTo>
                  <a:lnTo>
                    <a:pt x="3839" y="3637"/>
                  </a:lnTo>
                  <a:lnTo>
                    <a:pt x="3869" y="3678"/>
                  </a:lnTo>
                  <a:lnTo>
                    <a:pt x="3898" y="3722"/>
                  </a:lnTo>
                  <a:lnTo>
                    <a:pt x="3927" y="3766"/>
                  </a:lnTo>
                  <a:lnTo>
                    <a:pt x="3955" y="3814"/>
                  </a:lnTo>
                  <a:lnTo>
                    <a:pt x="3983" y="3862"/>
                  </a:lnTo>
                  <a:lnTo>
                    <a:pt x="4009" y="3913"/>
                  </a:lnTo>
                  <a:lnTo>
                    <a:pt x="4035" y="3965"/>
                  </a:lnTo>
                  <a:lnTo>
                    <a:pt x="4047" y="3992"/>
                  </a:lnTo>
                  <a:lnTo>
                    <a:pt x="4057" y="4017"/>
                  </a:lnTo>
                  <a:lnTo>
                    <a:pt x="4068" y="4042"/>
                  </a:lnTo>
                  <a:lnTo>
                    <a:pt x="4078" y="4067"/>
                  </a:lnTo>
                  <a:lnTo>
                    <a:pt x="4086" y="4094"/>
                  </a:lnTo>
                  <a:lnTo>
                    <a:pt x="4093" y="4119"/>
                  </a:lnTo>
                  <a:lnTo>
                    <a:pt x="4100" y="4145"/>
                  </a:lnTo>
                  <a:lnTo>
                    <a:pt x="4105" y="4170"/>
                  </a:lnTo>
                  <a:lnTo>
                    <a:pt x="4110" y="4197"/>
                  </a:lnTo>
                  <a:lnTo>
                    <a:pt x="4114" y="4222"/>
                  </a:lnTo>
                  <a:lnTo>
                    <a:pt x="4117" y="4248"/>
                  </a:lnTo>
                  <a:lnTo>
                    <a:pt x="4120" y="4274"/>
                  </a:lnTo>
                  <a:lnTo>
                    <a:pt x="4121" y="4300"/>
                  </a:lnTo>
                  <a:lnTo>
                    <a:pt x="4122" y="4326"/>
                  </a:lnTo>
                  <a:lnTo>
                    <a:pt x="4122" y="4352"/>
                  </a:lnTo>
                  <a:lnTo>
                    <a:pt x="4121" y="4378"/>
                  </a:lnTo>
                  <a:lnTo>
                    <a:pt x="4119" y="4404"/>
                  </a:lnTo>
                  <a:lnTo>
                    <a:pt x="4116" y="4430"/>
                  </a:lnTo>
                  <a:lnTo>
                    <a:pt x="4112" y="4456"/>
                  </a:lnTo>
                  <a:lnTo>
                    <a:pt x="4108" y="4483"/>
                  </a:lnTo>
                  <a:lnTo>
                    <a:pt x="4102" y="4509"/>
                  </a:lnTo>
                  <a:lnTo>
                    <a:pt x="4096" y="4535"/>
                  </a:lnTo>
                  <a:lnTo>
                    <a:pt x="4089" y="4562"/>
                  </a:lnTo>
                  <a:lnTo>
                    <a:pt x="4081" y="4588"/>
                  </a:lnTo>
                  <a:lnTo>
                    <a:pt x="4072" y="4615"/>
                  </a:lnTo>
                  <a:lnTo>
                    <a:pt x="4063" y="4641"/>
                  </a:lnTo>
                  <a:lnTo>
                    <a:pt x="4051" y="4668"/>
                  </a:lnTo>
                  <a:lnTo>
                    <a:pt x="4040" y="4695"/>
                  </a:lnTo>
                  <a:lnTo>
                    <a:pt x="4028" y="4721"/>
                  </a:lnTo>
                  <a:lnTo>
                    <a:pt x="4015"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6" y="5022"/>
                  </a:lnTo>
                  <a:lnTo>
                    <a:pt x="3816" y="5044"/>
                  </a:lnTo>
                  <a:lnTo>
                    <a:pt x="3796" y="5065"/>
                  </a:lnTo>
                  <a:lnTo>
                    <a:pt x="3777" y="5087"/>
                  </a:lnTo>
                  <a:lnTo>
                    <a:pt x="3756" y="5107"/>
                  </a:lnTo>
                  <a:lnTo>
                    <a:pt x="3735" y="5129"/>
                  </a:lnTo>
                  <a:lnTo>
                    <a:pt x="3713" y="5149"/>
                  </a:lnTo>
                  <a:lnTo>
                    <a:pt x="3692" y="5168"/>
                  </a:lnTo>
                  <a:lnTo>
                    <a:pt x="3631" y="5363"/>
                  </a:lnTo>
                  <a:lnTo>
                    <a:pt x="3670" y="5337"/>
                  </a:lnTo>
                  <a:lnTo>
                    <a:pt x="3707" y="5310"/>
                  </a:lnTo>
                  <a:lnTo>
                    <a:pt x="3744" y="5282"/>
                  </a:lnTo>
                  <a:lnTo>
                    <a:pt x="3779" y="5254"/>
                  </a:lnTo>
                  <a:lnTo>
                    <a:pt x="3813" y="5226"/>
                  </a:lnTo>
                  <a:lnTo>
                    <a:pt x="3847"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7" y="4700"/>
                  </a:lnTo>
                  <a:lnTo>
                    <a:pt x="4218" y="4671"/>
                  </a:lnTo>
                  <a:lnTo>
                    <a:pt x="4229" y="4640"/>
                  </a:lnTo>
                  <a:lnTo>
                    <a:pt x="4238" y="4610"/>
                  </a:lnTo>
                  <a:lnTo>
                    <a:pt x="4246" y="4581"/>
                  </a:lnTo>
                  <a:lnTo>
                    <a:pt x="4253" y="4550"/>
                  </a:lnTo>
                  <a:lnTo>
                    <a:pt x="4259" y="4520"/>
                  </a:lnTo>
                  <a:lnTo>
                    <a:pt x="4264" y="4489"/>
                  </a:lnTo>
                  <a:lnTo>
                    <a:pt x="4268" y="4459"/>
                  </a:lnTo>
                  <a:lnTo>
                    <a:pt x="4271" y="4428"/>
                  </a:lnTo>
                  <a:lnTo>
                    <a:pt x="4272" y="4398"/>
                  </a:lnTo>
                  <a:lnTo>
                    <a:pt x="4273" y="4367"/>
                  </a:lnTo>
                  <a:lnTo>
                    <a:pt x="4273" y="4335"/>
                  </a:lnTo>
                  <a:lnTo>
                    <a:pt x="4271" y="4305"/>
                  </a:lnTo>
                  <a:lnTo>
                    <a:pt x="4269" y="4274"/>
                  </a:lnTo>
                  <a:lnTo>
                    <a:pt x="4266" y="4242"/>
                  </a:lnTo>
                  <a:lnTo>
                    <a:pt x="4261" y="4211"/>
                  </a:lnTo>
                  <a:lnTo>
                    <a:pt x="4256" y="4180"/>
                  </a:lnTo>
                  <a:lnTo>
                    <a:pt x="4249" y="4148"/>
                  </a:lnTo>
                  <a:lnTo>
                    <a:pt x="4242" y="4117"/>
                  </a:lnTo>
                  <a:lnTo>
                    <a:pt x="4233" y="4086"/>
                  </a:lnTo>
                  <a:lnTo>
                    <a:pt x="4224"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6" y="3572"/>
                  </a:lnTo>
                  <a:lnTo>
                    <a:pt x="3935" y="3533"/>
                  </a:lnTo>
                  <a:lnTo>
                    <a:pt x="3904" y="3495"/>
                  </a:lnTo>
                  <a:lnTo>
                    <a:pt x="3871" y="3459"/>
                  </a:lnTo>
                  <a:lnTo>
                    <a:pt x="3838" y="3425"/>
                  </a:lnTo>
                  <a:lnTo>
                    <a:pt x="3803" y="3392"/>
                  </a:lnTo>
                  <a:lnTo>
                    <a:pt x="3769" y="3361"/>
                  </a:lnTo>
                  <a:lnTo>
                    <a:pt x="3733" y="3332"/>
                  </a:lnTo>
                  <a:lnTo>
                    <a:pt x="3696" y="3303"/>
                  </a:lnTo>
                  <a:lnTo>
                    <a:pt x="3660"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4" y="2698"/>
                  </a:lnTo>
                  <a:lnTo>
                    <a:pt x="3336" y="2696"/>
                  </a:lnTo>
                  <a:lnTo>
                    <a:pt x="3335" y="2693"/>
                  </a:lnTo>
                  <a:lnTo>
                    <a:pt x="3336" y="2689"/>
                  </a:lnTo>
                  <a:lnTo>
                    <a:pt x="3339" y="2685"/>
                  </a:lnTo>
                  <a:lnTo>
                    <a:pt x="3342" y="2680"/>
                  </a:lnTo>
                  <a:lnTo>
                    <a:pt x="3352" y="2665"/>
                  </a:lnTo>
                  <a:lnTo>
                    <a:pt x="3361" y="2650"/>
                  </a:lnTo>
                  <a:lnTo>
                    <a:pt x="3369" y="2636"/>
                  </a:lnTo>
                  <a:lnTo>
                    <a:pt x="3377" y="2622"/>
                  </a:lnTo>
                  <a:lnTo>
                    <a:pt x="3384" y="2608"/>
                  </a:lnTo>
                  <a:lnTo>
                    <a:pt x="3390" y="2594"/>
                  </a:lnTo>
                  <a:lnTo>
                    <a:pt x="3395" y="2580"/>
                  </a:lnTo>
                  <a:lnTo>
                    <a:pt x="3399" y="2565"/>
                  </a:lnTo>
                  <a:lnTo>
                    <a:pt x="3403" y="2552"/>
                  </a:lnTo>
                  <a:lnTo>
                    <a:pt x="3406" y="2538"/>
                  </a:lnTo>
                  <a:lnTo>
                    <a:pt x="3408"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9" y="2061"/>
                  </a:lnTo>
                  <a:lnTo>
                    <a:pt x="3230" y="1987"/>
                  </a:lnTo>
                  <a:lnTo>
                    <a:pt x="3203" y="1917"/>
                  </a:lnTo>
                  <a:lnTo>
                    <a:pt x="3177" y="1853"/>
                  </a:lnTo>
                  <a:lnTo>
                    <a:pt x="3154" y="1791"/>
                  </a:lnTo>
                  <a:lnTo>
                    <a:pt x="3132" y="1734"/>
                  </a:lnTo>
                  <a:lnTo>
                    <a:pt x="3111" y="1681"/>
                  </a:lnTo>
                  <a:lnTo>
                    <a:pt x="3091" y="1631"/>
                  </a:lnTo>
                  <a:lnTo>
                    <a:pt x="3073" y="1587"/>
                  </a:lnTo>
                  <a:lnTo>
                    <a:pt x="3057" y="1547"/>
                  </a:lnTo>
                  <a:lnTo>
                    <a:pt x="3042" y="1509"/>
                  </a:lnTo>
                  <a:lnTo>
                    <a:pt x="3029" y="1477"/>
                  </a:lnTo>
                  <a:lnTo>
                    <a:pt x="3016" y="1449"/>
                  </a:lnTo>
                  <a:lnTo>
                    <a:pt x="3005" y="1424"/>
                  </a:lnTo>
                  <a:lnTo>
                    <a:pt x="2996" y="1405"/>
                  </a:lnTo>
                  <a:close/>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8" name="Freeform 155"/>
            <p:cNvSpPr>
              <a:spLocks/>
            </p:cNvSpPr>
            <p:nvPr/>
          </p:nvSpPr>
          <p:spPr bwMode="auto">
            <a:xfrm>
              <a:off x="3350" y="2492"/>
              <a:ext cx="22" cy="24"/>
            </a:xfrm>
            <a:custGeom>
              <a:avLst/>
              <a:gdLst>
                <a:gd name="T0" fmla="*/ 0 w 575"/>
                <a:gd name="T1" fmla="*/ 0 h 634"/>
                <a:gd name="T2" fmla="*/ 0 w 575"/>
                <a:gd name="T3" fmla="*/ 0 h 634"/>
                <a:gd name="T4" fmla="*/ 0 w 575"/>
                <a:gd name="T5" fmla="*/ 0 h 634"/>
                <a:gd name="T6" fmla="*/ 0 w 575"/>
                <a:gd name="T7" fmla="*/ 0 h 634"/>
                <a:gd name="T8" fmla="*/ 0 w 575"/>
                <a:gd name="T9" fmla="*/ 0 h 634"/>
                <a:gd name="T10" fmla="*/ 0 w 575"/>
                <a:gd name="T11" fmla="*/ 0 h 634"/>
                <a:gd name="T12" fmla="*/ 0 w 575"/>
                <a:gd name="T13" fmla="*/ 0 h 634"/>
                <a:gd name="T14" fmla="*/ 0 w 575"/>
                <a:gd name="T15" fmla="*/ 0 h 634"/>
                <a:gd name="T16" fmla="*/ 0 w 575"/>
                <a:gd name="T17" fmla="*/ 0 h 634"/>
                <a:gd name="T18" fmla="*/ 0 w 575"/>
                <a:gd name="T19" fmla="*/ 0 h 634"/>
                <a:gd name="T20" fmla="*/ 0 w 575"/>
                <a:gd name="T21" fmla="*/ 0 h 634"/>
                <a:gd name="T22" fmla="*/ 0 w 575"/>
                <a:gd name="T23" fmla="*/ 0 h 634"/>
                <a:gd name="T24" fmla="*/ 0 w 575"/>
                <a:gd name="T25" fmla="*/ 0 h 634"/>
                <a:gd name="T26" fmla="*/ 0 w 575"/>
                <a:gd name="T27" fmla="*/ 0 h 634"/>
                <a:gd name="T28" fmla="*/ 0 w 575"/>
                <a:gd name="T29" fmla="*/ 0 h 634"/>
                <a:gd name="T30" fmla="*/ 0 w 575"/>
                <a:gd name="T31" fmla="*/ 0 h 634"/>
                <a:gd name="T32" fmla="*/ 0 w 575"/>
                <a:gd name="T33" fmla="*/ 0 h 634"/>
                <a:gd name="T34" fmla="*/ 0 w 575"/>
                <a:gd name="T35" fmla="*/ 0 h 634"/>
                <a:gd name="T36" fmla="*/ 0 w 575"/>
                <a:gd name="T37" fmla="*/ 0 h 634"/>
                <a:gd name="T38" fmla="*/ 0 w 575"/>
                <a:gd name="T39" fmla="*/ 0 h 634"/>
                <a:gd name="T40" fmla="*/ 0 w 575"/>
                <a:gd name="T41" fmla="*/ 0 h 634"/>
                <a:gd name="T42" fmla="*/ 0 w 575"/>
                <a:gd name="T43" fmla="*/ 0 h 634"/>
                <a:gd name="T44" fmla="*/ 0 w 575"/>
                <a:gd name="T45" fmla="*/ 0 h 634"/>
                <a:gd name="T46" fmla="*/ 0 w 575"/>
                <a:gd name="T47" fmla="*/ 0 h 634"/>
                <a:gd name="T48" fmla="*/ 0 w 575"/>
                <a:gd name="T49" fmla="*/ 0 h 634"/>
                <a:gd name="T50" fmla="*/ 0 w 575"/>
                <a:gd name="T51" fmla="*/ 0 h 634"/>
                <a:gd name="T52" fmla="*/ 0 w 575"/>
                <a:gd name="T53" fmla="*/ 0 h 634"/>
                <a:gd name="T54" fmla="*/ 0 w 575"/>
                <a:gd name="T55" fmla="*/ 0 h 634"/>
                <a:gd name="T56" fmla="*/ 0 w 575"/>
                <a:gd name="T57" fmla="*/ 0 h 634"/>
                <a:gd name="T58" fmla="*/ 0 w 575"/>
                <a:gd name="T59" fmla="*/ 0 h 634"/>
                <a:gd name="T60" fmla="*/ 0 w 575"/>
                <a:gd name="T61" fmla="*/ 0 h 634"/>
                <a:gd name="T62" fmla="*/ 0 w 575"/>
                <a:gd name="T63" fmla="*/ 0 h 634"/>
                <a:gd name="T64" fmla="*/ 0 w 575"/>
                <a:gd name="T65" fmla="*/ 0 h 634"/>
                <a:gd name="T66" fmla="*/ 0 w 575"/>
                <a:gd name="T67" fmla="*/ 0 h 634"/>
                <a:gd name="T68" fmla="*/ 0 w 575"/>
                <a:gd name="T69" fmla="*/ 0 h 634"/>
                <a:gd name="T70" fmla="*/ 0 w 575"/>
                <a:gd name="T71" fmla="*/ 0 h 634"/>
                <a:gd name="T72" fmla="*/ 0 w 575"/>
                <a:gd name="T73" fmla="*/ 0 h 634"/>
                <a:gd name="T74" fmla="*/ 0 w 575"/>
                <a:gd name="T75" fmla="*/ 0 h 634"/>
                <a:gd name="T76" fmla="*/ 0 w 575"/>
                <a:gd name="T77" fmla="*/ 0 h 634"/>
                <a:gd name="T78" fmla="*/ 0 w 575"/>
                <a:gd name="T79" fmla="*/ 0 h 634"/>
                <a:gd name="T80" fmla="*/ 0 w 575"/>
                <a:gd name="T81" fmla="*/ 0 h 634"/>
                <a:gd name="T82" fmla="*/ 0 w 575"/>
                <a:gd name="T83" fmla="*/ 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5" h="634">
                  <a:moveTo>
                    <a:pt x="482" y="0"/>
                  </a:moveTo>
                  <a:lnTo>
                    <a:pt x="496" y="37"/>
                  </a:lnTo>
                  <a:lnTo>
                    <a:pt x="510" y="73"/>
                  </a:lnTo>
                  <a:lnTo>
                    <a:pt x="522" y="108"/>
                  </a:lnTo>
                  <a:lnTo>
                    <a:pt x="533" y="140"/>
                  </a:lnTo>
                  <a:lnTo>
                    <a:pt x="543" y="170"/>
                  </a:lnTo>
                  <a:lnTo>
                    <a:pt x="551" y="199"/>
                  </a:lnTo>
                  <a:lnTo>
                    <a:pt x="558" y="226"/>
                  </a:lnTo>
                  <a:lnTo>
                    <a:pt x="564" y="251"/>
                  </a:lnTo>
                  <a:lnTo>
                    <a:pt x="569" y="274"/>
                  </a:lnTo>
                  <a:lnTo>
                    <a:pt x="572" y="297"/>
                  </a:lnTo>
                  <a:lnTo>
                    <a:pt x="574" y="317"/>
                  </a:lnTo>
                  <a:lnTo>
                    <a:pt x="575" y="335"/>
                  </a:lnTo>
                  <a:lnTo>
                    <a:pt x="575" y="351"/>
                  </a:lnTo>
                  <a:lnTo>
                    <a:pt x="574" y="365"/>
                  </a:lnTo>
                  <a:lnTo>
                    <a:pt x="571" y="379"/>
                  </a:lnTo>
                  <a:lnTo>
                    <a:pt x="567" y="390"/>
                  </a:lnTo>
                  <a:lnTo>
                    <a:pt x="562" y="401"/>
                  </a:lnTo>
                  <a:lnTo>
                    <a:pt x="554" y="412"/>
                  </a:lnTo>
                  <a:lnTo>
                    <a:pt x="544" y="424"/>
                  </a:lnTo>
                  <a:lnTo>
                    <a:pt x="531" y="436"/>
                  </a:lnTo>
                  <a:lnTo>
                    <a:pt x="516" y="449"/>
                  </a:lnTo>
                  <a:lnTo>
                    <a:pt x="500" y="462"/>
                  </a:lnTo>
                  <a:lnTo>
                    <a:pt x="481" y="478"/>
                  </a:lnTo>
                  <a:lnTo>
                    <a:pt x="460" y="492"/>
                  </a:lnTo>
                  <a:lnTo>
                    <a:pt x="436" y="508"/>
                  </a:lnTo>
                  <a:lnTo>
                    <a:pt x="411" y="524"/>
                  </a:lnTo>
                  <a:lnTo>
                    <a:pt x="384" y="540"/>
                  </a:lnTo>
                  <a:lnTo>
                    <a:pt x="354" y="558"/>
                  </a:lnTo>
                  <a:lnTo>
                    <a:pt x="289" y="595"/>
                  </a:lnTo>
                  <a:lnTo>
                    <a:pt x="215" y="634"/>
                  </a:lnTo>
                  <a:lnTo>
                    <a:pt x="0" y="427"/>
                  </a:lnTo>
                  <a:lnTo>
                    <a:pt x="17" y="416"/>
                  </a:lnTo>
                  <a:lnTo>
                    <a:pt x="35" y="402"/>
                  </a:lnTo>
                  <a:lnTo>
                    <a:pt x="56" y="386"/>
                  </a:lnTo>
                  <a:lnTo>
                    <a:pt x="78" y="367"/>
                  </a:lnTo>
                  <a:lnTo>
                    <a:pt x="129" y="326"/>
                  </a:lnTo>
                  <a:lnTo>
                    <a:pt x="185" y="276"/>
                  </a:lnTo>
                  <a:lnTo>
                    <a:pt x="249" y="220"/>
                  </a:lnTo>
                  <a:lnTo>
                    <a:pt x="319" y="154"/>
                  </a:lnTo>
                  <a:lnTo>
                    <a:pt x="397" y="81"/>
                  </a:lnTo>
                  <a:lnTo>
                    <a:pt x="482" y="0"/>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 name="Freeform 156"/>
            <p:cNvSpPr>
              <a:spLocks/>
            </p:cNvSpPr>
            <p:nvPr/>
          </p:nvSpPr>
          <p:spPr bwMode="auto">
            <a:xfrm>
              <a:off x="3329" y="2509"/>
              <a:ext cx="26" cy="12"/>
            </a:xfrm>
            <a:custGeom>
              <a:avLst/>
              <a:gdLst>
                <a:gd name="T0" fmla="*/ 0 w 697"/>
                <a:gd name="T1" fmla="*/ 0 h 307"/>
                <a:gd name="T2" fmla="*/ 0 w 697"/>
                <a:gd name="T3" fmla="*/ 0 h 307"/>
                <a:gd name="T4" fmla="*/ 0 w 697"/>
                <a:gd name="T5" fmla="*/ 0 h 307"/>
                <a:gd name="T6" fmla="*/ 0 w 697"/>
                <a:gd name="T7" fmla="*/ 0 h 307"/>
                <a:gd name="T8" fmla="*/ 0 w 697"/>
                <a:gd name="T9" fmla="*/ 0 h 307"/>
                <a:gd name="T10" fmla="*/ 0 w 697"/>
                <a:gd name="T11" fmla="*/ 0 h 307"/>
                <a:gd name="T12" fmla="*/ 0 w 697"/>
                <a:gd name="T13" fmla="*/ 0 h 307"/>
                <a:gd name="T14" fmla="*/ 0 w 697"/>
                <a:gd name="T15" fmla="*/ 0 h 307"/>
                <a:gd name="T16" fmla="*/ 0 w 697"/>
                <a:gd name="T17" fmla="*/ 0 h 307"/>
                <a:gd name="T18" fmla="*/ 0 w 697"/>
                <a:gd name="T19" fmla="*/ 0 h 307"/>
                <a:gd name="T20" fmla="*/ 0 w 697"/>
                <a:gd name="T21" fmla="*/ 0 h 307"/>
                <a:gd name="T22" fmla="*/ 0 w 697"/>
                <a:gd name="T23" fmla="*/ 0 h 307"/>
                <a:gd name="T24" fmla="*/ 0 w 697"/>
                <a:gd name="T25" fmla="*/ 0 h 307"/>
                <a:gd name="T26" fmla="*/ 0 w 697"/>
                <a:gd name="T27" fmla="*/ 0 h 307"/>
                <a:gd name="T28" fmla="*/ 0 w 697"/>
                <a:gd name="T29" fmla="*/ 0 h 307"/>
                <a:gd name="T30" fmla="*/ 0 w 697"/>
                <a:gd name="T31" fmla="*/ 0 h 307"/>
                <a:gd name="T32" fmla="*/ 0 w 697"/>
                <a:gd name="T33" fmla="*/ 0 h 307"/>
                <a:gd name="T34" fmla="*/ 0 w 697"/>
                <a:gd name="T35" fmla="*/ 0 h 307"/>
                <a:gd name="T36" fmla="*/ 0 w 697"/>
                <a:gd name="T37" fmla="*/ 0 h 307"/>
                <a:gd name="T38" fmla="*/ 0 w 697"/>
                <a:gd name="T39" fmla="*/ 0 h 307"/>
                <a:gd name="T40" fmla="*/ 0 w 697"/>
                <a:gd name="T41" fmla="*/ 0 h 307"/>
                <a:gd name="T42" fmla="*/ 0 w 697"/>
                <a:gd name="T43" fmla="*/ 0 h 307"/>
                <a:gd name="T44" fmla="*/ 0 w 697"/>
                <a:gd name="T45" fmla="*/ 0 h 307"/>
                <a:gd name="T46" fmla="*/ 0 w 697"/>
                <a:gd name="T47" fmla="*/ 0 h 307"/>
                <a:gd name="T48" fmla="*/ 0 w 697"/>
                <a:gd name="T49" fmla="*/ 0 h 307"/>
                <a:gd name="T50" fmla="*/ 0 w 697"/>
                <a:gd name="T51" fmla="*/ 0 h 307"/>
                <a:gd name="T52" fmla="*/ 0 w 697"/>
                <a:gd name="T53" fmla="*/ 0 h 307"/>
                <a:gd name="T54" fmla="*/ 0 w 697"/>
                <a:gd name="T55" fmla="*/ 0 h 307"/>
                <a:gd name="T56" fmla="*/ 0 w 697"/>
                <a:gd name="T57" fmla="*/ 0 h 307"/>
                <a:gd name="T58" fmla="*/ 0 w 697"/>
                <a:gd name="T59" fmla="*/ 0 h 307"/>
                <a:gd name="T60" fmla="*/ 0 w 697"/>
                <a:gd name="T61" fmla="*/ 0 h 307"/>
                <a:gd name="T62" fmla="*/ 0 w 697"/>
                <a:gd name="T63" fmla="*/ 0 h 307"/>
                <a:gd name="T64" fmla="*/ 0 w 697"/>
                <a:gd name="T65" fmla="*/ 0 h 307"/>
                <a:gd name="T66" fmla="*/ 0 w 697"/>
                <a:gd name="T67" fmla="*/ 0 h 307"/>
                <a:gd name="T68" fmla="*/ 0 w 697"/>
                <a:gd name="T69" fmla="*/ 0 h 307"/>
                <a:gd name="T70" fmla="*/ 0 w 697"/>
                <a:gd name="T71" fmla="*/ 0 h 307"/>
                <a:gd name="T72" fmla="*/ 0 w 697"/>
                <a:gd name="T73" fmla="*/ 0 h 307"/>
                <a:gd name="T74" fmla="*/ 0 w 697"/>
                <a:gd name="T75" fmla="*/ 0 h 307"/>
                <a:gd name="T76" fmla="*/ 0 w 697"/>
                <a:gd name="T77" fmla="*/ 0 h 307"/>
                <a:gd name="T78" fmla="*/ 0 w 697"/>
                <a:gd name="T79" fmla="*/ 0 h 307"/>
                <a:gd name="T80" fmla="*/ 0 w 697"/>
                <a:gd name="T81" fmla="*/ 0 h 307"/>
                <a:gd name="T82" fmla="*/ 0 w 697"/>
                <a:gd name="T83" fmla="*/ 0 h 307"/>
                <a:gd name="T84" fmla="*/ 0 w 697"/>
                <a:gd name="T85" fmla="*/ 0 h 307"/>
                <a:gd name="T86" fmla="*/ 0 w 697"/>
                <a:gd name="T87" fmla="*/ 0 h 307"/>
                <a:gd name="T88" fmla="*/ 0 w 697"/>
                <a:gd name="T89" fmla="*/ 0 h 307"/>
                <a:gd name="T90" fmla="*/ 0 w 697"/>
                <a:gd name="T91" fmla="*/ 0 h 307"/>
                <a:gd name="T92" fmla="*/ 0 w 697"/>
                <a:gd name="T93" fmla="*/ 0 h 307"/>
                <a:gd name="T94" fmla="*/ 0 w 697"/>
                <a:gd name="T95" fmla="*/ 0 h 307"/>
                <a:gd name="T96" fmla="*/ 0 w 697"/>
                <a:gd name="T97" fmla="*/ 0 h 307"/>
                <a:gd name="T98" fmla="*/ 0 w 697"/>
                <a:gd name="T99" fmla="*/ 0 h 307"/>
                <a:gd name="T100" fmla="*/ 0 w 697"/>
                <a:gd name="T101" fmla="*/ 0 h 3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97" h="307">
                  <a:moveTo>
                    <a:pt x="697" y="196"/>
                  </a:moveTo>
                  <a:lnTo>
                    <a:pt x="601" y="248"/>
                  </a:lnTo>
                  <a:lnTo>
                    <a:pt x="583" y="257"/>
                  </a:lnTo>
                  <a:lnTo>
                    <a:pt x="567" y="264"/>
                  </a:lnTo>
                  <a:lnTo>
                    <a:pt x="550" y="272"/>
                  </a:lnTo>
                  <a:lnTo>
                    <a:pt x="533" y="278"/>
                  </a:lnTo>
                  <a:lnTo>
                    <a:pt x="516" y="284"/>
                  </a:lnTo>
                  <a:lnTo>
                    <a:pt x="497" y="290"/>
                  </a:lnTo>
                  <a:lnTo>
                    <a:pt x="480" y="294"/>
                  </a:lnTo>
                  <a:lnTo>
                    <a:pt x="463" y="298"/>
                  </a:lnTo>
                  <a:lnTo>
                    <a:pt x="445" y="301"/>
                  </a:lnTo>
                  <a:lnTo>
                    <a:pt x="426" y="303"/>
                  </a:lnTo>
                  <a:lnTo>
                    <a:pt x="408" y="305"/>
                  </a:lnTo>
                  <a:lnTo>
                    <a:pt x="391" y="306"/>
                  </a:lnTo>
                  <a:lnTo>
                    <a:pt x="372" y="307"/>
                  </a:lnTo>
                  <a:lnTo>
                    <a:pt x="354" y="306"/>
                  </a:lnTo>
                  <a:lnTo>
                    <a:pt x="335" y="305"/>
                  </a:lnTo>
                  <a:lnTo>
                    <a:pt x="316" y="304"/>
                  </a:lnTo>
                  <a:lnTo>
                    <a:pt x="298" y="302"/>
                  </a:lnTo>
                  <a:lnTo>
                    <a:pt x="279" y="299"/>
                  </a:lnTo>
                  <a:lnTo>
                    <a:pt x="259" y="295"/>
                  </a:lnTo>
                  <a:lnTo>
                    <a:pt x="240" y="291"/>
                  </a:lnTo>
                  <a:lnTo>
                    <a:pt x="221" y="285"/>
                  </a:lnTo>
                  <a:lnTo>
                    <a:pt x="202" y="280"/>
                  </a:lnTo>
                  <a:lnTo>
                    <a:pt x="181" y="273"/>
                  </a:lnTo>
                  <a:lnTo>
                    <a:pt x="162" y="266"/>
                  </a:lnTo>
                  <a:lnTo>
                    <a:pt x="142" y="259"/>
                  </a:lnTo>
                  <a:lnTo>
                    <a:pt x="123" y="251"/>
                  </a:lnTo>
                  <a:lnTo>
                    <a:pt x="102" y="242"/>
                  </a:lnTo>
                  <a:lnTo>
                    <a:pt x="82" y="232"/>
                  </a:lnTo>
                  <a:lnTo>
                    <a:pt x="62" y="222"/>
                  </a:lnTo>
                  <a:lnTo>
                    <a:pt x="42" y="211"/>
                  </a:lnTo>
                  <a:lnTo>
                    <a:pt x="21" y="200"/>
                  </a:lnTo>
                  <a:lnTo>
                    <a:pt x="0" y="186"/>
                  </a:lnTo>
                  <a:lnTo>
                    <a:pt x="33" y="180"/>
                  </a:lnTo>
                  <a:lnTo>
                    <a:pt x="65" y="172"/>
                  </a:lnTo>
                  <a:lnTo>
                    <a:pt x="96" y="164"/>
                  </a:lnTo>
                  <a:lnTo>
                    <a:pt x="128" y="155"/>
                  </a:lnTo>
                  <a:lnTo>
                    <a:pt x="159" y="146"/>
                  </a:lnTo>
                  <a:lnTo>
                    <a:pt x="190" y="136"/>
                  </a:lnTo>
                  <a:lnTo>
                    <a:pt x="222" y="125"/>
                  </a:lnTo>
                  <a:lnTo>
                    <a:pt x="253" y="114"/>
                  </a:lnTo>
                  <a:lnTo>
                    <a:pt x="284" y="102"/>
                  </a:lnTo>
                  <a:lnTo>
                    <a:pt x="314" y="89"/>
                  </a:lnTo>
                  <a:lnTo>
                    <a:pt x="344" y="76"/>
                  </a:lnTo>
                  <a:lnTo>
                    <a:pt x="375" y="62"/>
                  </a:lnTo>
                  <a:lnTo>
                    <a:pt x="405" y="47"/>
                  </a:lnTo>
                  <a:lnTo>
                    <a:pt x="436" y="33"/>
                  </a:lnTo>
                  <a:lnTo>
                    <a:pt x="465" y="17"/>
                  </a:lnTo>
                  <a:lnTo>
                    <a:pt x="494" y="0"/>
                  </a:lnTo>
                  <a:lnTo>
                    <a:pt x="697" y="196"/>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 name="Freeform 157"/>
            <p:cNvSpPr>
              <a:spLocks/>
            </p:cNvSpPr>
            <p:nvPr/>
          </p:nvSpPr>
          <p:spPr bwMode="auto">
            <a:xfrm>
              <a:off x="3259" y="2421"/>
              <a:ext cx="108" cy="93"/>
            </a:xfrm>
            <a:custGeom>
              <a:avLst/>
              <a:gdLst>
                <a:gd name="T0" fmla="*/ 0 w 2789"/>
                <a:gd name="T1" fmla="*/ 0 h 2429"/>
                <a:gd name="T2" fmla="*/ 0 w 2789"/>
                <a:gd name="T3" fmla="*/ 0 h 2429"/>
                <a:gd name="T4" fmla="*/ 0 w 2789"/>
                <a:gd name="T5" fmla="*/ 0 h 2429"/>
                <a:gd name="T6" fmla="*/ 0 w 2789"/>
                <a:gd name="T7" fmla="*/ 0 h 2429"/>
                <a:gd name="T8" fmla="*/ 0 w 2789"/>
                <a:gd name="T9" fmla="*/ 0 h 2429"/>
                <a:gd name="T10" fmla="*/ 0 w 2789"/>
                <a:gd name="T11" fmla="*/ 0 h 2429"/>
                <a:gd name="T12" fmla="*/ 0 w 2789"/>
                <a:gd name="T13" fmla="*/ 0 h 2429"/>
                <a:gd name="T14" fmla="*/ 0 w 2789"/>
                <a:gd name="T15" fmla="*/ 0 h 2429"/>
                <a:gd name="T16" fmla="*/ 0 w 2789"/>
                <a:gd name="T17" fmla="*/ 0 h 2429"/>
                <a:gd name="T18" fmla="*/ 0 w 2789"/>
                <a:gd name="T19" fmla="*/ 0 h 2429"/>
                <a:gd name="T20" fmla="*/ 0 w 2789"/>
                <a:gd name="T21" fmla="*/ 0 h 2429"/>
                <a:gd name="T22" fmla="*/ 0 w 2789"/>
                <a:gd name="T23" fmla="*/ 0 h 2429"/>
                <a:gd name="T24" fmla="*/ 0 w 2789"/>
                <a:gd name="T25" fmla="*/ 0 h 2429"/>
                <a:gd name="T26" fmla="*/ 0 w 2789"/>
                <a:gd name="T27" fmla="*/ 0 h 2429"/>
                <a:gd name="T28" fmla="*/ 0 w 2789"/>
                <a:gd name="T29" fmla="*/ 0 h 2429"/>
                <a:gd name="T30" fmla="*/ 0 w 2789"/>
                <a:gd name="T31" fmla="*/ 0 h 2429"/>
                <a:gd name="T32" fmla="*/ 0 w 2789"/>
                <a:gd name="T33" fmla="*/ 0 h 2429"/>
                <a:gd name="T34" fmla="*/ 0 w 2789"/>
                <a:gd name="T35" fmla="*/ 0 h 2429"/>
                <a:gd name="T36" fmla="*/ 0 w 2789"/>
                <a:gd name="T37" fmla="*/ 0 h 2429"/>
                <a:gd name="T38" fmla="*/ 0 w 2789"/>
                <a:gd name="T39" fmla="*/ 0 h 2429"/>
                <a:gd name="T40" fmla="*/ 0 w 2789"/>
                <a:gd name="T41" fmla="*/ 0 h 2429"/>
                <a:gd name="T42" fmla="*/ 0 w 2789"/>
                <a:gd name="T43" fmla="*/ 0 h 2429"/>
                <a:gd name="T44" fmla="*/ 0 w 2789"/>
                <a:gd name="T45" fmla="*/ 0 h 2429"/>
                <a:gd name="T46" fmla="*/ 0 w 2789"/>
                <a:gd name="T47" fmla="*/ 0 h 2429"/>
                <a:gd name="T48" fmla="*/ 0 w 2789"/>
                <a:gd name="T49" fmla="*/ 0 h 2429"/>
                <a:gd name="T50" fmla="*/ 0 w 2789"/>
                <a:gd name="T51" fmla="*/ 0 h 2429"/>
                <a:gd name="T52" fmla="*/ 0 w 2789"/>
                <a:gd name="T53" fmla="*/ 0 h 2429"/>
                <a:gd name="T54" fmla="*/ 0 w 2789"/>
                <a:gd name="T55" fmla="*/ 0 h 2429"/>
                <a:gd name="T56" fmla="*/ 0 w 2789"/>
                <a:gd name="T57" fmla="*/ 0 h 2429"/>
                <a:gd name="T58" fmla="*/ 0 w 2789"/>
                <a:gd name="T59" fmla="*/ 0 h 2429"/>
                <a:gd name="T60" fmla="*/ 0 w 2789"/>
                <a:gd name="T61" fmla="*/ 0 h 2429"/>
                <a:gd name="T62" fmla="*/ 0 w 2789"/>
                <a:gd name="T63" fmla="*/ 0 h 2429"/>
                <a:gd name="T64" fmla="*/ 0 w 2789"/>
                <a:gd name="T65" fmla="*/ 0 h 2429"/>
                <a:gd name="T66" fmla="*/ 0 w 2789"/>
                <a:gd name="T67" fmla="*/ 0 h 2429"/>
                <a:gd name="T68" fmla="*/ 0 w 2789"/>
                <a:gd name="T69" fmla="*/ 0 h 2429"/>
                <a:gd name="T70" fmla="*/ 0 w 2789"/>
                <a:gd name="T71" fmla="*/ 0 h 2429"/>
                <a:gd name="T72" fmla="*/ 0 w 2789"/>
                <a:gd name="T73" fmla="*/ 0 h 2429"/>
                <a:gd name="T74" fmla="*/ 0 w 2789"/>
                <a:gd name="T75" fmla="*/ 0 h 2429"/>
                <a:gd name="T76" fmla="*/ 0 w 2789"/>
                <a:gd name="T77" fmla="*/ 0 h 2429"/>
                <a:gd name="T78" fmla="*/ 0 w 2789"/>
                <a:gd name="T79" fmla="*/ 0 h 2429"/>
                <a:gd name="T80" fmla="*/ 0 w 2789"/>
                <a:gd name="T81" fmla="*/ 0 h 2429"/>
                <a:gd name="T82" fmla="*/ 0 w 2789"/>
                <a:gd name="T83" fmla="*/ 0 h 2429"/>
                <a:gd name="T84" fmla="*/ 0 w 2789"/>
                <a:gd name="T85" fmla="*/ 0 h 2429"/>
                <a:gd name="T86" fmla="*/ 0 w 2789"/>
                <a:gd name="T87" fmla="*/ 0 h 2429"/>
                <a:gd name="T88" fmla="*/ 0 w 2789"/>
                <a:gd name="T89" fmla="*/ 0 h 2429"/>
                <a:gd name="T90" fmla="*/ 0 w 2789"/>
                <a:gd name="T91" fmla="*/ 0 h 2429"/>
                <a:gd name="T92" fmla="*/ 0 w 2789"/>
                <a:gd name="T93" fmla="*/ 0 h 2429"/>
                <a:gd name="T94" fmla="*/ 0 w 2789"/>
                <a:gd name="T95" fmla="*/ 0 h 2429"/>
                <a:gd name="T96" fmla="*/ 0 w 2789"/>
                <a:gd name="T97" fmla="*/ 0 h 2429"/>
                <a:gd name="T98" fmla="*/ 0 w 2789"/>
                <a:gd name="T99" fmla="*/ 0 h 2429"/>
                <a:gd name="T100" fmla="*/ 0 w 2789"/>
                <a:gd name="T101" fmla="*/ 0 h 2429"/>
                <a:gd name="T102" fmla="*/ 0 w 2789"/>
                <a:gd name="T103" fmla="*/ 0 h 2429"/>
                <a:gd name="T104" fmla="*/ 0 w 2789"/>
                <a:gd name="T105" fmla="*/ 0 h 2429"/>
                <a:gd name="T106" fmla="*/ 0 w 2789"/>
                <a:gd name="T107" fmla="*/ 0 h 2429"/>
                <a:gd name="T108" fmla="*/ 0 w 2789"/>
                <a:gd name="T109" fmla="*/ 0 h 2429"/>
                <a:gd name="T110" fmla="*/ 0 w 2789"/>
                <a:gd name="T111" fmla="*/ 0 h 2429"/>
                <a:gd name="T112" fmla="*/ 0 w 2789"/>
                <a:gd name="T113" fmla="*/ 0 h 24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89" h="2429">
                  <a:moveTo>
                    <a:pt x="2531" y="1078"/>
                  </a:moveTo>
                  <a:lnTo>
                    <a:pt x="2546" y="1114"/>
                  </a:lnTo>
                  <a:lnTo>
                    <a:pt x="2568" y="1162"/>
                  </a:lnTo>
                  <a:lnTo>
                    <a:pt x="2593" y="1224"/>
                  </a:lnTo>
                  <a:lnTo>
                    <a:pt x="2622" y="1300"/>
                  </a:lnTo>
                  <a:lnTo>
                    <a:pt x="2657" y="1389"/>
                  </a:lnTo>
                  <a:lnTo>
                    <a:pt x="2696" y="1491"/>
                  </a:lnTo>
                  <a:lnTo>
                    <a:pt x="2741" y="1606"/>
                  </a:lnTo>
                  <a:lnTo>
                    <a:pt x="2789" y="1734"/>
                  </a:lnTo>
                  <a:lnTo>
                    <a:pt x="2756" y="1780"/>
                  </a:lnTo>
                  <a:lnTo>
                    <a:pt x="2722" y="1823"/>
                  </a:lnTo>
                  <a:lnTo>
                    <a:pt x="2687" y="1866"/>
                  </a:lnTo>
                  <a:lnTo>
                    <a:pt x="2653" y="1905"/>
                  </a:lnTo>
                  <a:lnTo>
                    <a:pt x="2618" y="1945"/>
                  </a:lnTo>
                  <a:lnTo>
                    <a:pt x="2583" y="1981"/>
                  </a:lnTo>
                  <a:lnTo>
                    <a:pt x="2547" y="2016"/>
                  </a:lnTo>
                  <a:lnTo>
                    <a:pt x="2511" y="2050"/>
                  </a:lnTo>
                  <a:lnTo>
                    <a:pt x="2475" y="2081"/>
                  </a:lnTo>
                  <a:lnTo>
                    <a:pt x="2438" y="2110"/>
                  </a:lnTo>
                  <a:lnTo>
                    <a:pt x="2402" y="2139"/>
                  </a:lnTo>
                  <a:lnTo>
                    <a:pt x="2364" y="2165"/>
                  </a:lnTo>
                  <a:lnTo>
                    <a:pt x="2327" y="2190"/>
                  </a:lnTo>
                  <a:lnTo>
                    <a:pt x="2289" y="2213"/>
                  </a:lnTo>
                  <a:lnTo>
                    <a:pt x="2251" y="2235"/>
                  </a:lnTo>
                  <a:lnTo>
                    <a:pt x="2212" y="2254"/>
                  </a:lnTo>
                  <a:lnTo>
                    <a:pt x="2143" y="2285"/>
                  </a:lnTo>
                  <a:lnTo>
                    <a:pt x="2077" y="2315"/>
                  </a:lnTo>
                  <a:lnTo>
                    <a:pt x="2012" y="2341"/>
                  </a:lnTo>
                  <a:lnTo>
                    <a:pt x="1950" y="2364"/>
                  </a:lnTo>
                  <a:lnTo>
                    <a:pt x="1920" y="2375"/>
                  </a:lnTo>
                  <a:lnTo>
                    <a:pt x="1890" y="2385"/>
                  </a:lnTo>
                  <a:lnTo>
                    <a:pt x="1861" y="2394"/>
                  </a:lnTo>
                  <a:lnTo>
                    <a:pt x="1833" y="2402"/>
                  </a:lnTo>
                  <a:lnTo>
                    <a:pt x="1804" y="2411"/>
                  </a:lnTo>
                  <a:lnTo>
                    <a:pt x="1777" y="2418"/>
                  </a:lnTo>
                  <a:lnTo>
                    <a:pt x="1749" y="2424"/>
                  </a:lnTo>
                  <a:lnTo>
                    <a:pt x="1723" y="2429"/>
                  </a:lnTo>
                  <a:lnTo>
                    <a:pt x="1692" y="2414"/>
                  </a:lnTo>
                  <a:lnTo>
                    <a:pt x="1660" y="2396"/>
                  </a:lnTo>
                  <a:lnTo>
                    <a:pt x="1627" y="2378"/>
                  </a:lnTo>
                  <a:lnTo>
                    <a:pt x="1594" y="2360"/>
                  </a:lnTo>
                  <a:lnTo>
                    <a:pt x="1559" y="2340"/>
                  </a:lnTo>
                  <a:lnTo>
                    <a:pt x="1524" y="2319"/>
                  </a:lnTo>
                  <a:lnTo>
                    <a:pt x="1487" y="2296"/>
                  </a:lnTo>
                  <a:lnTo>
                    <a:pt x="1452" y="2273"/>
                  </a:lnTo>
                  <a:lnTo>
                    <a:pt x="1442" y="2267"/>
                  </a:lnTo>
                  <a:lnTo>
                    <a:pt x="1426" y="2260"/>
                  </a:lnTo>
                  <a:lnTo>
                    <a:pt x="1407" y="2251"/>
                  </a:lnTo>
                  <a:lnTo>
                    <a:pt x="1383" y="2239"/>
                  </a:lnTo>
                  <a:lnTo>
                    <a:pt x="1354" y="2227"/>
                  </a:lnTo>
                  <a:lnTo>
                    <a:pt x="1319" y="2211"/>
                  </a:lnTo>
                  <a:lnTo>
                    <a:pt x="1280" y="2195"/>
                  </a:lnTo>
                  <a:lnTo>
                    <a:pt x="1235" y="2177"/>
                  </a:lnTo>
                  <a:lnTo>
                    <a:pt x="1186" y="2158"/>
                  </a:lnTo>
                  <a:lnTo>
                    <a:pt x="1132" y="2137"/>
                  </a:lnTo>
                  <a:lnTo>
                    <a:pt x="1073" y="2113"/>
                  </a:lnTo>
                  <a:lnTo>
                    <a:pt x="1009" y="2088"/>
                  </a:lnTo>
                  <a:lnTo>
                    <a:pt x="940" y="2062"/>
                  </a:lnTo>
                  <a:lnTo>
                    <a:pt x="866" y="2034"/>
                  </a:lnTo>
                  <a:lnTo>
                    <a:pt x="787" y="2004"/>
                  </a:lnTo>
                  <a:lnTo>
                    <a:pt x="703" y="1973"/>
                  </a:lnTo>
                  <a:lnTo>
                    <a:pt x="644" y="1949"/>
                  </a:lnTo>
                  <a:lnTo>
                    <a:pt x="586" y="1923"/>
                  </a:lnTo>
                  <a:lnTo>
                    <a:pt x="532" y="1898"/>
                  </a:lnTo>
                  <a:lnTo>
                    <a:pt x="481" y="1873"/>
                  </a:lnTo>
                  <a:lnTo>
                    <a:pt x="455" y="1860"/>
                  </a:lnTo>
                  <a:lnTo>
                    <a:pt x="431" y="1846"/>
                  </a:lnTo>
                  <a:lnTo>
                    <a:pt x="408" y="1832"/>
                  </a:lnTo>
                  <a:lnTo>
                    <a:pt x="385" y="1818"/>
                  </a:lnTo>
                  <a:lnTo>
                    <a:pt x="363" y="1805"/>
                  </a:lnTo>
                  <a:lnTo>
                    <a:pt x="342" y="1791"/>
                  </a:lnTo>
                  <a:lnTo>
                    <a:pt x="322" y="1777"/>
                  </a:lnTo>
                  <a:lnTo>
                    <a:pt x="301" y="1762"/>
                  </a:lnTo>
                  <a:lnTo>
                    <a:pt x="282" y="1747"/>
                  </a:lnTo>
                  <a:lnTo>
                    <a:pt x="264" y="1732"/>
                  </a:lnTo>
                  <a:lnTo>
                    <a:pt x="247" y="1718"/>
                  </a:lnTo>
                  <a:lnTo>
                    <a:pt x="230" y="1703"/>
                  </a:lnTo>
                  <a:lnTo>
                    <a:pt x="213" y="1688"/>
                  </a:lnTo>
                  <a:lnTo>
                    <a:pt x="197" y="1673"/>
                  </a:lnTo>
                  <a:lnTo>
                    <a:pt x="182" y="1657"/>
                  </a:lnTo>
                  <a:lnTo>
                    <a:pt x="168" y="1641"/>
                  </a:lnTo>
                  <a:lnTo>
                    <a:pt x="155" y="1625"/>
                  </a:lnTo>
                  <a:lnTo>
                    <a:pt x="141" y="1609"/>
                  </a:lnTo>
                  <a:lnTo>
                    <a:pt x="129" y="1593"/>
                  </a:lnTo>
                  <a:lnTo>
                    <a:pt x="118" y="1577"/>
                  </a:lnTo>
                  <a:lnTo>
                    <a:pt x="107" y="1559"/>
                  </a:lnTo>
                  <a:lnTo>
                    <a:pt x="98" y="1543"/>
                  </a:lnTo>
                  <a:lnTo>
                    <a:pt x="88" y="1526"/>
                  </a:lnTo>
                  <a:lnTo>
                    <a:pt x="80" y="1509"/>
                  </a:lnTo>
                  <a:lnTo>
                    <a:pt x="68" y="1484"/>
                  </a:lnTo>
                  <a:lnTo>
                    <a:pt x="57" y="1458"/>
                  </a:lnTo>
                  <a:lnTo>
                    <a:pt x="47" y="1434"/>
                  </a:lnTo>
                  <a:lnTo>
                    <a:pt x="38" y="1409"/>
                  </a:lnTo>
                  <a:lnTo>
                    <a:pt x="31" y="1383"/>
                  </a:lnTo>
                  <a:lnTo>
                    <a:pt x="24" y="1357"/>
                  </a:lnTo>
                  <a:lnTo>
                    <a:pt x="18" y="1332"/>
                  </a:lnTo>
                  <a:lnTo>
                    <a:pt x="12" y="1307"/>
                  </a:lnTo>
                  <a:lnTo>
                    <a:pt x="8" y="1282"/>
                  </a:lnTo>
                  <a:lnTo>
                    <a:pt x="5" y="1256"/>
                  </a:lnTo>
                  <a:lnTo>
                    <a:pt x="2" y="1231"/>
                  </a:lnTo>
                  <a:lnTo>
                    <a:pt x="0" y="1205"/>
                  </a:lnTo>
                  <a:lnTo>
                    <a:pt x="0" y="1179"/>
                  </a:lnTo>
                  <a:lnTo>
                    <a:pt x="0" y="1154"/>
                  </a:lnTo>
                  <a:lnTo>
                    <a:pt x="1" y="1128"/>
                  </a:lnTo>
                  <a:lnTo>
                    <a:pt x="3" y="1103"/>
                  </a:lnTo>
                  <a:lnTo>
                    <a:pt x="6" y="1076"/>
                  </a:lnTo>
                  <a:lnTo>
                    <a:pt x="9" y="1051"/>
                  </a:lnTo>
                  <a:lnTo>
                    <a:pt x="14" y="1025"/>
                  </a:lnTo>
                  <a:lnTo>
                    <a:pt x="19" y="1000"/>
                  </a:lnTo>
                  <a:lnTo>
                    <a:pt x="26" y="973"/>
                  </a:lnTo>
                  <a:lnTo>
                    <a:pt x="33" y="948"/>
                  </a:lnTo>
                  <a:lnTo>
                    <a:pt x="41" y="922"/>
                  </a:lnTo>
                  <a:lnTo>
                    <a:pt x="50" y="895"/>
                  </a:lnTo>
                  <a:lnTo>
                    <a:pt x="60" y="870"/>
                  </a:lnTo>
                  <a:lnTo>
                    <a:pt x="72" y="844"/>
                  </a:lnTo>
                  <a:lnTo>
                    <a:pt x="83" y="818"/>
                  </a:lnTo>
                  <a:lnTo>
                    <a:pt x="96" y="791"/>
                  </a:lnTo>
                  <a:lnTo>
                    <a:pt x="109" y="765"/>
                  </a:lnTo>
                  <a:lnTo>
                    <a:pt x="124" y="739"/>
                  </a:lnTo>
                  <a:lnTo>
                    <a:pt x="139" y="712"/>
                  </a:lnTo>
                  <a:lnTo>
                    <a:pt x="156" y="686"/>
                  </a:lnTo>
                  <a:lnTo>
                    <a:pt x="184" y="643"/>
                  </a:lnTo>
                  <a:lnTo>
                    <a:pt x="214" y="600"/>
                  </a:lnTo>
                  <a:lnTo>
                    <a:pt x="247" y="559"/>
                  </a:lnTo>
                  <a:lnTo>
                    <a:pt x="280" y="518"/>
                  </a:lnTo>
                  <a:lnTo>
                    <a:pt x="298" y="499"/>
                  </a:lnTo>
                  <a:lnTo>
                    <a:pt x="316" y="480"/>
                  </a:lnTo>
                  <a:lnTo>
                    <a:pt x="334" y="461"/>
                  </a:lnTo>
                  <a:lnTo>
                    <a:pt x="353" y="442"/>
                  </a:lnTo>
                  <a:lnTo>
                    <a:pt x="392" y="405"/>
                  </a:lnTo>
                  <a:lnTo>
                    <a:pt x="432" y="369"/>
                  </a:lnTo>
                  <a:lnTo>
                    <a:pt x="475" y="334"/>
                  </a:lnTo>
                  <a:lnTo>
                    <a:pt x="518" y="301"/>
                  </a:lnTo>
                  <a:lnTo>
                    <a:pt x="563" y="269"/>
                  </a:lnTo>
                  <a:lnTo>
                    <a:pt x="610" y="237"/>
                  </a:lnTo>
                  <a:lnTo>
                    <a:pt x="659" y="208"/>
                  </a:lnTo>
                  <a:lnTo>
                    <a:pt x="709" y="179"/>
                  </a:lnTo>
                  <a:lnTo>
                    <a:pt x="760" y="152"/>
                  </a:lnTo>
                  <a:lnTo>
                    <a:pt x="814" y="124"/>
                  </a:lnTo>
                  <a:lnTo>
                    <a:pt x="878" y="96"/>
                  </a:lnTo>
                  <a:lnTo>
                    <a:pt x="940" y="71"/>
                  </a:lnTo>
                  <a:lnTo>
                    <a:pt x="1003" y="49"/>
                  </a:lnTo>
                  <a:lnTo>
                    <a:pt x="1065" y="32"/>
                  </a:lnTo>
                  <a:lnTo>
                    <a:pt x="1126" y="18"/>
                  </a:lnTo>
                  <a:lnTo>
                    <a:pt x="1186" y="9"/>
                  </a:lnTo>
                  <a:lnTo>
                    <a:pt x="1246" y="3"/>
                  </a:lnTo>
                  <a:lnTo>
                    <a:pt x="1305" y="0"/>
                  </a:lnTo>
                  <a:lnTo>
                    <a:pt x="1364" y="2"/>
                  </a:lnTo>
                  <a:lnTo>
                    <a:pt x="1421" y="7"/>
                  </a:lnTo>
                  <a:lnTo>
                    <a:pt x="1479" y="16"/>
                  </a:lnTo>
                  <a:lnTo>
                    <a:pt x="1535" y="29"/>
                  </a:lnTo>
                  <a:lnTo>
                    <a:pt x="1592" y="45"/>
                  </a:lnTo>
                  <a:lnTo>
                    <a:pt x="1646" y="66"/>
                  </a:lnTo>
                  <a:lnTo>
                    <a:pt x="1701" y="90"/>
                  </a:lnTo>
                  <a:lnTo>
                    <a:pt x="1755" y="118"/>
                  </a:lnTo>
                  <a:lnTo>
                    <a:pt x="1808" y="149"/>
                  </a:lnTo>
                  <a:lnTo>
                    <a:pt x="1861" y="185"/>
                  </a:lnTo>
                  <a:lnTo>
                    <a:pt x="1913" y="224"/>
                  </a:lnTo>
                  <a:lnTo>
                    <a:pt x="1964" y="268"/>
                  </a:lnTo>
                  <a:lnTo>
                    <a:pt x="2015" y="314"/>
                  </a:lnTo>
                  <a:lnTo>
                    <a:pt x="2065" y="365"/>
                  </a:lnTo>
                  <a:lnTo>
                    <a:pt x="2115" y="419"/>
                  </a:lnTo>
                  <a:lnTo>
                    <a:pt x="2164" y="477"/>
                  </a:lnTo>
                  <a:lnTo>
                    <a:pt x="2211" y="540"/>
                  </a:lnTo>
                  <a:lnTo>
                    <a:pt x="2259" y="605"/>
                  </a:lnTo>
                  <a:lnTo>
                    <a:pt x="2306" y="674"/>
                  </a:lnTo>
                  <a:lnTo>
                    <a:pt x="2352" y="748"/>
                  </a:lnTo>
                  <a:lnTo>
                    <a:pt x="2398" y="825"/>
                  </a:lnTo>
                  <a:lnTo>
                    <a:pt x="2443" y="906"/>
                  </a:lnTo>
                  <a:lnTo>
                    <a:pt x="2488" y="990"/>
                  </a:lnTo>
                  <a:lnTo>
                    <a:pt x="2531" y="1078"/>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1" name="Freeform 158"/>
            <p:cNvSpPr>
              <a:spLocks/>
            </p:cNvSpPr>
            <p:nvPr/>
          </p:nvSpPr>
          <p:spPr bwMode="auto">
            <a:xfrm>
              <a:off x="3280" y="2427"/>
              <a:ext cx="66" cy="46"/>
            </a:xfrm>
            <a:custGeom>
              <a:avLst/>
              <a:gdLst>
                <a:gd name="T0" fmla="*/ 0 w 1708"/>
                <a:gd name="T1" fmla="*/ 0 h 1200"/>
                <a:gd name="T2" fmla="*/ 0 w 1708"/>
                <a:gd name="T3" fmla="*/ 0 h 1200"/>
                <a:gd name="T4" fmla="*/ 0 w 1708"/>
                <a:gd name="T5" fmla="*/ 0 h 1200"/>
                <a:gd name="T6" fmla="*/ 0 w 1708"/>
                <a:gd name="T7" fmla="*/ 0 h 1200"/>
                <a:gd name="T8" fmla="*/ 0 w 1708"/>
                <a:gd name="T9" fmla="*/ 0 h 1200"/>
                <a:gd name="T10" fmla="*/ 0 w 1708"/>
                <a:gd name="T11" fmla="*/ 0 h 1200"/>
                <a:gd name="T12" fmla="*/ 0 w 1708"/>
                <a:gd name="T13" fmla="*/ 0 h 1200"/>
                <a:gd name="T14" fmla="*/ 0 w 1708"/>
                <a:gd name="T15" fmla="*/ 0 h 1200"/>
                <a:gd name="T16" fmla="*/ 0 w 1708"/>
                <a:gd name="T17" fmla="*/ 0 h 1200"/>
                <a:gd name="T18" fmla="*/ 0 w 1708"/>
                <a:gd name="T19" fmla="*/ 0 h 1200"/>
                <a:gd name="T20" fmla="*/ 0 w 1708"/>
                <a:gd name="T21" fmla="*/ 0 h 1200"/>
                <a:gd name="T22" fmla="*/ 0 w 1708"/>
                <a:gd name="T23" fmla="*/ 0 h 1200"/>
                <a:gd name="T24" fmla="*/ 0 w 1708"/>
                <a:gd name="T25" fmla="*/ 0 h 1200"/>
                <a:gd name="T26" fmla="*/ 0 w 1708"/>
                <a:gd name="T27" fmla="*/ 0 h 1200"/>
                <a:gd name="T28" fmla="*/ 0 w 1708"/>
                <a:gd name="T29" fmla="*/ 0 h 1200"/>
                <a:gd name="T30" fmla="*/ 0 w 1708"/>
                <a:gd name="T31" fmla="*/ 0 h 1200"/>
                <a:gd name="T32" fmla="*/ 0 w 1708"/>
                <a:gd name="T33" fmla="*/ 0 h 1200"/>
                <a:gd name="T34" fmla="*/ 0 w 1708"/>
                <a:gd name="T35" fmla="*/ 0 h 1200"/>
                <a:gd name="T36" fmla="*/ 0 w 1708"/>
                <a:gd name="T37" fmla="*/ 0 h 1200"/>
                <a:gd name="T38" fmla="*/ 0 w 1708"/>
                <a:gd name="T39" fmla="*/ 0 h 1200"/>
                <a:gd name="T40" fmla="*/ 0 w 1708"/>
                <a:gd name="T41" fmla="*/ 0 h 1200"/>
                <a:gd name="T42" fmla="*/ 0 w 1708"/>
                <a:gd name="T43" fmla="*/ 0 h 1200"/>
                <a:gd name="T44" fmla="*/ 0 w 1708"/>
                <a:gd name="T45" fmla="*/ 0 h 1200"/>
                <a:gd name="T46" fmla="*/ 0 w 1708"/>
                <a:gd name="T47" fmla="*/ 0 h 1200"/>
                <a:gd name="T48" fmla="*/ 0 w 1708"/>
                <a:gd name="T49" fmla="*/ 0 h 1200"/>
                <a:gd name="T50" fmla="*/ 0 w 1708"/>
                <a:gd name="T51" fmla="*/ 0 h 1200"/>
                <a:gd name="T52" fmla="*/ 0 w 1708"/>
                <a:gd name="T53" fmla="*/ 0 h 1200"/>
                <a:gd name="T54" fmla="*/ 0 w 1708"/>
                <a:gd name="T55" fmla="*/ 0 h 1200"/>
                <a:gd name="T56" fmla="*/ 0 w 1708"/>
                <a:gd name="T57" fmla="*/ 0 h 1200"/>
                <a:gd name="T58" fmla="*/ 0 w 1708"/>
                <a:gd name="T59" fmla="*/ 0 h 1200"/>
                <a:gd name="T60" fmla="*/ 0 w 1708"/>
                <a:gd name="T61" fmla="*/ 0 h 1200"/>
                <a:gd name="T62" fmla="*/ 0 w 1708"/>
                <a:gd name="T63" fmla="*/ 0 h 1200"/>
                <a:gd name="T64" fmla="*/ 0 w 1708"/>
                <a:gd name="T65" fmla="*/ 0 h 1200"/>
                <a:gd name="T66" fmla="*/ 0 w 1708"/>
                <a:gd name="T67" fmla="*/ 0 h 1200"/>
                <a:gd name="T68" fmla="*/ 0 w 1708"/>
                <a:gd name="T69" fmla="*/ 0 h 1200"/>
                <a:gd name="T70" fmla="*/ 0 w 1708"/>
                <a:gd name="T71" fmla="*/ 0 h 1200"/>
                <a:gd name="T72" fmla="*/ 0 w 1708"/>
                <a:gd name="T73" fmla="*/ 0 h 1200"/>
                <a:gd name="T74" fmla="*/ 0 w 1708"/>
                <a:gd name="T75" fmla="*/ 0 h 1200"/>
                <a:gd name="T76" fmla="*/ 0 w 1708"/>
                <a:gd name="T77" fmla="*/ 0 h 1200"/>
                <a:gd name="T78" fmla="*/ 0 w 1708"/>
                <a:gd name="T79" fmla="*/ 0 h 1200"/>
                <a:gd name="T80" fmla="*/ 0 w 1708"/>
                <a:gd name="T81" fmla="*/ 0 h 1200"/>
                <a:gd name="T82" fmla="*/ 0 w 1708"/>
                <a:gd name="T83" fmla="*/ 0 h 1200"/>
                <a:gd name="T84" fmla="*/ 0 w 1708"/>
                <a:gd name="T85" fmla="*/ 0 h 1200"/>
                <a:gd name="T86" fmla="*/ 0 w 1708"/>
                <a:gd name="T87" fmla="*/ 0 h 1200"/>
                <a:gd name="T88" fmla="*/ 0 w 1708"/>
                <a:gd name="T89" fmla="*/ 0 h 1200"/>
                <a:gd name="T90" fmla="*/ 0 w 1708"/>
                <a:gd name="T91" fmla="*/ 0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08" h="1200">
                  <a:moveTo>
                    <a:pt x="1704" y="666"/>
                  </a:moveTo>
                  <a:lnTo>
                    <a:pt x="1682" y="624"/>
                  </a:lnTo>
                  <a:lnTo>
                    <a:pt x="1659" y="584"/>
                  </a:lnTo>
                  <a:lnTo>
                    <a:pt x="1635" y="544"/>
                  </a:lnTo>
                  <a:lnTo>
                    <a:pt x="1607" y="506"/>
                  </a:lnTo>
                  <a:lnTo>
                    <a:pt x="1579" y="469"/>
                  </a:lnTo>
                  <a:lnTo>
                    <a:pt x="1549" y="433"/>
                  </a:lnTo>
                  <a:lnTo>
                    <a:pt x="1517" y="398"/>
                  </a:lnTo>
                  <a:lnTo>
                    <a:pt x="1483" y="363"/>
                  </a:lnTo>
                  <a:lnTo>
                    <a:pt x="1447" y="330"/>
                  </a:lnTo>
                  <a:lnTo>
                    <a:pt x="1410" y="298"/>
                  </a:lnTo>
                  <a:lnTo>
                    <a:pt x="1370" y="267"/>
                  </a:lnTo>
                  <a:lnTo>
                    <a:pt x="1329" y="237"/>
                  </a:lnTo>
                  <a:lnTo>
                    <a:pt x="1285" y="208"/>
                  </a:lnTo>
                  <a:lnTo>
                    <a:pt x="1241" y="179"/>
                  </a:lnTo>
                  <a:lnTo>
                    <a:pt x="1193" y="153"/>
                  </a:lnTo>
                  <a:lnTo>
                    <a:pt x="1145" y="127"/>
                  </a:lnTo>
                  <a:lnTo>
                    <a:pt x="1118" y="114"/>
                  </a:lnTo>
                  <a:lnTo>
                    <a:pt x="1092" y="102"/>
                  </a:lnTo>
                  <a:lnTo>
                    <a:pt x="1065" y="89"/>
                  </a:lnTo>
                  <a:lnTo>
                    <a:pt x="1039" y="78"/>
                  </a:lnTo>
                  <a:lnTo>
                    <a:pt x="1013" y="68"/>
                  </a:lnTo>
                  <a:lnTo>
                    <a:pt x="988" y="58"/>
                  </a:lnTo>
                  <a:lnTo>
                    <a:pt x="961" y="49"/>
                  </a:lnTo>
                  <a:lnTo>
                    <a:pt x="936" y="41"/>
                  </a:lnTo>
                  <a:lnTo>
                    <a:pt x="911" y="34"/>
                  </a:lnTo>
                  <a:lnTo>
                    <a:pt x="886" y="27"/>
                  </a:lnTo>
                  <a:lnTo>
                    <a:pt x="861" y="21"/>
                  </a:lnTo>
                  <a:lnTo>
                    <a:pt x="837" y="16"/>
                  </a:lnTo>
                  <a:lnTo>
                    <a:pt x="812" y="11"/>
                  </a:lnTo>
                  <a:lnTo>
                    <a:pt x="788" y="8"/>
                  </a:lnTo>
                  <a:lnTo>
                    <a:pt x="765" y="5"/>
                  </a:lnTo>
                  <a:lnTo>
                    <a:pt x="742" y="2"/>
                  </a:lnTo>
                  <a:lnTo>
                    <a:pt x="717" y="1"/>
                  </a:lnTo>
                  <a:lnTo>
                    <a:pt x="694" y="0"/>
                  </a:lnTo>
                  <a:lnTo>
                    <a:pt x="672" y="0"/>
                  </a:lnTo>
                  <a:lnTo>
                    <a:pt x="648" y="0"/>
                  </a:lnTo>
                  <a:lnTo>
                    <a:pt x="626" y="2"/>
                  </a:lnTo>
                  <a:lnTo>
                    <a:pt x="603" y="4"/>
                  </a:lnTo>
                  <a:lnTo>
                    <a:pt x="581" y="6"/>
                  </a:lnTo>
                  <a:lnTo>
                    <a:pt x="559" y="10"/>
                  </a:lnTo>
                  <a:lnTo>
                    <a:pt x="537" y="14"/>
                  </a:lnTo>
                  <a:lnTo>
                    <a:pt x="516" y="19"/>
                  </a:lnTo>
                  <a:lnTo>
                    <a:pt x="494" y="25"/>
                  </a:lnTo>
                  <a:lnTo>
                    <a:pt x="473" y="31"/>
                  </a:lnTo>
                  <a:lnTo>
                    <a:pt x="452" y="38"/>
                  </a:lnTo>
                  <a:lnTo>
                    <a:pt x="431" y="46"/>
                  </a:lnTo>
                  <a:lnTo>
                    <a:pt x="410" y="55"/>
                  </a:lnTo>
                  <a:lnTo>
                    <a:pt x="390" y="64"/>
                  </a:lnTo>
                  <a:lnTo>
                    <a:pt x="361" y="78"/>
                  </a:lnTo>
                  <a:lnTo>
                    <a:pt x="332" y="93"/>
                  </a:lnTo>
                  <a:lnTo>
                    <a:pt x="305" y="109"/>
                  </a:lnTo>
                  <a:lnTo>
                    <a:pt x="278" y="125"/>
                  </a:lnTo>
                  <a:lnTo>
                    <a:pt x="251" y="141"/>
                  </a:lnTo>
                  <a:lnTo>
                    <a:pt x="226" y="158"/>
                  </a:lnTo>
                  <a:lnTo>
                    <a:pt x="201" y="176"/>
                  </a:lnTo>
                  <a:lnTo>
                    <a:pt x="175" y="195"/>
                  </a:lnTo>
                  <a:lnTo>
                    <a:pt x="152" y="214"/>
                  </a:lnTo>
                  <a:lnTo>
                    <a:pt x="128" y="233"/>
                  </a:lnTo>
                  <a:lnTo>
                    <a:pt x="106" y="253"/>
                  </a:lnTo>
                  <a:lnTo>
                    <a:pt x="83" y="274"/>
                  </a:lnTo>
                  <a:lnTo>
                    <a:pt x="62" y="297"/>
                  </a:lnTo>
                  <a:lnTo>
                    <a:pt x="41" y="319"/>
                  </a:lnTo>
                  <a:lnTo>
                    <a:pt x="21" y="341"/>
                  </a:lnTo>
                  <a:lnTo>
                    <a:pt x="0" y="365"/>
                  </a:lnTo>
                  <a:lnTo>
                    <a:pt x="64" y="416"/>
                  </a:lnTo>
                  <a:lnTo>
                    <a:pt x="125" y="468"/>
                  </a:lnTo>
                  <a:lnTo>
                    <a:pt x="184" y="518"/>
                  </a:lnTo>
                  <a:lnTo>
                    <a:pt x="240" y="570"/>
                  </a:lnTo>
                  <a:lnTo>
                    <a:pt x="294" y="621"/>
                  </a:lnTo>
                  <a:lnTo>
                    <a:pt x="346" y="673"/>
                  </a:lnTo>
                  <a:lnTo>
                    <a:pt x="396" y="725"/>
                  </a:lnTo>
                  <a:lnTo>
                    <a:pt x="444" y="777"/>
                  </a:lnTo>
                  <a:lnTo>
                    <a:pt x="488" y="829"/>
                  </a:lnTo>
                  <a:lnTo>
                    <a:pt x="532" y="882"/>
                  </a:lnTo>
                  <a:lnTo>
                    <a:pt x="572" y="934"/>
                  </a:lnTo>
                  <a:lnTo>
                    <a:pt x="612" y="987"/>
                  </a:lnTo>
                  <a:lnTo>
                    <a:pt x="648" y="1041"/>
                  </a:lnTo>
                  <a:lnTo>
                    <a:pt x="683" y="1093"/>
                  </a:lnTo>
                  <a:lnTo>
                    <a:pt x="714" y="1147"/>
                  </a:lnTo>
                  <a:lnTo>
                    <a:pt x="745" y="1200"/>
                  </a:lnTo>
                  <a:lnTo>
                    <a:pt x="1099" y="307"/>
                  </a:lnTo>
                  <a:lnTo>
                    <a:pt x="1127" y="321"/>
                  </a:lnTo>
                  <a:lnTo>
                    <a:pt x="1157" y="336"/>
                  </a:lnTo>
                  <a:lnTo>
                    <a:pt x="1187" y="352"/>
                  </a:lnTo>
                  <a:lnTo>
                    <a:pt x="1220" y="370"/>
                  </a:lnTo>
                  <a:lnTo>
                    <a:pt x="1288" y="410"/>
                  </a:lnTo>
                  <a:lnTo>
                    <a:pt x="1361" y="455"/>
                  </a:lnTo>
                  <a:lnTo>
                    <a:pt x="1440" y="505"/>
                  </a:lnTo>
                  <a:lnTo>
                    <a:pt x="1524" y="562"/>
                  </a:lnTo>
                  <a:lnTo>
                    <a:pt x="1613" y="622"/>
                  </a:lnTo>
                  <a:lnTo>
                    <a:pt x="1708" y="689"/>
                  </a:lnTo>
                  <a:lnTo>
                    <a:pt x="1704" y="666"/>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72" name="Rectangle 8"/>
          <p:cNvSpPr/>
          <p:nvPr/>
        </p:nvSpPr>
        <p:spPr>
          <a:xfrm>
            <a:off x="8908121" y="3794810"/>
            <a:ext cx="813431" cy="461665"/>
          </a:xfrm>
          <a:prstGeom prst="rect">
            <a:avLst/>
          </a:prstGeom>
        </p:spPr>
        <p:txBody>
          <a:bodyPr wrap="square">
            <a:spAutoFit/>
          </a:bodyPr>
          <a:lstStyle/>
          <a:p>
            <a:pPr algn="ctr"/>
            <a:r>
              <a:rPr lang="zh-CN" altLang="en-US" sz="1200" b="1" dirty="0">
                <a:solidFill>
                  <a:schemeClr val="tx1">
                    <a:lumMod val="65000"/>
                    <a:lumOff val="35000"/>
                  </a:schemeClr>
                </a:solidFill>
                <a:latin typeface="微软雅黑" pitchFamily="34" charset="-122"/>
                <a:ea typeface="微软雅黑" pitchFamily="34" charset="-122"/>
              </a:rPr>
              <a:t>职工</a:t>
            </a:r>
            <a:r>
              <a:rPr lang="zh-CN" altLang="en-US" sz="1200" b="1" dirty="0" smtClean="0">
                <a:solidFill>
                  <a:schemeClr val="tx1">
                    <a:lumMod val="65000"/>
                    <a:lumOff val="35000"/>
                  </a:schemeClr>
                </a:solidFill>
                <a:latin typeface="微软雅黑" pitchFamily="34" charset="-122"/>
                <a:ea typeface="微软雅黑" pitchFamily="34" charset="-122"/>
              </a:rPr>
              <a:t>业务数据</a:t>
            </a:r>
            <a:endParaRPr lang="en-US" sz="1200" b="1" dirty="0" smtClean="0">
              <a:solidFill>
                <a:schemeClr val="tx1">
                  <a:lumMod val="65000"/>
                  <a:lumOff val="35000"/>
                </a:schemeClr>
              </a:solidFill>
              <a:latin typeface="微软雅黑" pitchFamily="34" charset="-122"/>
              <a:ea typeface="微软雅黑" pitchFamily="34" charset="-122"/>
            </a:endParaRPr>
          </a:p>
        </p:txBody>
      </p:sp>
      <p:cxnSp>
        <p:nvCxnSpPr>
          <p:cNvPr id="173" name="直接箭头连接符 172"/>
          <p:cNvCxnSpPr/>
          <p:nvPr/>
        </p:nvCxnSpPr>
        <p:spPr>
          <a:xfrm flipH="1">
            <a:off x="8543278" y="3476730"/>
            <a:ext cx="566575" cy="16457"/>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74" name="Picture 191" descr="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9263" y="3214937"/>
            <a:ext cx="512584" cy="54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5" name="直接连接符 174"/>
          <p:cNvCxnSpPr/>
          <p:nvPr/>
        </p:nvCxnSpPr>
        <p:spPr>
          <a:xfrm>
            <a:off x="7345288" y="1018836"/>
            <a:ext cx="33622" cy="5406583"/>
          </a:xfrm>
          <a:prstGeom prst="line">
            <a:avLst/>
          </a:prstGeom>
          <a:ln w="127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a:stCxn id="174" idx="3"/>
            <a:endCxn id="150" idx="1"/>
          </p:cNvCxnSpPr>
          <p:nvPr/>
        </p:nvCxnSpPr>
        <p:spPr>
          <a:xfrm flipV="1">
            <a:off x="7641847" y="3479799"/>
            <a:ext cx="600587" cy="7767"/>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7" name="Rectangle 8"/>
          <p:cNvSpPr/>
          <p:nvPr/>
        </p:nvSpPr>
        <p:spPr>
          <a:xfrm>
            <a:off x="6955255" y="3775728"/>
            <a:ext cx="806585" cy="276999"/>
          </a:xfrm>
          <a:prstGeom prst="rect">
            <a:avLst/>
          </a:prstGeom>
        </p:spPr>
        <p:txBody>
          <a:bodyPr wrap="square">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安全设备</a:t>
            </a:r>
            <a:endParaRPr lang="en-US" sz="1200" b="1" dirty="0" smtClean="0">
              <a:solidFill>
                <a:schemeClr val="tx1">
                  <a:lumMod val="65000"/>
                  <a:lumOff val="35000"/>
                </a:schemeClr>
              </a:solidFill>
              <a:latin typeface="微软雅黑" pitchFamily="34" charset="-122"/>
              <a:ea typeface="微软雅黑" pitchFamily="34" charset="-122"/>
            </a:endParaRPr>
          </a:p>
        </p:txBody>
      </p:sp>
      <p:grpSp>
        <p:nvGrpSpPr>
          <p:cNvPr id="178" name="Group 207"/>
          <p:cNvGrpSpPr>
            <a:grpSpLocks noChangeAspect="1"/>
          </p:cNvGrpSpPr>
          <p:nvPr/>
        </p:nvGrpSpPr>
        <p:grpSpPr bwMode="auto">
          <a:xfrm>
            <a:off x="9046134" y="1778857"/>
            <a:ext cx="394216" cy="608495"/>
            <a:chOff x="1115" y="3265"/>
            <a:chExt cx="463" cy="536"/>
          </a:xfrm>
        </p:grpSpPr>
        <p:sp>
          <p:nvSpPr>
            <p:cNvPr id="179" name="AutoShape 208"/>
            <p:cNvSpPr>
              <a:spLocks noChangeAspect="1" noChangeArrowheads="1" noTextEdit="1"/>
            </p:cNvSpPr>
            <p:nvPr/>
          </p:nvSpPr>
          <p:spPr bwMode="auto">
            <a:xfrm>
              <a:off x="1115" y="3265"/>
              <a:ext cx="463"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0" name="Freeform 209"/>
            <p:cNvSpPr>
              <a:spLocks/>
            </p:cNvSpPr>
            <p:nvPr/>
          </p:nvSpPr>
          <p:spPr bwMode="auto">
            <a:xfrm>
              <a:off x="1115" y="3359"/>
              <a:ext cx="463" cy="442"/>
            </a:xfrm>
            <a:custGeom>
              <a:avLst/>
              <a:gdLst>
                <a:gd name="T0" fmla="*/ 1 w 13890"/>
                <a:gd name="T1" fmla="*/ 0 h 13272"/>
                <a:gd name="T2" fmla="*/ 1 w 13890"/>
                <a:gd name="T3" fmla="*/ 0 h 13272"/>
                <a:gd name="T4" fmla="*/ 1 w 13890"/>
                <a:gd name="T5" fmla="*/ 0 h 13272"/>
                <a:gd name="T6" fmla="*/ 1 w 13890"/>
                <a:gd name="T7" fmla="*/ 0 h 13272"/>
                <a:gd name="T8" fmla="*/ 1 w 13890"/>
                <a:gd name="T9" fmla="*/ 0 h 13272"/>
                <a:gd name="T10" fmla="*/ 1 w 13890"/>
                <a:gd name="T11" fmla="*/ 0 h 13272"/>
                <a:gd name="T12" fmla="*/ 0 w 13890"/>
                <a:gd name="T13" fmla="*/ 0 h 13272"/>
                <a:gd name="T14" fmla="*/ 0 w 13890"/>
                <a:gd name="T15" fmla="*/ 0 h 13272"/>
                <a:gd name="T16" fmla="*/ 0 w 13890"/>
                <a:gd name="T17" fmla="*/ 0 h 13272"/>
                <a:gd name="T18" fmla="*/ 0 w 13890"/>
                <a:gd name="T19" fmla="*/ 0 h 13272"/>
                <a:gd name="T20" fmla="*/ 0 w 13890"/>
                <a:gd name="T21" fmla="*/ 0 h 13272"/>
                <a:gd name="T22" fmla="*/ 0 w 13890"/>
                <a:gd name="T23" fmla="*/ 0 h 13272"/>
                <a:gd name="T24" fmla="*/ 0 w 13890"/>
                <a:gd name="T25" fmla="*/ 0 h 13272"/>
                <a:gd name="T26" fmla="*/ 0 w 13890"/>
                <a:gd name="T27" fmla="*/ 0 h 13272"/>
                <a:gd name="T28" fmla="*/ 0 w 13890"/>
                <a:gd name="T29" fmla="*/ 0 h 13272"/>
                <a:gd name="T30" fmla="*/ 0 w 13890"/>
                <a:gd name="T31" fmla="*/ 0 h 13272"/>
                <a:gd name="T32" fmla="*/ 0 w 13890"/>
                <a:gd name="T33" fmla="*/ 0 h 13272"/>
                <a:gd name="T34" fmla="*/ 0 w 13890"/>
                <a:gd name="T35" fmla="*/ 0 h 13272"/>
                <a:gd name="T36" fmla="*/ 0 w 13890"/>
                <a:gd name="T37" fmla="*/ 0 h 13272"/>
                <a:gd name="T38" fmla="*/ 0 w 13890"/>
                <a:gd name="T39" fmla="*/ 0 h 13272"/>
                <a:gd name="T40" fmla="*/ 0 w 13890"/>
                <a:gd name="T41" fmla="*/ 0 h 13272"/>
                <a:gd name="T42" fmla="*/ 0 w 13890"/>
                <a:gd name="T43" fmla="*/ 0 h 13272"/>
                <a:gd name="T44" fmla="*/ 0 w 13890"/>
                <a:gd name="T45" fmla="*/ 0 h 13272"/>
                <a:gd name="T46" fmla="*/ 0 w 13890"/>
                <a:gd name="T47" fmla="*/ 0 h 13272"/>
                <a:gd name="T48" fmla="*/ 0 w 13890"/>
                <a:gd name="T49" fmla="*/ 0 h 13272"/>
                <a:gd name="T50" fmla="*/ 0 w 13890"/>
                <a:gd name="T51" fmla="*/ 0 h 13272"/>
                <a:gd name="T52" fmla="*/ 0 w 13890"/>
                <a:gd name="T53" fmla="*/ 0 h 13272"/>
                <a:gd name="T54" fmla="*/ 0 w 13890"/>
                <a:gd name="T55" fmla="*/ 0 h 13272"/>
                <a:gd name="T56" fmla="*/ 0 w 13890"/>
                <a:gd name="T57" fmla="*/ 0 h 13272"/>
                <a:gd name="T58" fmla="*/ 0 w 13890"/>
                <a:gd name="T59" fmla="*/ 0 h 13272"/>
                <a:gd name="T60" fmla="*/ 0 w 13890"/>
                <a:gd name="T61" fmla="*/ 0 h 13272"/>
                <a:gd name="T62" fmla="*/ 0 w 13890"/>
                <a:gd name="T63" fmla="*/ 0 h 13272"/>
                <a:gd name="T64" fmla="*/ 0 w 13890"/>
                <a:gd name="T65" fmla="*/ 0 h 13272"/>
                <a:gd name="T66" fmla="*/ 0 w 13890"/>
                <a:gd name="T67" fmla="*/ 0 h 13272"/>
                <a:gd name="T68" fmla="*/ 0 w 13890"/>
                <a:gd name="T69" fmla="*/ 0 h 13272"/>
                <a:gd name="T70" fmla="*/ 0 w 13890"/>
                <a:gd name="T71" fmla="*/ 0 h 13272"/>
                <a:gd name="T72" fmla="*/ 0 w 13890"/>
                <a:gd name="T73" fmla="*/ 0 h 13272"/>
                <a:gd name="T74" fmla="*/ 1 w 13890"/>
                <a:gd name="T75" fmla="*/ 0 h 13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890" h="13272">
                  <a:moveTo>
                    <a:pt x="13890" y="0"/>
                  </a:moveTo>
                  <a:lnTo>
                    <a:pt x="13890" y="10465"/>
                  </a:lnTo>
                  <a:lnTo>
                    <a:pt x="13890" y="10525"/>
                  </a:lnTo>
                  <a:lnTo>
                    <a:pt x="13888" y="10525"/>
                  </a:lnTo>
                  <a:lnTo>
                    <a:pt x="13872" y="10667"/>
                  </a:lnTo>
                  <a:lnTo>
                    <a:pt x="13839" y="10807"/>
                  </a:lnTo>
                  <a:lnTo>
                    <a:pt x="13788" y="10943"/>
                  </a:lnTo>
                  <a:lnTo>
                    <a:pt x="13722" y="11079"/>
                  </a:lnTo>
                  <a:lnTo>
                    <a:pt x="13638" y="11212"/>
                  </a:lnTo>
                  <a:lnTo>
                    <a:pt x="13541" y="11342"/>
                  </a:lnTo>
                  <a:lnTo>
                    <a:pt x="13428" y="11470"/>
                  </a:lnTo>
                  <a:lnTo>
                    <a:pt x="13300" y="11595"/>
                  </a:lnTo>
                  <a:lnTo>
                    <a:pt x="13158" y="11716"/>
                  </a:lnTo>
                  <a:lnTo>
                    <a:pt x="13002" y="11835"/>
                  </a:lnTo>
                  <a:lnTo>
                    <a:pt x="12833" y="11950"/>
                  </a:lnTo>
                  <a:lnTo>
                    <a:pt x="12651" y="12062"/>
                  </a:lnTo>
                  <a:lnTo>
                    <a:pt x="12457" y="12170"/>
                  </a:lnTo>
                  <a:lnTo>
                    <a:pt x="12250" y="12273"/>
                  </a:lnTo>
                  <a:lnTo>
                    <a:pt x="12031" y="12373"/>
                  </a:lnTo>
                  <a:lnTo>
                    <a:pt x="11802" y="12468"/>
                  </a:lnTo>
                  <a:lnTo>
                    <a:pt x="11561" y="12559"/>
                  </a:lnTo>
                  <a:lnTo>
                    <a:pt x="11311" y="12645"/>
                  </a:lnTo>
                  <a:lnTo>
                    <a:pt x="11050" y="12727"/>
                  </a:lnTo>
                  <a:lnTo>
                    <a:pt x="10780" y="12804"/>
                  </a:lnTo>
                  <a:lnTo>
                    <a:pt x="10500" y="12875"/>
                  </a:lnTo>
                  <a:lnTo>
                    <a:pt x="10212" y="12941"/>
                  </a:lnTo>
                  <a:lnTo>
                    <a:pt x="9915" y="13002"/>
                  </a:lnTo>
                  <a:lnTo>
                    <a:pt x="9611" y="13057"/>
                  </a:lnTo>
                  <a:lnTo>
                    <a:pt x="9299" y="13105"/>
                  </a:lnTo>
                  <a:lnTo>
                    <a:pt x="8980" y="13148"/>
                  </a:lnTo>
                  <a:lnTo>
                    <a:pt x="8655" y="13186"/>
                  </a:lnTo>
                  <a:lnTo>
                    <a:pt x="8324" y="13217"/>
                  </a:lnTo>
                  <a:lnTo>
                    <a:pt x="7987" y="13241"/>
                  </a:lnTo>
                  <a:lnTo>
                    <a:pt x="7644" y="13258"/>
                  </a:lnTo>
                  <a:lnTo>
                    <a:pt x="7297" y="13269"/>
                  </a:lnTo>
                  <a:lnTo>
                    <a:pt x="6946" y="13272"/>
                  </a:lnTo>
                  <a:lnTo>
                    <a:pt x="6593" y="13269"/>
                  </a:lnTo>
                  <a:lnTo>
                    <a:pt x="6246" y="13258"/>
                  </a:lnTo>
                  <a:lnTo>
                    <a:pt x="5903" y="13241"/>
                  </a:lnTo>
                  <a:lnTo>
                    <a:pt x="5566" y="13217"/>
                  </a:lnTo>
                  <a:lnTo>
                    <a:pt x="5235" y="13186"/>
                  </a:lnTo>
                  <a:lnTo>
                    <a:pt x="4909" y="13148"/>
                  </a:lnTo>
                  <a:lnTo>
                    <a:pt x="4591" y="13105"/>
                  </a:lnTo>
                  <a:lnTo>
                    <a:pt x="4279" y="13057"/>
                  </a:lnTo>
                  <a:lnTo>
                    <a:pt x="3974" y="13002"/>
                  </a:lnTo>
                  <a:lnTo>
                    <a:pt x="3678" y="12941"/>
                  </a:lnTo>
                  <a:lnTo>
                    <a:pt x="3389" y="12875"/>
                  </a:lnTo>
                  <a:lnTo>
                    <a:pt x="3110" y="12804"/>
                  </a:lnTo>
                  <a:lnTo>
                    <a:pt x="2840" y="12727"/>
                  </a:lnTo>
                  <a:lnTo>
                    <a:pt x="2579" y="12645"/>
                  </a:lnTo>
                  <a:lnTo>
                    <a:pt x="2329" y="12559"/>
                  </a:lnTo>
                  <a:lnTo>
                    <a:pt x="2088" y="12468"/>
                  </a:lnTo>
                  <a:lnTo>
                    <a:pt x="1858" y="12373"/>
                  </a:lnTo>
                  <a:lnTo>
                    <a:pt x="1640" y="12273"/>
                  </a:lnTo>
                  <a:lnTo>
                    <a:pt x="1433" y="12170"/>
                  </a:lnTo>
                  <a:lnTo>
                    <a:pt x="1239" y="12062"/>
                  </a:lnTo>
                  <a:lnTo>
                    <a:pt x="1057" y="11950"/>
                  </a:lnTo>
                  <a:lnTo>
                    <a:pt x="888" y="11835"/>
                  </a:lnTo>
                  <a:lnTo>
                    <a:pt x="732" y="11716"/>
                  </a:lnTo>
                  <a:lnTo>
                    <a:pt x="590" y="11595"/>
                  </a:lnTo>
                  <a:lnTo>
                    <a:pt x="462" y="11470"/>
                  </a:lnTo>
                  <a:lnTo>
                    <a:pt x="349" y="11342"/>
                  </a:lnTo>
                  <a:lnTo>
                    <a:pt x="251" y="11212"/>
                  </a:lnTo>
                  <a:lnTo>
                    <a:pt x="168" y="11079"/>
                  </a:lnTo>
                  <a:lnTo>
                    <a:pt x="102" y="10943"/>
                  </a:lnTo>
                  <a:lnTo>
                    <a:pt x="51" y="10807"/>
                  </a:lnTo>
                  <a:lnTo>
                    <a:pt x="18" y="10667"/>
                  </a:lnTo>
                  <a:lnTo>
                    <a:pt x="2" y="10525"/>
                  </a:lnTo>
                  <a:lnTo>
                    <a:pt x="0" y="10525"/>
                  </a:lnTo>
                  <a:lnTo>
                    <a:pt x="0" y="10473"/>
                  </a:lnTo>
                  <a:lnTo>
                    <a:pt x="0" y="10469"/>
                  </a:lnTo>
                  <a:lnTo>
                    <a:pt x="0" y="10465"/>
                  </a:lnTo>
                  <a:lnTo>
                    <a:pt x="0" y="10461"/>
                  </a:lnTo>
                  <a:lnTo>
                    <a:pt x="0" y="10456"/>
                  </a:lnTo>
                  <a:lnTo>
                    <a:pt x="0" y="0"/>
                  </a:lnTo>
                  <a:lnTo>
                    <a:pt x="13890" y="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210"/>
            <p:cNvSpPr>
              <a:spLocks/>
            </p:cNvSpPr>
            <p:nvPr/>
          </p:nvSpPr>
          <p:spPr bwMode="auto">
            <a:xfrm>
              <a:off x="1115" y="3265"/>
              <a:ext cx="463" cy="187"/>
            </a:xfrm>
            <a:custGeom>
              <a:avLst/>
              <a:gdLst>
                <a:gd name="T0" fmla="*/ 0 w 13890"/>
                <a:gd name="T1" fmla="*/ 0 h 5614"/>
                <a:gd name="T2" fmla="*/ 0 w 13890"/>
                <a:gd name="T3" fmla="*/ 0 h 5614"/>
                <a:gd name="T4" fmla="*/ 0 w 13890"/>
                <a:gd name="T5" fmla="*/ 0 h 5614"/>
                <a:gd name="T6" fmla="*/ 0 w 13890"/>
                <a:gd name="T7" fmla="*/ 0 h 5614"/>
                <a:gd name="T8" fmla="*/ 0 w 13890"/>
                <a:gd name="T9" fmla="*/ 0 h 5614"/>
                <a:gd name="T10" fmla="*/ 0 w 13890"/>
                <a:gd name="T11" fmla="*/ 0 h 5614"/>
                <a:gd name="T12" fmla="*/ 0 w 13890"/>
                <a:gd name="T13" fmla="*/ 0 h 5614"/>
                <a:gd name="T14" fmla="*/ 1 w 13890"/>
                <a:gd name="T15" fmla="*/ 0 h 5614"/>
                <a:gd name="T16" fmla="*/ 1 w 13890"/>
                <a:gd name="T17" fmla="*/ 0 h 5614"/>
                <a:gd name="T18" fmla="*/ 1 w 13890"/>
                <a:gd name="T19" fmla="*/ 0 h 5614"/>
                <a:gd name="T20" fmla="*/ 1 w 13890"/>
                <a:gd name="T21" fmla="*/ 0 h 5614"/>
                <a:gd name="T22" fmla="*/ 1 w 13890"/>
                <a:gd name="T23" fmla="*/ 0 h 5614"/>
                <a:gd name="T24" fmla="*/ 1 w 13890"/>
                <a:gd name="T25" fmla="*/ 0 h 5614"/>
                <a:gd name="T26" fmla="*/ 1 w 13890"/>
                <a:gd name="T27" fmla="*/ 0 h 5614"/>
                <a:gd name="T28" fmla="*/ 0 w 13890"/>
                <a:gd name="T29" fmla="*/ 0 h 5614"/>
                <a:gd name="T30" fmla="*/ 0 w 13890"/>
                <a:gd name="T31" fmla="*/ 0 h 5614"/>
                <a:gd name="T32" fmla="*/ 0 w 13890"/>
                <a:gd name="T33" fmla="*/ 0 h 5614"/>
                <a:gd name="T34" fmla="*/ 0 w 13890"/>
                <a:gd name="T35" fmla="*/ 0 h 5614"/>
                <a:gd name="T36" fmla="*/ 0 w 13890"/>
                <a:gd name="T37" fmla="*/ 0 h 5614"/>
                <a:gd name="T38" fmla="*/ 0 w 13890"/>
                <a:gd name="T39" fmla="*/ 0 h 5614"/>
                <a:gd name="T40" fmla="*/ 0 w 13890"/>
                <a:gd name="T41" fmla="*/ 0 h 5614"/>
                <a:gd name="T42" fmla="*/ 0 w 13890"/>
                <a:gd name="T43" fmla="*/ 0 h 5614"/>
                <a:gd name="T44" fmla="*/ 0 w 13890"/>
                <a:gd name="T45" fmla="*/ 0 h 5614"/>
                <a:gd name="T46" fmla="*/ 0 w 13890"/>
                <a:gd name="T47" fmla="*/ 0 h 5614"/>
                <a:gd name="T48" fmla="*/ 0 w 13890"/>
                <a:gd name="T49" fmla="*/ 0 h 5614"/>
                <a:gd name="T50" fmla="*/ 0 w 13890"/>
                <a:gd name="T51" fmla="*/ 0 h 5614"/>
                <a:gd name="T52" fmla="*/ 0 w 13890"/>
                <a:gd name="T53" fmla="*/ 0 h 5614"/>
                <a:gd name="T54" fmla="*/ 0 w 13890"/>
                <a:gd name="T55" fmla="*/ 0 h 5614"/>
                <a:gd name="T56" fmla="*/ 0 w 13890"/>
                <a:gd name="T57" fmla="*/ 0 h 5614"/>
                <a:gd name="T58" fmla="*/ 0 w 13890"/>
                <a:gd name="T59" fmla="*/ 0 h 5614"/>
                <a:gd name="T60" fmla="*/ 0 w 13890"/>
                <a:gd name="T61" fmla="*/ 0 h 5614"/>
                <a:gd name="T62" fmla="*/ 0 w 13890"/>
                <a:gd name="T63" fmla="*/ 0 h 5614"/>
                <a:gd name="T64" fmla="*/ 0 w 13890"/>
                <a:gd name="T65" fmla="*/ 0 h 5614"/>
                <a:gd name="T66" fmla="*/ 0 w 13890"/>
                <a:gd name="T67" fmla="*/ 0 h 5614"/>
                <a:gd name="T68" fmla="*/ 0 w 13890"/>
                <a:gd name="T69" fmla="*/ 0 h 5614"/>
                <a:gd name="T70" fmla="*/ 0 w 13890"/>
                <a:gd name="T71" fmla="*/ 0 h 5614"/>
                <a:gd name="T72" fmla="*/ 0 w 13890"/>
                <a:gd name="T73" fmla="*/ 0 h 5614"/>
                <a:gd name="T74" fmla="*/ 0 w 13890"/>
                <a:gd name="T75" fmla="*/ 0 h 5614"/>
                <a:gd name="T76" fmla="*/ 0 w 13890"/>
                <a:gd name="T77" fmla="*/ 0 h 5614"/>
                <a:gd name="T78" fmla="*/ 0 w 13890"/>
                <a:gd name="T79" fmla="*/ 0 h 5614"/>
                <a:gd name="T80" fmla="*/ 0 w 13890"/>
                <a:gd name="T81" fmla="*/ 0 h 5614"/>
                <a:gd name="T82" fmla="*/ 0 w 13890"/>
                <a:gd name="T83" fmla="*/ 0 h 5614"/>
                <a:gd name="T84" fmla="*/ 0 w 13890"/>
                <a:gd name="T85" fmla="*/ 0 h 56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890" h="5614">
                  <a:moveTo>
                    <a:pt x="6946" y="5614"/>
                  </a:moveTo>
                  <a:lnTo>
                    <a:pt x="7302" y="5611"/>
                  </a:lnTo>
                  <a:lnTo>
                    <a:pt x="7653" y="5600"/>
                  </a:lnTo>
                  <a:lnTo>
                    <a:pt x="8000" y="5582"/>
                  </a:lnTo>
                  <a:lnTo>
                    <a:pt x="8341" y="5558"/>
                  </a:lnTo>
                  <a:lnTo>
                    <a:pt x="8677" y="5525"/>
                  </a:lnTo>
                  <a:lnTo>
                    <a:pt x="9006" y="5488"/>
                  </a:lnTo>
                  <a:lnTo>
                    <a:pt x="9328" y="5444"/>
                  </a:lnTo>
                  <a:lnTo>
                    <a:pt x="9643" y="5393"/>
                  </a:lnTo>
                  <a:lnTo>
                    <a:pt x="9951" y="5338"/>
                  </a:lnTo>
                  <a:lnTo>
                    <a:pt x="10250" y="5275"/>
                  </a:lnTo>
                  <a:lnTo>
                    <a:pt x="10541" y="5207"/>
                  </a:lnTo>
                  <a:lnTo>
                    <a:pt x="10824" y="5134"/>
                  </a:lnTo>
                  <a:lnTo>
                    <a:pt x="11095" y="5056"/>
                  </a:lnTo>
                  <a:lnTo>
                    <a:pt x="11358" y="4972"/>
                  </a:lnTo>
                  <a:lnTo>
                    <a:pt x="11611" y="4884"/>
                  </a:lnTo>
                  <a:lnTo>
                    <a:pt x="11852" y="4791"/>
                  </a:lnTo>
                  <a:lnTo>
                    <a:pt x="12082" y="4693"/>
                  </a:lnTo>
                  <a:lnTo>
                    <a:pt x="12300" y="4591"/>
                  </a:lnTo>
                  <a:lnTo>
                    <a:pt x="12507" y="4485"/>
                  </a:lnTo>
                  <a:lnTo>
                    <a:pt x="12701" y="4375"/>
                  </a:lnTo>
                  <a:lnTo>
                    <a:pt x="12882" y="4261"/>
                  </a:lnTo>
                  <a:lnTo>
                    <a:pt x="13050" y="4144"/>
                  </a:lnTo>
                  <a:lnTo>
                    <a:pt x="13203" y="4023"/>
                  </a:lnTo>
                  <a:lnTo>
                    <a:pt x="13343" y="3898"/>
                  </a:lnTo>
                  <a:lnTo>
                    <a:pt x="13467" y="3771"/>
                  </a:lnTo>
                  <a:lnTo>
                    <a:pt x="13577" y="3640"/>
                  </a:lnTo>
                  <a:lnTo>
                    <a:pt x="13671" y="3507"/>
                  </a:lnTo>
                  <a:lnTo>
                    <a:pt x="13748" y="3372"/>
                  </a:lnTo>
                  <a:lnTo>
                    <a:pt x="13809" y="3234"/>
                  </a:lnTo>
                  <a:lnTo>
                    <a:pt x="13854" y="3093"/>
                  </a:lnTo>
                  <a:lnTo>
                    <a:pt x="13881" y="2952"/>
                  </a:lnTo>
                  <a:lnTo>
                    <a:pt x="13890" y="2807"/>
                  </a:lnTo>
                  <a:lnTo>
                    <a:pt x="13881" y="2663"/>
                  </a:lnTo>
                  <a:lnTo>
                    <a:pt x="13854" y="2521"/>
                  </a:lnTo>
                  <a:lnTo>
                    <a:pt x="13809" y="2381"/>
                  </a:lnTo>
                  <a:lnTo>
                    <a:pt x="13748" y="2243"/>
                  </a:lnTo>
                  <a:lnTo>
                    <a:pt x="13671" y="2107"/>
                  </a:lnTo>
                  <a:lnTo>
                    <a:pt x="13577" y="1974"/>
                  </a:lnTo>
                  <a:lnTo>
                    <a:pt x="13467" y="1844"/>
                  </a:lnTo>
                  <a:lnTo>
                    <a:pt x="13343" y="1717"/>
                  </a:lnTo>
                  <a:lnTo>
                    <a:pt x="13203" y="1592"/>
                  </a:lnTo>
                  <a:lnTo>
                    <a:pt x="13050" y="1471"/>
                  </a:lnTo>
                  <a:lnTo>
                    <a:pt x="12882" y="1354"/>
                  </a:lnTo>
                  <a:lnTo>
                    <a:pt x="12701" y="1239"/>
                  </a:lnTo>
                  <a:lnTo>
                    <a:pt x="12507" y="1130"/>
                  </a:lnTo>
                  <a:lnTo>
                    <a:pt x="12300" y="1023"/>
                  </a:lnTo>
                  <a:lnTo>
                    <a:pt x="12082" y="922"/>
                  </a:lnTo>
                  <a:lnTo>
                    <a:pt x="11852" y="824"/>
                  </a:lnTo>
                  <a:lnTo>
                    <a:pt x="11611" y="731"/>
                  </a:lnTo>
                  <a:lnTo>
                    <a:pt x="11358" y="642"/>
                  </a:lnTo>
                  <a:lnTo>
                    <a:pt x="11095" y="559"/>
                  </a:lnTo>
                  <a:lnTo>
                    <a:pt x="10824" y="480"/>
                  </a:lnTo>
                  <a:lnTo>
                    <a:pt x="10541" y="407"/>
                  </a:lnTo>
                  <a:lnTo>
                    <a:pt x="10250" y="340"/>
                  </a:lnTo>
                  <a:lnTo>
                    <a:pt x="9951" y="277"/>
                  </a:lnTo>
                  <a:lnTo>
                    <a:pt x="9643" y="221"/>
                  </a:lnTo>
                  <a:lnTo>
                    <a:pt x="9328" y="171"/>
                  </a:lnTo>
                  <a:lnTo>
                    <a:pt x="9006" y="127"/>
                  </a:lnTo>
                  <a:lnTo>
                    <a:pt x="8677" y="88"/>
                  </a:lnTo>
                  <a:lnTo>
                    <a:pt x="8341" y="57"/>
                  </a:lnTo>
                  <a:lnTo>
                    <a:pt x="8000" y="32"/>
                  </a:lnTo>
                  <a:lnTo>
                    <a:pt x="7653" y="14"/>
                  </a:lnTo>
                  <a:lnTo>
                    <a:pt x="7302" y="4"/>
                  </a:lnTo>
                  <a:lnTo>
                    <a:pt x="6946" y="0"/>
                  </a:lnTo>
                  <a:lnTo>
                    <a:pt x="6588" y="4"/>
                  </a:lnTo>
                  <a:lnTo>
                    <a:pt x="6236" y="14"/>
                  </a:lnTo>
                  <a:lnTo>
                    <a:pt x="5890" y="32"/>
                  </a:lnTo>
                  <a:lnTo>
                    <a:pt x="5548" y="57"/>
                  </a:lnTo>
                  <a:lnTo>
                    <a:pt x="5213" y="88"/>
                  </a:lnTo>
                  <a:lnTo>
                    <a:pt x="4884" y="127"/>
                  </a:lnTo>
                  <a:lnTo>
                    <a:pt x="4562" y="171"/>
                  </a:lnTo>
                  <a:lnTo>
                    <a:pt x="4246" y="221"/>
                  </a:lnTo>
                  <a:lnTo>
                    <a:pt x="3939" y="277"/>
                  </a:lnTo>
                  <a:lnTo>
                    <a:pt x="3639" y="340"/>
                  </a:lnTo>
                  <a:lnTo>
                    <a:pt x="3348" y="407"/>
                  </a:lnTo>
                  <a:lnTo>
                    <a:pt x="3066" y="480"/>
                  </a:lnTo>
                  <a:lnTo>
                    <a:pt x="2795" y="559"/>
                  </a:lnTo>
                  <a:lnTo>
                    <a:pt x="2532" y="642"/>
                  </a:lnTo>
                  <a:lnTo>
                    <a:pt x="2279" y="731"/>
                  </a:lnTo>
                  <a:lnTo>
                    <a:pt x="2038" y="824"/>
                  </a:lnTo>
                  <a:lnTo>
                    <a:pt x="1807" y="922"/>
                  </a:lnTo>
                  <a:lnTo>
                    <a:pt x="1589" y="1023"/>
                  </a:lnTo>
                  <a:lnTo>
                    <a:pt x="1383" y="1130"/>
                  </a:lnTo>
                  <a:lnTo>
                    <a:pt x="1188" y="1239"/>
                  </a:lnTo>
                  <a:lnTo>
                    <a:pt x="1007" y="1354"/>
                  </a:lnTo>
                  <a:lnTo>
                    <a:pt x="840" y="1471"/>
                  </a:lnTo>
                  <a:lnTo>
                    <a:pt x="686" y="1592"/>
                  </a:lnTo>
                  <a:lnTo>
                    <a:pt x="547" y="1717"/>
                  </a:lnTo>
                  <a:lnTo>
                    <a:pt x="423" y="1844"/>
                  </a:lnTo>
                  <a:lnTo>
                    <a:pt x="313" y="1974"/>
                  </a:lnTo>
                  <a:lnTo>
                    <a:pt x="219" y="2107"/>
                  </a:lnTo>
                  <a:lnTo>
                    <a:pt x="142" y="2243"/>
                  </a:lnTo>
                  <a:lnTo>
                    <a:pt x="81" y="2381"/>
                  </a:lnTo>
                  <a:lnTo>
                    <a:pt x="36" y="2521"/>
                  </a:lnTo>
                  <a:lnTo>
                    <a:pt x="9" y="2663"/>
                  </a:lnTo>
                  <a:lnTo>
                    <a:pt x="0" y="2807"/>
                  </a:lnTo>
                  <a:lnTo>
                    <a:pt x="9" y="2952"/>
                  </a:lnTo>
                  <a:lnTo>
                    <a:pt x="36" y="3093"/>
                  </a:lnTo>
                  <a:lnTo>
                    <a:pt x="81" y="3234"/>
                  </a:lnTo>
                  <a:lnTo>
                    <a:pt x="142" y="3372"/>
                  </a:lnTo>
                  <a:lnTo>
                    <a:pt x="219" y="3507"/>
                  </a:lnTo>
                  <a:lnTo>
                    <a:pt x="313" y="3640"/>
                  </a:lnTo>
                  <a:lnTo>
                    <a:pt x="423" y="3771"/>
                  </a:lnTo>
                  <a:lnTo>
                    <a:pt x="547" y="3898"/>
                  </a:lnTo>
                  <a:lnTo>
                    <a:pt x="686" y="4023"/>
                  </a:lnTo>
                  <a:lnTo>
                    <a:pt x="840" y="4144"/>
                  </a:lnTo>
                  <a:lnTo>
                    <a:pt x="1007" y="4261"/>
                  </a:lnTo>
                  <a:lnTo>
                    <a:pt x="1188" y="4375"/>
                  </a:lnTo>
                  <a:lnTo>
                    <a:pt x="1383" y="4485"/>
                  </a:lnTo>
                  <a:lnTo>
                    <a:pt x="1589" y="4591"/>
                  </a:lnTo>
                  <a:lnTo>
                    <a:pt x="1807" y="4693"/>
                  </a:lnTo>
                  <a:lnTo>
                    <a:pt x="2038" y="4791"/>
                  </a:lnTo>
                  <a:lnTo>
                    <a:pt x="2279" y="4884"/>
                  </a:lnTo>
                  <a:lnTo>
                    <a:pt x="2532" y="4972"/>
                  </a:lnTo>
                  <a:lnTo>
                    <a:pt x="2795" y="5056"/>
                  </a:lnTo>
                  <a:lnTo>
                    <a:pt x="3066" y="5134"/>
                  </a:lnTo>
                  <a:lnTo>
                    <a:pt x="3348" y="5207"/>
                  </a:lnTo>
                  <a:lnTo>
                    <a:pt x="3639" y="5275"/>
                  </a:lnTo>
                  <a:lnTo>
                    <a:pt x="3939" y="5338"/>
                  </a:lnTo>
                  <a:lnTo>
                    <a:pt x="4246" y="5393"/>
                  </a:lnTo>
                  <a:lnTo>
                    <a:pt x="4562" y="5444"/>
                  </a:lnTo>
                  <a:lnTo>
                    <a:pt x="4884" y="5488"/>
                  </a:lnTo>
                  <a:lnTo>
                    <a:pt x="5213" y="5525"/>
                  </a:lnTo>
                  <a:lnTo>
                    <a:pt x="5548" y="5558"/>
                  </a:lnTo>
                  <a:lnTo>
                    <a:pt x="5890" y="5582"/>
                  </a:lnTo>
                  <a:lnTo>
                    <a:pt x="6236" y="5600"/>
                  </a:lnTo>
                  <a:lnTo>
                    <a:pt x="6588" y="5611"/>
                  </a:lnTo>
                  <a:lnTo>
                    <a:pt x="6946" y="5614"/>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211"/>
            <p:cNvSpPr>
              <a:spLocks noEditPoints="1"/>
            </p:cNvSpPr>
            <p:nvPr/>
          </p:nvSpPr>
          <p:spPr bwMode="auto">
            <a:xfrm>
              <a:off x="1257" y="3492"/>
              <a:ext cx="208" cy="270"/>
            </a:xfrm>
            <a:custGeom>
              <a:avLst/>
              <a:gdLst>
                <a:gd name="T0" fmla="*/ 0 w 6227"/>
                <a:gd name="T1" fmla="*/ 0 h 8088"/>
                <a:gd name="T2" fmla="*/ 0 w 6227"/>
                <a:gd name="T3" fmla="*/ 0 h 8088"/>
                <a:gd name="T4" fmla="*/ 0 w 6227"/>
                <a:gd name="T5" fmla="*/ 0 h 8088"/>
                <a:gd name="T6" fmla="*/ 0 w 6227"/>
                <a:gd name="T7" fmla="*/ 0 h 8088"/>
                <a:gd name="T8" fmla="*/ 0 w 6227"/>
                <a:gd name="T9" fmla="*/ 0 h 8088"/>
                <a:gd name="T10" fmla="*/ 0 w 6227"/>
                <a:gd name="T11" fmla="*/ 0 h 8088"/>
                <a:gd name="T12" fmla="*/ 0 w 6227"/>
                <a:gd name="T13" fmla="*/ 0 h 8088"/>
                <a:gd name="T14" fmla="*/ 0 w 6227"/>
                <a:gd name="T15" fmla="*/ 0 h 8088"/>
                <a:gd name="T16" fmla="*/ 0 w 6227"/>
                <a:gd name="T17" fmla="*/ 0 h 8088"/>
                <a:gd name="T18" fmla="*/ 0 w 6227"/>
                <a:gd name="T19" fmla="*/ 0 h 8088"/>
                <a:gd name="T20" fmla="*/ 0 w 6227"/>
                <a:gd name="T21" fmla="*/ 0 h 8088"/>
                <a:gd name="T22" fmla="*/ 0 w 6227"/>
                <a:gd name="T23" fmla="*/ 0 h 8088"/>
                <a:gd name="T24" fmla="*/ 0 w 6227"/>
                <a:gd name="T25" fmla="*/ 0 h 8088"/>
                <a:gd name="T26" fmla="*/ 0 w 6227"/>
                <a:gd name="T27" fmla="*/ 0 h 8088"/>
                <a:gd name="T28" fmla="*/ 0 w 6227"/>
                <a:gd name="T29" fmla="*/ 0 h 8088"/>
                <a:gd name="T30" fmla="*/ 0 w 6227"/>
                <a:gd name="T31" fmla="*/ 0 h 8088"/>
                <a:gd name="T32" fmla="*/ 0 w 6227"/>
                <a:gd name="T33" fmla="*/ 0 h 8088"/>
                <a:gd name="T34" fmla="*/ 0 w 6227"/>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7" h="8088">
                  <a:moveTo>
                    <a:pt x="6227" y="7053"/>
                  </a:moveTo>
                  <a:lnTo>
                    <a:pt x="6227" y="7053"/>
                  </a:lnTo>
                  <a:lnTo>
                    <a:pt x="6227" y="8088"/>
                  </a:lnTo>
                  <a:lnTo>
                    <a:pt x="0" y="8088"/>
                  </a:lnTo>
                  <a:lnTo>
                    <a:pt x="0" y="3"/>
                  </a:lnTo>
                  <a:lnTo>
                    <a:pt x="1066" y="3"/>
                  </a:lnTo>
                  <a:lnTo>
                    <a:pt x="1066" y="0"/>
                  </a:lnTo>
                  <a:lnTo>
                    <a:pt x="1677" y="0"/>
                  </a:lnTo>
                  <a:lnTo>
                    <a:pt x="1677" y="3"/>
                  </a:lnTo>
                  <a:lnTo>
                    <a:pt x="6227" y="3"/>
                  </a:lnTo>
                  <a:lnTo>
                    <a:pt x="6227" y="6456"/>
                  </a:lnTo>
                  <a:lnTo>
                    <a:pt x="6227" y="7053"/>
                  </a:lnTo>
                  <a:close/>
                  <a:moveTo>
                    <a:pt x="5616" y="604"/>
                  </a:moveTo>
                  <a:lnTo>
                    <a:pt x="607" y="604"/>
                  </a:lnTo>
                  <a:lnTo>
                    <a:pt x="607" y="7491"/>
                  </a:lnTo>
                  <a:lnTo>
                    <a:pt x="5616" y="7491"/>
                  </a:lnTo>
                  <a:lnTo>
                    <a:pt x="5616" y="60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Rectangle 212"/>
            <p:cNvSpPr>
              <a:spLocks noChangeArrowheads="1"/>
            </p:cNvSpPr>
            <p:nvPr/>
          </p:nvSpPr>
          <p:spPr bwMode="auto">
            <a:xfrm>
              <a:off x="1302" y="3556"/>
              <a:ext cx="68"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 name="Rectangle 213"/>
            <p:cNvSpPr>
              <a:spLocks noChangeArrowheads="1"/>
            </p:cNvSpPr>
            <p:nvPr/>
          </p:nvSpPr>
          <p:spPr bwMode="auto">
            <a:xfrm>
              <a:off x="1302" y="3615"/>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 name="Rectangle 214"/>
            <p:cNvSpPr>
              <a:spLocks noChangeArrowheads="1"/>
            </p:cNvSpPr>
            <p:nvPr/>
          </p:nvSpPr>
          <p:spPr bwMode="auto">
            <a:xfrm>
              <a:off x="1302" y="3672"/>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6" name="Freeform 215"/>
            <p:cNvSpPr>
              <a:spLocks noEditPoints="1"/>
            </p:cNvSpPr>
            <p:nvPr/>
          </p:nvSpPr>
          <p:spPr bwMode="auto">
            <a:xfrm>
              <a:off x="1248" y="3486"/>
              <a:ext cx="208" cy="269"/>
            </a:xfrm>
            <a:custGeom>
              <a:avLst/>
              <a:gdLst>
                <a:gd name="T0" fmla="*/ 0 w 6228"/>
                <a:gd name="T1" fmla="*/ 0 h 8088"/>
                <a:gd name="T2" fmla="*/ 0 w 6228"/>
                <a:gd name="T3" fmla="*/ 0 h 8088"/>
                <a:gd name="T4" fmla="*/ 0 w 6228"/>
                <a:gd name="T5" fmla="*/ 0 h 8088"/>
                <a:gd name="T6" fmla="*/ 0 w 6228"/>
                <a:gd name="T7" fmla="*/ 0 h 8088"/>
                <a:gd name="T8" fmla="*/ 0 w 6228"/>
                <a:gd name="T9" fmla="*/ 0 h 8088"/>
                <a:gd name="T10" fmla="*/ 0 w 6228"/>
                <a:gd name="T11" fmla="*/ 0 h 8088"/>
                <a:gd name="T12" fmla="*/ 0 w 6228"/>
                <a:gd name="T13" fmla="*/ 0 h 8088"/>
                <a:gd name="T14" fmla="*/ 0 w 6228"/>
                <a:gd name="T15" fmla="*/ 0 h 8088"/>
                <a:gd name="T16" fmla="*/ 0 w 6228"/>
                <a:gd name="T17" fmla="*/ 0 h 8088"/>
                <a:gd name="T18" fmla="*/ 0 w 6228"/>
                <a:gd name="T19" fmla="*/ 0 h 8088"/>
                <a:gd name="T20" fmla="*/ 0 w 6228"/>
                <a:gd name="T21" fmla="*/ 0 h 8088"/>
                <a:gd name="T22" fmla="*/ 0 w 6228"/>
                <a:gd name="T23" fmla="*/ 0 h 8088"/>
                <a:gd name="T24" fmla="*/ 0 w 6228"/>
                <a:gd name="T25" fmla="*/ 0 h 8088"/>
                <a:gd name="T26" fmla="*/ 0 w 6228"/>
                <a:gd name="T27" fmla="*/ 0 h 8088"/>
                <a:gd name="T28" fmla="*/ 0 w 6228"/>
                <a:gd name="T29" fmla="*/ 0 h 8088"/>
                <a:gd name="T30" fmla="*/ 0 w 6228"/>
                <a:gd name="T31" fmla="*/ 0 h 8088"/>
                <a:gd name="T32" fmla="*/ 0 w 6228"/>
                <a:gd name="T33" fmla="*/ 0 h 8088"/>
                <a:gd name="T34" fmla="*/ 0 w 6228"/>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8" h="8088">
                  <a:moveTo>
                    <a:pt x="6228" y="7052"/>
                  </a:moveTo>
                  <a:lnTo>
                    <a:pt x="6227" y="7052"/>
                  </a:lnTo>
                  <a:lnTo>
                    <a:pt x="6227" y="8088"/>
                  </a:lnTo>
                  <a:lnTo>
                    <a:pt x="0" y="8088"/>
                  </a:lnTo>
                  <a:lnTo>
                    <a:pt x="0" y="2"/>
                  </a:lnTo>
                  <a:lnTo>
                    <a:pt x="1068" y="2"/>
                  </a:lnTo>
                  <a:lnTo>
                    <a:pt x="1068" y="0"/>
                  </a:lnTo>
                  <a:lnTo>
                    <a:pt x="1679" y="0"/>
                  </a:lnTo>
                  <a:lnTo>
                    <a:pt x="1679" y="2"/>
                  </a:lnTo>
                  <a:lnTo>
                    <a:pt x="6227" y="2"/>
                  </a:lnTo>
                  <a:lnTo>
                    <a:pt x="6227" y="6455"/>
                  </a:lnTo>
                  <a:lnTo>
                    <a:pt x="6228" y="6455"/>
                  </a:lnTo>
                  <a:lnTo>
                    <a:pt x="6228" y="7052"/>
                  </a:lnTo>
                  <a:close/>
                  <a:moveTo>
                    <a:pt x="5617" y="603"/>
                  </a:moveTo>
                  <a:lnTo>
                    <a:pt x="607" y="603"/>
                  </a:lnTo>
                  <a:lnTo>
                    <a:pt x="607" y="7491"/>
                  </a:lnTo>
                  <a:lnTo>
                    <a:pt x="5617" y="7491"/>
                  </a:lnTo>
                  <a:lnTo>
                    <a:pt x="5617" y="6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Rectangle 216"/>
            <p:cNvSpPr>
              <a:spLocks noChangeArrowheads="1"/>
            </p:cNvSpPr>
            <p:nvPr/>
          </p:nvSpPr>
          <p:spPr bwMode="auto">
            <a:xfrm>
              <a:off x="1294" y="3549"/>
              <a:ext cx="67"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8" name="Rectangle 217"/>
            <p:cNvSpPr>
              <a:spLocks noChangeArrowheads="1"/>
            </p:cNvSpPr>
            <p:nvPr/>
          </p:nvSpPr>
          <p:spPr bwMode="auto">
            <a:xfrm>
              <a:off x="1294" y="3608"/>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9" name="Rectangle 218"/>
            <p:cNvSpPr>
              <a:spLocks noChangeArrowheads="1"/>
            </p:cNvSpPr>
            <p:nvPr/>
          </p:nvSpPr>
          <p:spPr bwMode="auto">
            <a:xfrm>
              <a:off x="1294" y="3666"/>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90" name="Rectangle 8"/>
          <p:cNvSpPr/>
          <p:nvPr/>
        </p:nvSpPr>
        <p:spPr>
          <a:xfrm>
            <a:off x="7939103" y="2487015"/>
            <a:ext cx="813431" cy="461665"/>
          </a:xfrm>
          <a:prstGeom prst="rect">
            <a:avLst/>
          </a:prstGeom>
        </p:spPr>
        <p:txBody>
          <a:bodyPr wrap="square">
            <a:spAutoFit/>
          </a:bodyPr>
          <a:lstStyle/>
          <a:p>
            <a:r>
              <a:rPr lang="zh-CN" altLang="en-US" sz="1200" b="1" dirty="0">
                <a:solidFill>
                  <a:schemeClr val="tx1">
                    <a:lumMod val="65000"/>
                    <a:lumOff val="35000"/>
                  </a:schemeClr>
                </a:solidFill>
                <a:latin typeface="微软雅黑" pitchFamily="34" charset="-122"/>
                <a:ea typeface="微软雅黑" pitchFamily="34" charset="-122"/>
              </a:rPr>
              <a:t>居民</a:t>
            </a:r>
            <a:r>
              <a:rPr lang="zh-CN" altLang="en-US" sz="1200" b="1" dirty="0" smtClean="0">
                <a:solidFill>
                  <a:schemeClr val="tx1">
                    <a:lumMod val="65000"/>
                    <a:lumOff val="35000"/>
                  </a:schemeClr>
                </a:solidFill>
                <a:latin typeface="微软雅黑" pitchFamily="34" charset="-122"/>
                <a:ea typeface="微软雅黑" pitchFamily="34" charset="-122"/>
              </a:rPr>
              <a:t>业务数据服务</a:t>
            </a:r>
            <a:endParaRPr lang="en-US" sz="1200" b="1" dirty="0" smtClean="0">
              <a:solidFill>
                <a:schemeClr val="tx1">
                  <a:lumMod val="65000"/>
                  <a:lumOff val="35000"/>
                </a:schemeClr>
              </a:solidFill>
              <a:latin typeface="微软雅黑" pitchFamily="34" charset="-122"/>
              <a:ea typeface="微软雅黑" pitchFamily="34" charset="-122"/>
            </a:endParaRPr>
          </a:p>
        </p:txBody>
      </p:sp>
      <p:grpSp>
        <p:nvGrpSpPr>
          <p:cNvPr id="191" name="Group 134"/>
          <p:cNvGrpSpPr>
            <a:grpSpLocks noChangeAspect="1"/>
          </p:cNvGrpSpPr>
          <p:nvPr/>
        </p:nvGrpSpPr>
        <p:grpSpPr bwMode="auto">
          <a:xfrm>
            <a:off x="8161899" y="1772816"/>
            <a:ext cx="341677" cy="696226"/>
            <a:chOff x="3168" y="2016"/>
            <a:chExt cx="407" cy="622"/>
          </a:xfrm>
        </p:grpSpPr>
        <p:sp>
          <p:nvSpPr>
            <p:cNvPr id="192" name="AutoShape 135"/>
            <p:cNvSpPr>
              <a:spLocks noChangeAspect="1" noChangeArrowheads="1" noTextEdit="1"/>
            </p:cNvSpPr>
            <p:nvPr/>
          </p:nvSpPr>
          <p:spPr bwMode="auto">
            <a:xfrm>
              <a:off x="3168" y="2016"/>
              <a:ext cx="407"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3" name="Freeform 136"/>
            <p:cNvSpPr>
              <a:spLocks/>
            </p:cNvSpPr>
            <p:nvPr/>
          </p:nvSpPr>
          <p:spPr bwMode="auto">
            <a:xfrm>
              <a:off x="3168" y="2016"/>
              <a:ext cx="407" cy="622"/>
            </a:xfrm>
            <a:custGeom>
              <a:avLst/>
              <a:gdLst>
                <a:gd name="T0" fmla="*/ 1 w 10581"/>
                <a:gd name="T1" fmla="*/ 0 h 16172"/>
                <a:gd name="T2" fmla="*/ 1 w 10581"/>
                <a:gd name="T3" fmla="*/ 1 h 16172"/>
                <a:gd name="T4" fmla="*/ 1 w 10581"/>
                <a:gd name="T5" fmla="*/ 1 h 16172"/>
                <a:gd name="T6" fmla="*/ 0 w 10581"/>
                <a:gd name="T7" fmla="*/ 1 h 16172"/>
                <a:gd name="T8" fmla="*/ 0 w 10581"/>
                <a:gd name="T9" fmla="*/ 0 h 16172"/>
                <a:gd name="T10" fmla="*/ 0 w 10581"/>
                <a:gd name="T11" fmla="*/ 0 h 16172"/>
                <a:gd name="T12" fmla="*/ 1 w 10581"/>
                <a:gd name="T13" fmla="*/ 0 h 16172"/>
                <a:gd name="T14" fmla="*/ 1 w 10581"/>
                <a:gd name="T15" fmla="*/ 0 h 16172"/>
                <a:gd name="T16" fmla="*/ 1 w 10581"/>
                <a:gd name="T17" fmla="*/ 0 h 16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81" h="16172">
                  <a:moveTo>
                    <a:pt x="10581" y="0"/>
                  </a:moveTo>
                  <a:lnTo>
                    <a:pt x="10581" y="15019"/>
                  </a:lnTo>
                  <a:lnTo>
                    <a:pt x="8762" y="16172"/>
                  </a:lnTo>
                  <a:lnTo>
                    <a:pt x="0" y="16172"/>
                  </a:lnTo>
                  <a:lnTo>
                    <a:pt x="0" y="1155"/>
                  </a:lnTo>
                  <a:lnTo>
                    <a:pt x="1817" y="0"/>
                  </a:lnTo>
                  <a:lnTo>
                    <a:pt x="10581"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Rectangle 137"/>
            <p:cNvSpPr>
              <a:spLocks noChangeArrowheads="1"/>
            </p:cNvSpPr>
            <p:nvPr/>
          </p:nvSpPr>
          <p:spPr bwMode="auto">
            <a:xfrm>
              <a:off x="3168" y="2060"/>
              <a:ext cx="337" cy="578"/>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5" name="Freeform 138"/>
            <p:cNvSpPr>
              <a:spLocks/>
            </p:cNvSpPr>
            <p:nvPr/>
          </p:nvSpPr>
          <p:spPr bwMode="auto">
            <a:xfrm>
              <a:off x="3505" y="2016"/>
              <a:ext cx="70" cy="622"/>
            </a:xfrm>
            <a:custGeom>
              <a:avLst/>
              <a:gdLst>
                <a:gd name="T0" fmla="*/ 0 w 1819"/>
                <a:gd name="T1" fmla="*/ 0 h 16172"/>
                <a:gd name="T2" fmla="*/ 0 w 1819"/>
                <a:gd name="T3" fmla="*/ 0 h 16172"/>
                <a:gd name="T4" fmla="*/ 0 w 1819"/>
                <a:gd name="T5" fmla="*/ 1 h 16172"/>
                <a:gd name="T6" fmla="*/ 0 w 1819"/>
                <a:gd name="T7" fmla="*/ 1 h 16172"/>
                <a:gd name="T8" fmla="*/ 0 w 1819"/>
                <a:gd name="T9" fmla="*/ 0 h 161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9" h="16172">
                  <a:moveTo>
                    <a:pt x="1819" y="0"/>
                  </a:moveTo>
                  <a:lnTo>
                    <a:pt x="0" y="1155"/>
                  </a:lnTo>
                  <a:lnTo>
                    <a:pt x="0" y="16172"/>
                  </a:lnTo>
                  <a:lnTo>
                    <a:pt x="1819" y="15019"/>
                  </a:lnTo>
                  <a:lnTo>
                    <a:pt x="1819"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39"/>
            <p:cNvSpPr>
              <a:spLocks/>
            </p:cNvSpPr>
            <p:nvPr/>
          </p:nvSpPr>
          <p:spPr bwMode="auto">
            <a:xfrm>
              <a:off x="3168" y="2016"/>
              <a:ext cx="407" cy="44"/>
            </a:xfrm>
            <a:custGeom>
              <a:avLst/>
              <a:gdLst>
                <a:gd name="T0" fmla="*/ 0 w 10581"/>
                <a:gd name="T1" fmla="*/ 0 h 1155"/>
                <a:gd name="T2" fmla="*/ 1 w 10581"/>
                <a:gd name="T3" fmla="*/ 0 h 1155"/>
                <a:gd name="T4" fmla="*/ 1 w 10581"/>
                <a:gd name="T5" fmla="*/ 0 h 1155"/>
                <a:gd name="T6" fmla="*/ 0 w 10581"/>
                <a:gd name="T7" fmla="*/ 0 h 1155"/>
                <a:gd name="T8" fmla="*/ 0 w 10581"/>
                <a:gd name="T9" fmla="*/ 0 h 1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81" h="1155">
                  <a:moveTo>
                    <a:pt x="0" y="1155"/>
                  </a:moveTo>
                  <a:lnTo>
                    <a:pt x="8762" y="1155"/>
                  </a:lnTo>
                  <a:lnTo>
                    <a:pt x="10581" y="0"/>
                  </a:lnTo>
                  <a:lnTo>
                    <a:pt x="1817" y="0"/>
                  </a:lnTo>
                  <a:lnTo>
                    <a:pt x="0" y="1155"/>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7" name="Rectangle 140"/>
            <p:cNvSpPr>
              <a:spLocks noChangeArrowheads="1"/>
            </p:cNvSpPr>
            <p:nvPr/>
          </p:nvSpPr>
          <p:spPr bwMode="auto">
            <a:xfrm>
              <a:off x="3168" y="2256"/>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8" name="Rectangle 141"/>
            <p:cNvSpPr>
              <a:spLocks noChangeArrowheads="1"/>
            </p:cNvSpPr>
            <p:nvPr/>
          </p:nvSpPr>
          <p:spPr bwMode="auto">
            <a:xfrm>
              <a:off x="3168" y="2281"/>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9" name="Rectangle 142"/>
            <p:cNvSpPr>
              <a:spLocks noChangeArrowheads="1"/>
            </p:cNvSpPr>
            <p:nvPr/>
          </p:nvSpPr>
          <p:spPr bwMode="auto">
            <a:xfrm>
              <a:off x="3168" y="2137"/>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0" name="Rectangle 143"/>
            <p:cNvSpPr>
              <a:spLocks noChangeArrowheads="1"/>
            </p:cNvSpPr>
            <p:nvPr/>
          </p:nvSpPr>
          <p:spPr bwMode="auto">
            <a:xfrm>
              <a:off x="3168" y="2163"/>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1" name="Freeform 144"/>
            <p:cNvSpPr>
              <a:spLocks/>
            </p:cNvSpPr>
            <p:nvPr/>
          </p:nvSpPr>
          <p:spPr bwMode="auto">
            <a:xfrm>
              <a:off x="3194" y="2482"/>
              <a:ext cx="267" cy="135"/>
            </a:xfrm>
            <a:custGeom>
              <a:avLst/>
              <a:gdLst>
                <a:gd name="T0" fmla="*/ 0 w 6935"/>
                <a:gd name="T1" fmla="*/ 0 h 3516"/>
                <a:gd name="T2" fmla="*/ 0 w 6935"/>
                <a:gd name="T3" fmla="*/ 0 h 3516"/>
                <a:gd name="T4" fmla="*/ 0 w 6935"/>
                <a:gd name="T5" fmla="*/ 0 h 3516"/>
                <a:gd name="T6" fmla="*/ 0 w 6935"/>
                <a:gd name="T7" fmla="*/ 0 h 3516"/>
                <a:gd name="T8" fmla="*/ 0 w 6935"/>
                <a:gd name="T9" fmla="*/ 0 h 3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35" h="3516">
                  <a:moveTo>
                    <a:pt x="6338" y="0"/>
                  </a:moveTo>
                  <a:lnTo>
                    <a:pt x="6935" y="0"/>
                  </a:lnTo>
                  <a:lnTo>
                    <a:pt x="6819" y="3516"/>
                  </a:lnTo>
                  <a:lnTo>
                    <a:pt x="0" y="3516"/>
                  </a:lnTo>
                  <a:lnTo>
                    <a:pt x="6338"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2" name="Freeform 145"/>
            <p:cNvSpPr>
              <a:spLocks/>
            </p:cNvSpPr>
            <p:nvPr/>
          </p:nvSpPr>
          <p:spPr bwMode="auto">
            <a:xfrm>
              <a:off x="3204" y="2341"/>
              <a:ext cx="271" cy="276"/>
            </a:xfrm>
            <a:custGeom>
              <a:avLst/>
              <a:gdLst>
                <a:gd name="T0" fmla="*/ 0 w 7058"/>
                <a:gd name="T1" fmla="*/ 0 h 7171"/>
                <a:gd name="T2" fmla="*/ 0 w 7058"/>
                <a:gd name="T3" fmla="*/ 0 h 7171"/>
                <a:gd name="T4" fmla="*/ 0 w 7058"/>
                <a:gd name="T5" fmla="*/ 0 h 7171"/>
                <a:gd name="T6" fmla="*/ 0 w 7058"/>
                <a:gd name="T7" fmla="*/ 0 h 7171"/>
                <a:gd name="T8" fmla="*/ 0 w 7058"/>
                <a:gd name="T9" fmla="*/ 0 h 7171"/>
                <a:gd name="T10" fmla="*/ 0 w 7058"/>
                <a:gd name="T11" fmla="*/ 0 h 7171"/>
                <a:gd name="T12" fmla="*/ 0 w 7058"/>
                <a:gd name="T13" fmla="*/ 0 h 7171"/>
                <a:gd name="T14" fmla="*/ 0 w 7058"/>
                <a:gd name="T15" fmla="*/ 0 h 7171"/>
                <a:gd name="T16" fmla="*/ 0 w 7058"/>
                <a:gd name="T17" fmla="*/ 0 h 7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58" h="7171">
                  <a:moveTo>
                    <a:pt x="0" y="0"/>
                  </a:moveTo>
                  <a:lnTo>
                    <a:pt x="7058" y="0"/>
                  </a:lnTo>
                  <a:lnTo>
                    <a:pt x="7058" y="7171"/>
                  </a:lnTo>
                  <a:lnTo>
                    <a:pt x="6311" y="7171"/>
                  </a:lnTo>
                  <a:lnTo>
                    <a:pt x="6311" y="758"/>
                  </a:lnTo>
                  <a:lnTo>
                    <a:pt x="746" y="758"/>
                  </a:lnTo>
                  <a:lnTo>
                    <a:pt x="746" y="7171"/>
                  </a:lnTo>
                  <a:lnTo>
                    <a:pt x="0" y="7171"/>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146"/>
            <p:cNvSpPr>
              <a:spLocks/>
            </p:cNvSpPr>
            <p:nvPr/>
          </p:nvSpPr>
          <p:spPr bwMode="auto">
            <a:xfrm>
              <a:off x="3194" y="2341"/>
              <a:ext cx="271" cy="276"/>
            </a:xfrm>
            <a:custGeom>
              <a:avLst/>
              <a:gdLst>
                <a:gd name="T0" fmla="*/ 0 w 7058"/>
                <a:gd name="T1" fmla="*/ 0 h 7171"/>
                <a:gd name="T2" fmla="*/ 0 w 7058"/>
                <a:gd name="T3" fmla="*/ 0 h 7171"/>
                <a:gd name="T4" fmla="*/ 0 w 7058"/>
                <a:gd name="T5" fmla="*/ 0 h 7171"/>
                <a:gd name="T6" fmla="*/ 0 w 7058"/>
                <a:gd name="T7" fmla="*/ 0 h 7171"/>
                <a:gd name="T8" fmla="*/ 0 w 7058"/>
                <a:gd name="T9" fmla="*/ 0 h 7171"/>
                <a:gd name="T10" fmla="*/ 0 w 7058"/>
                <a:gd name="T11" fmla="*/ 0 h 7171"/>
                <a:gd name="T12" fmla="*/ 0 w 7058"/>
                <a:gd name="T13" fmla="*/ 0 h 7171"/>
                <a:gd name="T14" fmla="*/ 0 w 7058"/>
                <a:gd name="T15" fmla="*/ 0 h 7171"/>
                <a:gd name="T16" fmla="*/ 0 w 7058"/>
                <a:gd name="T17" fmla="*/ 0 h 7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58" h="7171">
                  <a:moveTo>
                    <a:pt x="0" y="0"/>
                  </a:moveTo>
                  <a:lnTo>
                    <a:pt x="7058" y="0"/>
                  </a:lnTo>
                  <a:lnTo>
                    <a:pt x="7058" y="7171"/>
                  </a:lnTo>
                  <a:lnTo>
                    <a:pt x="6312" y="7171"/>
                  </a:lnTo>
                  <a:lnTo>
                    <a:pt x="6312" y="758"/>
                  </a:lnTo>
                  <a:lnTo>
                    <a:pt x="747" y="758"/>
                  </a:lnTo>
                  <a:lnTo>
                    <a:pt x="747" y="7171"/>
                  </a:lnTo>
                  <a:lnTo>
                    <a:pt x="0" y="717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47"/>
            <p:cNvSpPr>
              <a:spLocks noEditPoints="1"/>
            </p:cNvSpPr>
            <p:nvPr/>
          </p:nvSpPr>
          <p:spPr bwMode="auto">
            <a:xfrm>
              <a:off x="3248"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29" y="1275"/>
                  </a:lnTo>
                  <a:lnTo>
                    <a:pt x="2895" y="1211"/>
                  </a:lnTo>
                  <a:lnTo>
                    <a:pt x="2860" y="1149"/>
                  </a:lnTo>
                  <a:lnTo>
                    <a:pt x="2822" y="1089"/>
                  </a:lnTo>
                  <a:lnTo>
                    <a:pt x="2785" y="1029"/>
                  </a:lnTo>
                  <a:lnTo>
                    <a:pt x="2745" y="971"/>
                  </a:lnTo>
                  <a:lnTo>
                    <a:pt x="2705" y="914"/>
                  </a:lnTo>
                  <a:lnTo>
                    <a:pt x="2663" y="858"/>
                  </a:lnTo>
                  <a:lnTo>
                    <a:pt x="2621" y="805"/>
                  </a:lnTo>
                  <a:lnTo>
                    <a:pt x="2577" y="751"/>
                  </a:lnTo>
                  <a:lnTo>
                    <a:pt x="2532" y="700"/>
                  </a:lnTo>
                  <a:lnTo>
                    <a:pt x="2486" y="649"/>
                  </a:lnTo>
                  <a:lnTo>
                    <a:pt x="2438" y="600"/>
                  </a:lnTo>
                  <a:lnTo>
                    <a:pt x="2390" y="552"/>
                  </a:lnTo>
                  <a:lnTo>
                    <a:pt x="2340" y="505"/>
                  </a:lnTo>
                  <a:lnTo>
                    <a:pt x="2287" y="458"/>
                  </a:lnTo>
                  <a:lnTo>
                    <a:pt x="2235" y="411"/>
                  </a:lnTo>
                  <a:lnTo>
                    <a:pt x="2183" y="369"/>
                  </a:lnTo>
                  <a:lnTo>
                    <a:pt x="2134" y="328"/>
                  </a:lnTo>
                  <a:lnTo>
                    <a:pt x="2084" y="289"/>
                  </a:lnTo>
                  <a:lnTo>
                    <a:pt x="2036" y="254"/>
                  </a:lnTo>
                  <a:lnTo>
                    <a:pt x="1989" y="220"/>
                  </a:lnTo>
                  <a:lnTo>
                    <a:pt x="1943" y="189"/>
                  </a:lnTo>
                  <a:lnTo>
                    <a:pt x="1898" y="161"/>
                  </a:lnTo>
                  <a:lnTo>
                    <a:pt x="1854" y="135"/>
                  </a:lnTo>
                  <a:lnTo>
                    <a:pt x="1811" y="111"/>
                  </a:lnTo>
                  <a:lnTo>
                    <a:pt x="1769" y="90"/>
                  </a:lnTo>
                  <a:lnTo>
                    <a:pt x="1727" y="71"/>
                  </a:lnTo>
                  <a:lnTo>
                    <a:pt x="1688" y="55"/>
                  </a:lnTo>
                  <a:lnTo>
                    <a:pt x="1648" y="42"/>
                  </a:lnTo>
                  <a:lnTo>
                    <a:pt x="1611" y="29"/>
                  </a:lnTo>
                  <a:lnTo>
                    <a:pt x="1587" y="24"/>
                  </a:lnTo>
                  <a:lnTo>
                    <a:pt x="1563" y="18"/>
                  </a:lnTo>
                  <a:lnTo>
                    <a:pt x="1539" y="14"/>
                  </a:lnTo>
                  <a:lnTo>
                    <a:pt x="1515" y="10"/>
                  </a:lnTo>
                  <a:lnTo>
                    <a:pt x="1491" y="7"/>
                  </a:lnTo>
                  <a:lnTo>
                    <a:pt x="1466" y="4"/>
                  </a:lnTo>
                  <a:lnTo>
                    <a:pt x="1441" y="2"/>
                  </a:lnTo>
                  <a:lnTo>
                    <a:pt x="1416" y="1"/>
                  </a:lnTo>
                  <a:lnTo>
                    <a:pt x="1390" y="0"/>
                  </a:lnTo>
                  <a:lnTo>
                    <a:pt x="1364" y="0"/>
                  </a:lnTo>
                  <a:lnTo>
                    <a:pt x="1339" y="1"/>
                  </a:lnTo>
                  <a:lnTo>
                    <a:pt x="1312" y="2"/>
                  </a:lnTo>
                  <a:lnTo>
                    <a:pt x="1285" y="4"/>
                  </a:lnTo>
                  <a:lnTo>
                    <a:pt x="1259" y="7"/>
                  </a:lnTo>
                  <a:lnTo>
                    <a:pt x="1231" y="10"/>
                  </a:lnTo>
                  <a:lnTo>
                    <a:pt x="1204" y="15"/>
                  </a:lnTo>
                  <a:lnTo>
                    <a:pt x="1177" y="19"/>
                  </a:lnTo>
                  <a:lnTo>
                    <a:pt x="1148" y="25"/>
                  </a:lnTo>
                  <a:lnTo>
                    <a:pt x="1121" y="31"/>
                  </a:lnTo>
                  <a:lnTo>
                    <a:pt x="1093" y="37"/>
                  </a:lnTo>
                  <a:lnTo>
                    <a:pt x="1063" y="46"/>
                  </a:lnTo>
                  <a:lnTo>
                    <a:pt x="1035" y="54"/>
                  </a:lnTo>
                  <a:lnTo>
                    <a:pt x="1005" y="63"/>
                  </a:lnTo>
                  <a:lnTo>
                    <a:pt x="976" y="72"/>
                  </a:lnTo>
                  <a:lnTo>
                    <a:pt x="946" y="82"/>
                  </a:lnTo>
                  <a:lnTo>
                    <a:pt x="916" y="93"/>
                  </a:lnTo>
                  <a:lnTo>
                    <a:pt x="886" y="104"/>
                  </a:lnTo>
                  <a:lnTo>
                    <a:pt x="856" y="116"/>
                  </a:lnTo>
                  <a:lnTo>
                    <a:pt x="794" y="143"/>
                  </a:lnTo>
                  <a:lnTo>
                    <a:pt x="731" y="172"/>
                  </a:lnTo>
                  <a:lnTo>
                    <a:pt x="710" y="182"/>
                  </a:lnTo>
                  <a:lnTo>
                    <a:pt x="688" y="194"/>
                  </a:lnTo>
                  <a:lnTo>
                    <a:pt x="665" y="207"/>
                  </a:lnTo>
                  <a:lnTo>
                    <a:pt x="641" y="221"/>
                  </a:lnTo>
                  <a:lnTo>
                    <a:pt x="617" y="238"/>
                  </a:lnTo>
                  <a:lnTo>
                    <a:pt x="591" y="255"/>
                  </a:lnTo>
                  <a:lnTo>
                    <a:pt x="564" y="273"/>
                  </a:lnTo>
                  <a:lnTo>
                    <a:pt x="537" y="293"/>
                  </a:lnTo>
                  <a:lnTo>
                    <a:pt x="479" y="337"/>
                  </a:lnTo>
                  <a:lnTo>
                    <a:pt x="418" y="386"/>
                  </a:lnTo>
                  <a:lnTo>
                    <a:pt x="353" y="440"/>
                  </a:lnTo>
                  <a:lnTo>
                    <a:pt x="285" y="499"/>
                  </a:lnTo>
                  <a:lnTo>
                    <a:pt x="245" y="537"/>
                  </a:lnTo>
                  <a:lnTo>
                    <a:pt x="208" y="571"/>
                  </a:lnTo>
                  <a:lnTo>
                    <a:pt x="174" y="606"/>
                  </a:lnTo>
                  <a:lnTo>
                    <a:pt x="143" y="638"/>
                  </a:lnTo>
                  <a:lnTo>
                    <a:pt x="115" y="669"/>
                  </a:lnTo>
                  <a:lnTo>
                    <a:pt x="90" y="699"/>
                  </a:lnTo>
                  <a:lnTo>
                    <a:pt x="69" y="727"/>
                  </a:lnTo>
                  <a:lnTo>
                    <a:pt x="50" y="754"/>
                  </a:lnTo>
                  <a:lnTo>
                    <a:pt x="33" y="779"/>
                  </a:lnTo>
                  <a:lnTo>
                    <a:pt x="21" y="804"/>
                  </a:lnTo>
                  <a:lnTo>
                    <a:pt x="15" y="815"/>
                  </a:lnTo>
                  <a:lnTo>
                    <a:pt x="11" y="826"/>
                  </a:lnTo>
                  <a:lnTo>
                    <a:pt x="7" y="837"/>
                  </a:lnTo>
                  <a:lnTo>
                    <a:pt x="5" y="847"/>
                  </a:lnTo>
                  <a:lnTo>
                    <a:pt x="2" y="857"/>
                  </a:lnTo>
                  <a:lnTo>
                    <a:pt x="1" y="867"/>
                  </a:lnTo>
                  <a:lnTo>
                    <a:pt x="0" y="876"/>
                  </a:lnTo>
                  <a:lnTo>
                    <a:pt x="0" y="886"/>
                  </a:lnTo>
                  <a:lnTo>
                    <a:pt x="1" y="894"/>
                  </a:lnTo>
                  <a:lnTo>
                    <a:pt x="3" y="903"/>
                  </a:lnTo>
                  <a:lnTo>
                    <a:pt x="5" y="910"/>
                  </a:lnTo>
                  <a:lnTo>
                    <a:pt x="9" y="918"/>
                  </a:lnTo>
                  <a:lnTo>
                    <a:pt x="16" y="933"/>
                  </a:lnTo>
                  <a:lnTo>
                    <a:pt x="27" y="947"/>
                  </a:lnTo>
                  <a:lnTo>
                    <a:pt x="39" y="962"/>
                  </a:lnTo>
                  <a:lnTo>
                    <a:pt x="54" y="976"/>
                  </a:lnTo>
                  <a:lnTo>
                    <a:pt x="70" y="991"/>
                  </a:lnTo>
                  <a:lnTo>
                    <a:pt x="88" y="1005"/>
                  </a:lnTo>
                  <a:lnTo>
                    <a:pt x="108" y="1019"/>
                  </a:lnTo>
                  <a:lnTo>
                    <a:pt x="131" y="1033"/>
                  </a:lnTo>
                  <a:lnTo>
                    <a:pt x="155" y="1047"/>
                  </a:lnTo>
                  <a:lnTo>
                    <a:pt x="182" y="1061"/>
                  </a:lnTo>
                  <a:lnTo>
                    <a:pt x="211" y="1076"/>
                  </a:lnTo>
                  <a:lnTo>
                    <a:pt x="241" y="1089"/>
                  </a:lnTo>
                  <a:lnTo>
                    <a:pt x="273" y="1103"/>
                  </a:lnTo>
                  <a:lnTo>
                    <a:pt x="308" y="1116"/>
                  </a:lnTo>
                  <a:lnTo>
                    <a:pt x="345" y="1130"/>
                  </a:lnTo>
                  <a:lnTo>
                    <a:pt x="384" y="1143"/>
                  </a:lnTo>
                  <a:lnTo>
                    <a:pt x="374" y="1168"/>
                  </a:lnTo>
                  <a:lnTo>
                    <a:pt x="363" y="1192"/>
                  </a:lnTo>
                  <a:lnTo>
                    <a:pt x="354" y="1216"/>
                  </a:lnTo>
                  <a:lnTo>
                    <a:pt x="345" y="1240"/>
                  </a:lnTo>
                  <a:lnTo>
                    <a:pt x="337" y="1265"/>
                  </a:lnTo>
                  <a:lnTo>
                    <a:pt x="330" y="1289"/>
                  </a:lnTo>
                  <a:lnTo>
                    <a:pt x="324" y="1313"/>
                  </a:lnTo>
                  <a:lnTo>
                    <a:pt x="318" y="1336"/>
                  </a:lnTo>
                  <a:lnTo>
                    <a:pt x="313" y="1361"/>
                  </a:lnTo>
                  <a:lnTo>
                    <a:pt x="309" y="1385"/>
                  </a:lnTo>
                  <a:lnTo>
                    <a:pt x="305" y="1409"/>
                  </a:lnTo>
                  <a:lnTo>
                    <a:pt x="302" y="1432"/>
                  </a:lnTo>
                  <a:lnTo>
                    <a:pt x="300" y="1457"/>
                  </a:lnTo>
                  <a:lnTo>
                    <a:pt x="298" y="1481"/>
                  </a:lnTo>
                  <a:lnTo>
                    <a:pt x="297" y="1504"/>
                  </a:lnTo>
                  <a:lnTo>
                    <a:pt x="297" y="1528"/>
                  </a:lnTo>
                  <a:lnTo>
                    <a:pt x="298" y="1552"/>
                  </a:lnTo>
                  <a:lnTo>
                    <a:pt x="299" y="1576"/>
                  </a:lnTo>
                  <a:lnTo>
                    <a:pt x="300" y="1599"/>
                  </a:lnTo>
                  <a:lnTo>
                    <a:pt x="303" y="1622"/>
                  </a:lnTo>
                  <a:lnTo>
                    <a:pt x="306" y="1647"/>
                  </a:lnTo>
                  <a:lnTo>
                    <a:pt x="310" y="1670"/>
                  </a:lnTo>
                  <a:lnTo>
                    <a:pt x="315" y="1693"/>
                  </a:lnTo>
                  <a:lnTo>
                    <a:pt x="320" y="1717"/>
                  </a:lnTo>
                  <a:lnTo>
                    <a:pt x="326" y="1741"/>
                  </a:lnTo>
                  <a:lnTo>
                    <a:pt x="332" y="1764"/>
                  </a:lnTo>
                  <a:lnTo>
                    <a:pt x="339" y="1787"/>
                  </a:lnTo>
                  <a:lnTo>
                    <a:pt x="347" y="1811"/>
                  </a:lnTo>
                  <a:lnTo>
                    <a:pt x="356" y="1835"/>
                  </a:lnTo>
                  <a:lnTo>
                    <a:pt x="365" y="1858"/>
                  </a:lnTo>
                  <a:lnTo>
                    <a:pt x="376" y="1881"/>
                  </a:lnTo>
                  <a:lnTo>
                    <a:pt x="387" y="1904"/>
                  </a:lnTo>
                  <a:lnTo>
                    <a:pt x="395" y="1921"/>
                  </a:lnTo>
                  <a:lnTo>
                    <a:pt x="403" y="1936"/>
                  </a:lnTo>
                  <a:lnTo>
                    <a:pt x="412" y="1951"/>
                  </a:lnTo>
                  <a:lnTo>
                    <a:pt x="421" y="1966"/>
                  </a:lnTo>
                  <a:lnTo>
                    <a:pt x="431" y="1982"/>
                  </a:lnTo>
                  <a:lnTo>
                    <a:pt x="441" y="1996"/>
                  </a:lnTo>
                  <a:lnTo>
                    <a:pt x="453" y="2011"/>
                  </a:lnTo>
                  <a:lnTo>
                    <a:pt x="465" y="2027"/>
                  </a:lnTo>
                  <a:lnTo>
                    <a:pt x="476" y="2041"/>
                  </a:lnTo>
                  <a:lnTo>
                    <a:pt x="489" y="2056"/>
                  </a:lnTo>
                  <a:lnTo>
                    <a:pt x="502" y="2070"/>
                  </a:lnTo>
                  <a:lnTo>
                    <a:pt x="515" y="2084"/>
                  </a:lnTo>
                  <a:lnTo>
                    <a:pt x="544" y="2113"/>
                  </a:lnTo>
                  <a:lnTo>
                    <a:pt x="575" y="2140"/>
                  </a:lnTo>
                  <a:lnTo>
                    <a:pt x="608" y="2166"/>
                  </a:lnTo>
                  <a:lnTo>
                    <a:pt x="643" y="2193"/>
                  </a:lnTo>
                  <a:lnTo>
                    <a:pt x="679" y="2219"/>
                  </a:lnTo>
                  <a:lnTo>
                    <a:pt x="719" y="2244"/>
                  </a:lnTo>
                  <a:lnTo>
                    <a:pt x="759" y="2269"/>
                  </a:lnTo>
                  <a:lnTo>
                    <a:pt x="803" y="2293"/>
                  </a:lnTo>
                  <a:lnTo>
                    <a:pt x="849" y="2318"/>
                  </a:lnTo>
                  <a:lnTo>
                    <a:pt x="896" y="2341"/>
                  </a:lnTo>
                  <a:lnTo>
                    <a:pt x="976" y="2371"/>
                  </a:lnTo>
                  <a:lnTo>
                    <a:pt x="1056" y="2403"/>
                  </a:lnTo>
                  <a:lnTo>
                    <a:pt x="1135" y="2433"/>
                  </a:lnTo>
                  <a:lnTo>
                    <a:pt x="1215" y="2463"/>
                  </a:lnTo>
                  <a:lnTo>
                    <a:pt x="1295" y="2495"/>
                  </a:lnTo>
                  <a:lnTo>
                    <a:pt x="1375" y="2525"/>
                  </a:lnTo>
                  <a:lnTo>
                    <a:pt x="1454" y="2555"/>
                  </a:lnTo>
                  <a:lnTo>
                    <a:pt x="1534" y="2586"/>
                  </a:lnTo>
                  <a:lnTo>
                    <a:pt x="1611" y="2633"/>
                  </a:lnTo>
                  <a:lnTo>
                    <a:pt x="1689" y="2680"/>
                  </a:lnTo>
                  <a:lnTo>
                    <a:pt x="1766" y="2727"/>
                  </a:lnTo>
                  <a:lnTo>
                    <a:pt x="1843" y="2775"/>
                  </a:lnTo>
                  <a:lnTo>
                    <a:pt x="1921" y="2821"/>
                  </a:lnTo>
                  <a:lnTo>
                    <a:pt x="1998" y="2869"/>
                  </a:lnTo>
                  <a:lnTo>
                    <a:pt x="2076" y="2915"/>
                  </a:lnTo>
                  <a:lnTo>
                    <a:pt x="2154" y="2963"/>
                  </a:lnTo>
                  <a:lnTo>
                    <a:pt x="2175" y="2974"/>
                  </a:lnTo>
                  <a:lnTo>
                    <a:pt x="2196" y="2986"/>
                  </a:lnTo>
                  <a:lnTo>
                    <a:pt x="2218" y="2996"/>
                  </a:lnTo>
                  <a:lnTo>
                    <a:pt x="2240" y="3005"/>
                  </a:lnTo>
                  <a:lnTo>
                    <a:pt x="2261" y="3014"/>
                  </a:lnTo>
                  <a:lnTo>
                    <a:pt x="2282" y="3022"/>
                  </a:lnTo>
                  <a:lnTo>
                    <a:pt x="2304" y="3030"/>
                  </a:lnTo>
                  <a:lnTo>
                    <a:pt x="2326" y="3036"/>
                  </a:lnTo>
                  <a:lnTo>
                    <a:pt x="2347" y="3042"/>
                  </a:lnTo>
                  <a:lnTo>
                    <a:pt x="2368" y="3048"/>
                  </a:lnTo>
                  <a:lnTo>
                    <a:pt x="2390" y="3053"/>
                  </a:lnTo>
                  <a:lnTo>
                    <a:pt x="2412" y="3057"/>
                  </a:lnTo>
                  <a:lnTo>
                    <a:pt x="2433" y="3060"/>
                  </a:lnTo>
                  <a:lnTo>
                    <a:pt x="2455" y="3062"/>
                  </a:lnTo>
                  <a:lnTo>
                    <a:pt x="2476" y="3064"/>
                  </a:lnTo>
                  <a:lnTo>
                    <a:pt x="2497" y="3064"/>
                  </a:lnTo>
                  <a:lnTo>
                    <a:pt x="2519" y="3064"/>
                  </a:lnTo>
                  <a:lnTo>
                    <a:pt x="2541" y="3064"/>
                  </a:lnTo>
                  <a:lnTo>
                    <a:pt x="2562" y="3062"/>
                  </a:lnTo>
                  <a:lnTo>
                    <a:pt x="2583" y="3060"/>
                  </a:lnTo>
                  <a:lnTo>
                    <a:pt x="2604" y="3057"/>
                  </a:lnTo>
                  <a:lnTo>
                    <a:pt x="2627" y="3054"/>
                  </a:lnTo>
                  <a:lnTo>
                    <a:pt x="2648" y="3049"/>
                  </a:lnTo>
                  <a:lnTo>
                    <a:pt x="2669" y="3043"/>
                  </a:lnTo>
                  <a:lnTo>
                    <a:pt x="2690" y="3037"/>
                  </a:lnTo>
                  <a:lnTo>
                    <a:pt x="2712" y="3031"/>
                  </a:lnTo>
                  <a:lnTo>
                    <a:pt x="2734" y="3023"/>
                  </a:lnTo>
                  <a:lnTo>
                    <a:pt x="2755" y="3015"/>
                  </a:lnTo>
                  <a:lnTo>
                    <a:pt x="2777" y="3007"/>
                  </a:lnTo>
                  <a:lnTo>
                    <a:pt x="2798" y="2997"/>
                  </a:lnTo>
                  <a:lnTo>
                    <a:pt x="2820" y="2987"/>
                  </a:lnTo>
                  <a:lnTo>
                    <a:pt x="2841" y="2976"/>
                  </a:lnTo>
                  <a:lnTo>
                    <a:pt x="2933" y="2925"/>
                  </a:lnTo>
                  <a:lnTo>
                    <a:pt x="2947" y="2939"/>
                  </a:lnTo>
                  <a:lnTo>
                    <a:pt x="2965" y="2956"/>
                  </a:lnTo>
                  <a:lnTo>
                    <a:pt x="2986" y="2973"/>
                  </a:lnTo>
                  <a:lnTo>
                    <a:pt x="3010" y="2992"/>
                  </a:lnTo>
                  <a:lnTo>
                    <a:pt x="3067" y="3035"/>
                  </a:lnTo>
                  <a:lnTo>
                    <a:pt x="3137" y="3085"/>
                  </a:lnTo>
                  <a:lnTo>
                    <a:pt x="3218" y="3141"/>
                  </a:lnTo>
                  <a:lnTo>
                    <a:pt x="3311" y="3203"/>
                  </a:lnTo>
                  <a:lnTo>
                    <a:pt x="3417" y="3272"/>
                  </a:lnTo>
                  <a:lnTo>
                    <a:pt x="3534" y="3348"/>
                  </a:lnTo>
                  <a:lnTo>
                    <a:pt x="3570" y="3372"/>
                  </a:lnTo>
                  <a:lnTo>
                    <a:pt x="3607" y="3399"/>
                  </a:lnTo>
                  <a:lnTo>
                    <a:pt x="3642" y="3428"/>
                  </a:lnTo>
                  <a:lnTo>
                    <a:pt x="3677" y="3458"/>
                  </a:lnTo>
                  <a:lnTo>
                    <a:pt x="3710" y="3489"/>
                  </a:lnTo>
                  <a:lnTo>
                    <a:pt x="3744" y="3524"/>
                  </a:lnTo>
                  <a:lnTo>
                    <a:pt x="3776" y="3560"/>
                  </a:lnTo>
                  <a:lnTo>
                    <a:pt x="3807" y="3597"/>
                  </a:lnTo>
                  <a:lnTo>
                    <a:pt x="3838" y="3637"/>
                  </a:lnTo>
                  <a:lnTo>
                    <a:pt x="3868" y="3678"/>
                  </a:lnTo>
                  <a:lnTo>
                    <a:pt x="3898" y="3722"/>
                  </a:lnTo>
                  <a:lnTo>
                    <a:pt x="3927" y="3766"/>
                  </a:lnTo>
                  <a:lnTo>
                    <a:pt x="3955" y="3814"/>
                  </a:lnTo>
                  <a:lnTo>
                    <a:pt x="3983" y="3862"/>
                  </a:lnTo>
                  <a:lnTo>
                    <a:pt x="4009" y="3913"/>
                  </a:lnTo>
                  <a:lnTo>
                    <a:pt x="4035" y="3965"/>
                  </a:lnTo>
                  <a:lnTo>
                    <a:pt x="4046" y="3992"/>
                  </a:lnTo>
                  <a:lnTo>
                    <a:pt x="4058" y="4017"/>
                  </a:lnTo>
                  <a:lnTo>
                    <a:pt x="4068" y="4042"/>
                  </a:lnTo>
                  <a:lnTo>
                    <a:pt x="4077" y="4067"/>
                  </a:lnTo>
                  <a:lnTo>
                    <a:pt x="4085" y="4094"/>
                  </a:lnTo>
                  <a:lnTo>
                    <a:pt x="4093" y="4119"/>
                  </a:lnTo>
                  <a:lnTo>
                    <a:pt x="4099" y="4145"/>
                  </a:lnTo>
                  <a:lnTo>
                    <a:pt x="4105" y="4170"/>
                  </a:lnTo>
                  <a:lnTo>
                    <a:pt x="4110" y="4197"/>
                  </a:lnTo>
                  <a:lnTo>
                    <a:pt x="4114" y="4222"/>
                  </a:lnTo>
                  <a:lnTo>
                    <a:pt x="4117" y="4248"/>
                  </a:lnTo>
                  <a:lnTo>
                    <a:pt x="4120" y="4274"/>
                  </a:lnTo>
                  <a:lnTo>
                    <a:pt x="4121" y="4300"/>
                  </a:lnTo>
                  <a:lnTo>
                    <a:pt x="4122" y="4326"/>
                  </a:lnTo>
                  <a:lnTo>
                    <a:pt x="4121" y="4352"/>
                  </a:lnTo>
                  <a:lnTo>
                    <a:pt x="4120" y="4378"/>
                  </a:lnTo>
                  <a:lnTo>
                    <a:pt x="4118" y="4404"/>
                  </a:lnTo>
                  <a:lnTo>
                    <a:pt x="4116" y="4430"/>
                  </a:lnTo>
                  <a:lnTo>
                    <a:pt x="4112" y="4456"/>
                  </a:lnTo>
                  <a:lnTo>
                    <a:pt x="4107" y="4483"/>
                  </a:lnTo>
                  <a:lnTo>
                    <a:pt x="4102" y="4509"/>
                  </a:lnTo>
                  <a:lnTo>
                    <a:pt x="4096" y="4535"/>
                  </a:lnTo>
                  <a:lnTo>
                    <a:pt x="4089" y="4562"/>
                  </a:lnTo>
                  <a:lnTo>
                    <a:pt x="4081" y="4588"/>
                  </a:lnTo>
                  <a:lnTo>
                    <a:pt x="4072" y="4615"/>
                  </a:lnTo>
                  <a:lnTo>
                    <a:pt x="4062" y="4641"/>
                  </a:lnTo>
                  <a:lnTo>
                    <a:pt x="4051" y="4668"/>
                  </a:lnTo>
                  <a:lnTo>
                    <a:pt x="4040" y="4695"/>
                  </a:lnTo>
                  <a:lnTo>
                    <a:pt x="4027" y="4721"/>
                  </a:lnTo>
                  <a:lnTo>
                    <a:pt x="4014"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5" y="5022"/>
                  </a:lnTo>
                  <a:lnTo>
                    <a:pt x="3817" y="5044"/>
                  </a:lnTo>
                  <a:lnTo>
                    <a:pt x="3796" y="5065"/>
                  </a:lnTo>
                  <a:lnTo>
                    <a:pt x="3776" y="5087"/>
                  </a:lnTo>
                  <a:lnTo>
                    <a:pt x="3756" y="5107"/>
                  </a:lnTo>
                  <a:lnTo>
                    <a:pt x="3735" y="5129"/>
                  </a:lnTo>
                  <a:lnTo>
                    <a:pt x="3713" y="5149"/>
                  </a:lnTo>
                  <a:lnTo>
                    <a:pt x="3691" y="5168"/>
                  </a:lnTo>
                  <a:lnTo>
                    <a:pt x="3631" y="5363"/>
                  </a:lnTo>
                  <a:lnTo>
                    <a:pt x="3670" y="5337"/>
                  </a:lnTo>
                  <a:lnTo>
                    <a:pt x="3707" y="5310"/>
                  </a:lnTo>
                  <a:lnTo>
                    <a:pt x="3744" y="5282"/>
                  </a:lnTo>
                  <a:lnTo>
                    <a:pt x="3779" y="5254"/>
                  </a:lnTo>
                  <a:lnTo>
                    <a:pt x="3814" y="5226"/>
                  </a:lnTo>
                  <a:lnTo>
                    <a:pt x="3846"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6" y="4700"/>
                  </a:lnTo>
                  <a:lnTo>
                    <a:pt x="4219" y="4671"/>
                  </a:lnTo>
                  <a:lnTo>
                    <a:pt x="4229" y="4640"/>
                  </a:lnTo>
                  <a:lnTo>
                    <a:pt x="4238" y="4610"/>
                  </a:lnTo>
                  <a:lnTo>
                    <a:pt x="4246" y="4581"/>
                  </a:lnTo>
                  <a:lnTo>
                    <a:pt x="4253" y="4550"/>
                  </a:lnTo>
                  <a:lnTo>
                    <a:pt x="4259" y="4520"/>
                  </a:lnTo>
                  <a:lnTo>
                    <a:pt x="4264" y="4489"/>
                  </a:lnTo>
                  <a:lnTo>
                    <a:pt x="4267" y="4459"/>
                  </a:lnTo>
                  <a:lnTo>
                    <a:pt x="4270" y="4428"/>
                  </a:lnTo>
                  <a:lnTo>
                    <a:pt x="4272" y="4398"/>
                  </a:lnTo>
                  <a:lnTo>
                    <a:pt x="4273" y="4367"/>
                  </a:lnTo>
                  <a:lnTo>
                    <a:pt x="4273" y="4335"/>
                  </a:lnTo>
                  <a:lnTo>
                    <a:pt x="4271" y="4305"/>
                  </a:lnTo>
                  <a:lnTo>
                    <a:pt x="4269" y="4274"/>
                  </a:lnTo>
                  <a:lnTo>
                    <a:pt x="4265" y="4242"/>
                  </a:lnTo>
                  <a:lnTo>
                    <a:pt x="4261" y="4211"/>
                  </a:lnTo>
                  <a:lnTo>
                    <a:pt x="4256" y="4180"/>
                  </a:lnTo>
                  <a:lnTo>
                    <a:pt x="4249" y="4148"/>
                  </a:lnTo>
                  <a:lnTo>
                    <a:pt x="4242" y="4117"/>
                  </a:lnTo>
                  <a:lnTo>
                    <a:pt x="4233" y="4086"/>
                  </a:lnTo>
                  <a:lnTo>
                    <a:pt x="4223"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5" y="3572"/>
                  </a:lnTo>
                  <a:lnTo>
                    <a:pt x="3935" y="3533"/>
                  </a:lnTo>
                  <a:lnTo>
                    <a:pt x="3904" y="3495"/>
                  </a:lnTo>
                  <a:lnTo>
                    <a:pt x="3871" y="3459"/>
                  </a:lnTo>
                  <a:lnTo>
                    <a:pt x="3838" y="3425"/>
                  </a:lnTo>
                  <a:lnTo>
                    <a:pt x="3803" y="3392"/>
                  </a:lnTo>
                  <a:lnTo>
                    <a:pt x="3769" y="3361"/>
                  </a:lnTo>
                  <a:lnTo>
                    <a:pt x="3732" y="3332"/>
                  </a:lnTo>
                  <a:lnTo>
                    <a:pt x="3696" y="3303"/>
                  </a:lnTo>
                  <a:lnTo>
                    <a:pt x="3659"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5" y="2698"/>
                  </a:lnTo>
                  <a:lnTo>
                    <a:pt x="3337" y="2696"/>
                  </a:lnTo>
                  <a:lnTo>
                    <a:pt x="3336" y="2693"/>
                  </a:lnTo>
                  <a:lnTo>
                    <a:pt x="3337" y="2689"/>
                  </a:lnTo>
                  <a:lnTo>
                    <a:pt x="3338" y="2685"/>
                  </a:lnTo>
                  <a:lnTo>
                    <a:pt x="3342" y="2680"/>
                  </a:lnTo>
                  <a:lnTo>
                    <a:pt x="3352" y="2665"/>
                  </a:lnTo>
                  <a:lnTo>
                    <a:pt x="3361" y="2650"/>
                  </a:lnTo>
                  <a:lnTo>
                    <a:pt x="3369" y="2636"/>
                  </a:lnTo>
                  <a:lnTo>
                    <a:pt x="3377" y="2622"/>
                  </a:lnTo>
                  <a:lnTo>
                    <a:pt x="3383" y="2608"/>
                  </a:lnTo>
                  <a:lnTo>
                    <a:pt x="3389" y="2594"/>
                  </a:lnTo>
                  <a:lnTo>
                    <a:pt x="3394" y="2580"/>
                  </a:lnTo>
                  <a:lnTo>
                    <a:pt x="3399" y="2565"/>
                  </a:lnTo>
                  <a:lnTo>
                    <a:pt x="3402" y="2552"/>
                  </a:lnTo>
                  <a:lnTo>
                    <a:pt x="3405" y="2538"/>
                  </a:lnTo>
                  <a:lnTo>
                    <a:pt x="3407"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8" y="2061"/>
                  </a:lnTo>
                  <a:lnTo>
                    <a:pt x="3229" y="1987"/>
                  </a:lnTo>
                  <a:lnTo>
                    <a:pt x="3203" y="1917"/>
                  </a:lnTo>
                  <a:lnTo>
                    <a:pt x="3178" y="1853"/>
                  </a:lnTo>
                  <a:lnTo>
                    <a:pt x="3154" y="1791"/>
                  </a:lnTo>
                  <a:lnTo>
                    <a:pt x="3132" y="1734"/>
                  </a:lnTo>
                  <a:lnTo>
                    <a:pt x="3111" y="1681"/>
                  </a:lnTo>
                  <a:lnTo>
                    <a:pt x="3091" y="1631"/>
                  </a:lnTo>
                  <a:lnTo>
                    <a:pt x="3073" y="1587"/>
                  </a:lnTo>
                  <a:lnTo>
                    <a:pt x="3057" y="1547"/>
                  </a:lnTo>
                  <a:lnTo>
                    <a:pt x="3042" y="1509"/>
                  </a:lnTo>
                  <a:lnTo>
                    <a:pt x="3028" y="1477"/>
                  </a:lnTo>
                  <a:lnTo>
                    <a:pt x="3016" y="1449"/>
                  </a:lnTo>
                  <a:lnTo>
                    <a:pt x="3005" y="1424"/>
                  </a:lnTo>
                  <a:lnTo>
                    <a:pt x="2996" y="1405"/>
                  </a:lnTo>
                  <a:close/>
                  <a:moveTo>
                    <a:pt x="3214" y="2202"/>
                  </a:moveTo>
                  <a:lnTo>
                    <a:pt x="3228" y="2239"/>
                  </a:lnTo>
                  <a:lnTo>
                    <a:pt x="3241" y="2275"/>
                  </a:lnTo>
                  <a:lnTo>
                    <a:pt x="3254" y="2310"/>
                  </a:lnTo>
                  <a:lnTo>
                    <a:pt x="3265" y="2342"/>
                  </a:lnTo>
                  <a:lnTo>
                    <a:pt x="3275" y="2372"/>
                  </a:lnTo>
                  <a:lnTo>
                    <a:pt x="3283" y="2401"/>
                  </a:lnTo>
                  <a:lnTo>
                    <a:pt x="3290" y="2428"/>
                  </a:lnTo>
                  <a:lnTo>
                    <a:pt x="3296" y="2453"/>
                  </a:lnTo>
                  <a:lnTo>
                    <a:pt x="3300" y="2476"/>
                  </a:lnTo>
                  <a:lnTo>
                    <a:pt x="3304" y="2499"/>
                  </a:lnTo>
                  <a:lnTo>
                    <a:pt x="3306" y="2519"/>
                  </a:lnTo>
                  <a:lnTo>
                    <a:pt x="3307" y="2537"/>
                  </a:lnTo>
                  <a:lnTo>
                    <a:pt x="3307" y="2553"/>
                  </a:lnTo>
                  <a:lnTo>
                    <a:pt x="3305" y="2567"/>
                  </a:lnTo>
                  <a:lnTo>
                    <a:pt x="3303" y="2581"/>
                  </a:lnTo>
                  <a:lnTo>
                    <a:pt x="3299" y="2592"/>
                  </a:lnTo>
                  <a:lnTo>
                    <a:pt x="3293" y="2603"/>
                  </a:lnTo>
                  <a:lnTo>
                    <a:pt x="3285" y="2614"/>
                  </a:lnTo>
                  <a:lnTo>
                    <a:pt x="3275" y="2626"/>
                  </a:lnTo>
                  <a:lnTo>
                    <a:pt x="3263" y="2638"/>
                  </a:lnTo>
                  <a:lnTo>
                    <a:pt x="3248" y="2651"/>
                  </a:lnTo>
                  <a:lnTo>
                    <a:pt x="3231" y="2664"/>
                  </a:lnTo>
                  <a:lnTo>
                    <a:pt x="3213" y="2680"/>
                  </a:lnTo>
                  <a:lnTo>
                    <a:pt x="3192" y="2694"/>
                  </a:lnTo>
                  <a:lnTo>
                    <a:pt x="3168" y="2710"/>
                  </a:lnTo>
                  <a:lnTo>
                    <a:pt x="3143" y="2726"/>
                  </a:lnTo>
                  <a:lnTo>
                    <a:pt x="3116" y="2742"/>
                  </a:lnTo>
                  <a:lnTo>
                    <a:pt x="3086" y="2760"/>
                  </a:lnTo>
                  <a:lnTo>
                    <a:pt x="3021" y="2797"/>
                  </a:lnTo>
                  <a:lnTo>
                    <a:pt x="2946" y="2836"/>
                  </a:lnTo>
                  <a:lnTo>
                    <a:pt x="2732" y="2629"/>
                  </a:lnTo>
                  <a:lnTo>
                    <a:pt x="2748" y="2618"/>
                  </a:lnTo>
                  <a:lnTo>
                    <a:pt x="2767" y="2604"/>
                  </a:lnTo>
                  <a:lnTo>
                    <a:pt x="2788" y="2588"/>
                  </a:lnTo>
                  <a:lnTo>
                    <a:pt x="2810" y="2569"/>
                  </a:lnTo>
                  <a:lnTo>
                    <a:pt x="2860" y="2528"/>
                  </a:lnTo>
                  <a:lnTo>
                    <a:pt x="2916" y="2478"/>
                  </a:lnTo>
                  <a:lnTo>
                    <a:pt x="2980" y="2422"/>
                  </a:lnTo>
                  <a:lnTo>
                    <a:pt x="3051" y="2356"/>
                  </a:lnTo>
                  <a:lnTo>
                    <a:pt x="3129" y="2283"/>
                  </a:lnTo>
                  <a:lnTo>
                    <a:pt x="3214" y="2202"/>
                  </a:lnTo>
                  <a:close/>
                  <a:moveTo>
                    <a:pt x="2882" y="2861"/>
                  </a:moveTo>
                  <a:lnTo>
                    <a:pt x="2786" y="2913"/>
                  </a:lnTo>
                  <a:lnTo>
                    <a:pt x="2768" y="2922"/>
                  </a:lnTo>
                  <a:lnTo>
                    <a:pt x="2751" y="2929"/>
                  </a:lnTo>
                  <a:lnTo>
                    <a:pt x="2735" y="2937"/>
                  </a:lnTo>
                  <a:lnTo>
                    <a:pt x="2718" y="2943"/>
                  </a:lnTo>
                  <a:lnTo>
                    <a:pt x="2700" y="2949"/>
                  </a:lnTo>
                  <a:lnTo>
                    <a:pt x="2682" y="2955"/>
                  </a:lnTo>
                  <a:lnTo>
                    <a:pt x="2665" y="2959"/>
                  </a:lnTo>
                  <a:lnTo>
                    <a:pt x="2648" y="2963"/>
                  </a:lnTo>
                  <a:lnTo>
                    <a:pt x="2630" y="2966"/>
                  </a:lnTo>
                  <a:lnTo>
                    <a:pt x="2612" y="2968"/>
                  </a:lnTo>
                  <a:lnTo>
                    <a:pt x="2593" y="2970"/>
                  </a:lnTo>
                  <a:lnTo>
                    <a:pt x="2575" y="2971"/>
                  </a:lnTo>
                  <a:lnTo>
                    <a:pt x="2557" y="2972"/>
                  </a:lnTo>
                  <a:lnTo>
                    <a:pt x="2539" y="2971"/>
                  </a:lnTo>
                  <a:lnTo>
                    <a:pt x="2520" y="2970"/>
                  </a:lnTo>
                  <a:lnTo>
                    <a:pt x="2501" y="2969"/>
                  </a:lnTo>
                  <a:lnTo>
                    <a:pt x="2483" y="2967"/>
                  </a:lnTo>
                  <a:lnTo>
                    <a:pt x="2464" y="2964"/>
                  </a:lnTo>
                  <a:lnTo>
                    <a:pt x="2444" y="2960"/>
                  </a:lnTo>
                  <a:lnTo>
                    <a:pt x="2425" y="2956"/>
                  </a:lnTo>
                  <a:lnTo>
                    <a:pt x="2406" y="2950"/>
                  </a:lnTo>
                  <a:lnTo>
                    <a:pt x="2387" y="2945"/>
                  </a:lnTo>
                  <a:lnTo>
                    <a:pt x="2366" y="2938"/>
                  </a:lnTo>
                  <a:lnTo>
                    <a:pt x="2347" y="2931"/>
                  </a:lnTo>
                  <a:lnTo>
                    <a:pt x="2327" y="2924"/>
                  </a:lnTo>
                  <a:lnTo>
                    <a:pt x="2308" y="2916"/>
                  </a:lnTo>
                  <a:lnTo>
                    <a:pt x="2287" y="2907"/>
                  </a:lnTo>
                  <a:lnTo>
                    <a:pt x="2267" y="2897"/>
                  </a:lnTo>
                  <a:lnTo>
                    <a:pt x="2247" y="2887"/>
                  </a:lnTo>
                  <a:lnTo>
                    <a:pt x="2227" y="2876"/>
                  </a:lnTo>
                  <a:lnTo>
                    <a:pt x="2205" y="2865"/>
                  </a:lnTo>
                  <a:lnTo>
                    <a:pt x="2185" y="2851"/>
                  </a:lnTo>
                  <a:lnTo>
                    <a:pt x="2218" y="2845"/>
                  </a:lnTo>
                  <a:lnTo>
                    <a:pt x="2249" y="2837"/>
                  </a:lnTo>
                  <a:lnTo>
                    <a:pt x="2281" y="2829"/>
                  </a:lnTo>
                  <a:lnTo>
                    <a:pt x="2313" y="2820"/>
                  </a:lnTo>
                  <a:lnTo>
                    <a:pt x="2344" y="2811"/>
                  </a:lnTo>
                  <a:lnTo>
                    <a:pt x="2376" y="2801"/>
                  </a:lnTo>
                  <a:lnTo>
                    <a:pt x="2407" y="2790"/>
                  </a:lnTo>
                  <a:lnTo>
                    <a:pt x="2438" y="2779"/>
                  </a:lnTo>
                  <a:lnTo>
                    <a:pt x="2469" y="2767"/>
                  </a:lnTo>
                  <a:lnTo>
                    <a:pt x="2499" y="2754"/>
                  </a:lnTo>
                  <a:lnTo>
                    <a:pt x="2529" y="2741"/>
                  </a:lnTo>
                  <a:lnTo>
                    <a:pt x="2560" y="2727"/>
                  </a:lnTo>
                  <a:lnTo>
                    <a:pt x="2590" y="2712"/>
                  </a:lnTo>
                  <a:lnTo>
                    <a:pt x="2620" y="2698"/>
                  </a:lnTo>
                  <a:lnTo>
                    <a:pt x="2650" y="2682"/>
                  </a:lnTo>
                  <a:lnTo>
                    <a:pt x="2679" y="2665"/>
                  </a:lnTo>
                  <a:lnTo>
                    <a:pt x="2882" y="2861"/>
                  </a:lnTo>
                  <a:close/>
                  <a:moveTo>
                    <a:pt x="2916" y="1436"/>
                  </a:moveTo>
                  <a:lnTo>
                    <a:pt x="2932" y="1472"/>
                  </a:lnTo>
                  <a:lnTo>
                    <a:pt x="2953" y="1520"/>
                  </a:lnTo>
                  <a:lnTo>
                    <a:pt x="2977" y="1582"/>
                  </a:lnTo>
                  <a:lnTo>
                    <a:pt x="3007" y="1658"/>
                  </a:lnTo>
                  <a:lnTo>
                    <a:pt x="3042" y="1747"/>
                  </a:lnTo>
                  <a:lnTo>
                    <a:pt x="3081" y="1849"/>
                  </a:lnTo>
                  <a:lnTo>
                    <a:pt x="3126" y="1964"/>
                  </a:lnTo>
                  <a:lnTo>
                    <a:pt x="3175" y="2092"/>
                  </a:lnTo>
                  <a:lnTo>
                    <a:pt x="3141" y="2138"/>
                  </a:lnTo>
                  <a:lnTo>
                    <a:pt x="3107" y="2181"/>
                  </a:lnTo>
                  <a:lnTo>
                    <a:pt x="3072" y="2224"/>
                  </a:lnTo>
                  <a:lnTo>
                    <a:pt x="3038" y="2263"/>
                  </a:lnTo>
                  <a:lnTo>
                    <a:pt x="3002" y="2303"/>
                  </a:lnTo>
                  <a:lnTo>
                    <a:pt x="2967" y="2339"/>
                  </a:lnTo>
                  <a:lnTo>
                    <a:pt x="2932" y="2374"/>
                  </a:lnTo>
                  <a:lnTo>
                    <a:pt x="2896" y="2408"/>
                  </a:lnTo>
                  <a:lnTo>
                    <a:pt x="2860" y="2439"/>
                  </a:lnTo>
                  <a:lnTo>
                    <a:pt x="2823" y="2468"/>
                  </a:lnTo>
                  <a:lnTo>
                    <a:pt x="2787" y="2497"/>
                  </a:lnTo>
                  <a:lnTo>
                    <a:pt x="2749" y="2523"/>
                  </a:lnTo>
                  <a:lnTo>
                    <a:pt x="2712" y="2548"/>
                  </a:lnTo>
                  <a:lnTo>
                    <a:pt x="2674" y="2571"/>
                  </a:lnTo>
                  <a:lnTo>
                    <a:pt x="2636" y="2593"/>
                  </a:lnTo>
                  <a:lnTo>
                    <a:pt x="2597" y="2612"/>
                  </a:lnTo>
                  <a:lnTo>
                    <a:pt x="2528" y="2643"/>
                  </a:lnTo>
                  <a:lnTo>
                    <a:pt x="2462" y="2673"/>
                  </a:lnTo>
                  <a:lnTo>
                    <a:pt x="2397" y="2699"/>
                  </a:lnTo>
                  <a:lnTo>
                    <a:pt x="2335" y="2722"/>
                  </a:lnTo>
                  <a:lnTo>
                    <a:pt x="2305" y="2733"/>
                  </a:lnTo>
                  <a:lnTo>
                    <a:pt x="2274" y="2743"/>
                  </a:lnTo>
                  <a:lnTo>
                    <a:pt x="2246" y="2752"/>
                  </a:lnTo>
                  <a:lnTo>
                    <a:pt x="2217" y="2760"/>
                  </a:lnTo>
                  <a:lnTo>
                    <a:pt x="2189" y="2769"/>
                  </a:lnTo>
                  <a:lnTo>
                    <a:pt x="2162" y="2776"/>
                  </a:lnTo>
                  <a:lnTo>
                    <a:pt x="2135" y="2782"/>
                  </a:lnTo>
                  <a:lnTo>
                    <a:pt x="2108" y="2787"/>
                  </a:lnTo>
                  <a:lnTo>
                    <a:pt x="2077" y="2772"/>
                  </a:lnTo>
                  <a:lnTo>
                    <a:pt x="2044" y="2754"/>
                  </a:lnTo>
                  <a:lnTo>
                    <a:pt x="2012" y="2736"/>
                  </a:lnTo>
                  <a:lnTo>
                    <a:pt x="1978" y="2718"/>
                  </a:lnTo>
                  <a:lnTo>
                    <a:pt x="1943" y="2698"/>
                  </a:lnTo>
                  <a:lnTo>
                    <a:pt x="1909" y="2677"/>
                  </a:lnTo>
                  <a:lnTo>
                    <a:pt x="1872" y="2654"/>
                  </a:lnTo>
                  <a:lnTo>
                    <a:pt x="1836" y="2631"/>
                  </a:lnTo>
                  <a:lnTo>
                    <a:pt x="1827" y="2625"/>
                  </a:lnTo>
                  <a:lnTo>
                    <a:pt x="1812" y="2618"/>
                  </a:lnTo>
                  <a:lnTo>
                    <a:pt x="1792" y="2609"/>
                  </a:lnTo>
                  <a:lnTo>
                    <a:pt x="1768" y="2597"/>
                  </a:lnTo>
                  <a:lnTo>
                    <a:pt x="1739" y="2585"/>
                  </a:lnTo>
                  <a:lnTo>
                    <a:pt x="1704" y="2569"/>
                  </a:lnTo>
                  <a:lnTo>
                    <a:pt x="1665" y="2553"/>
                  </a:lnTo>
                  <a:lnTo>
                    <a:pt x="1620" y="2535"/>
                  </a:lnTo>
                  <a:lnTo>
                    <a:pt x="1572" y="2516"/>
                  </a:lnTo>
                  <a:lnTo>
                    <a:pt x="1517" y="2495"/>
                  </a:lnTo>
                  <a:lnTo>
                    <a:pt x="1458" y="2471"/>
                  </a:lnTo>
                  <a:lnTo>
                    <a:pt x="1394" y="2446"/>
                  </a:lnTo>
                  <a:lnTo>
                    <a:pt x="1325" y="2420"/>
                  </a:lnTo>
                  <a:lnTo>
                    <a:pt x="1252" y="2392"/>
                  </a:lnTo>
                  <a:lnTo>
                    <a:pt x="1173" y="2362"/>
                  </a:lnTo>
                  <a:lnTo>
                    <a:pt x="1089" y="2331"/>
                  </a:lnTo>
                  <a:lnTo>
                    <a:pt x="1029" y="2307"/>
                  </a:lnTo>
                  <a:lnTo>
                    <a:pt x="971" y="2281"/>
                  </a:lnTo>
                  <a:lnTo>
                    <a:pt x="916" y="2256"/>
                  </a:lnTo>
                  <a:lnTo>
                    <a:pt x="865" y="2231"/>
                  </a:lnTo>
                  <a:lnTo>
                    <a:pt x="840" y="2218"/>
                  </a:lnTo>
                  <a:lnTo>
                    <a:pt x="816" y="2204"/>
                  </a:lnTo>
                  <a:lnTo>
                    <a:pt x="793" y="2190"/>
                  </a:lnTo>
                  <a:lnTo>
                    <a:pt x="771" y="2176"/>
                  </a:lnTo>
                  <a:lnTo>
                    <a:pt x="748" y="2163"/>
                  </a:lnTo>
                  <a:lnTo>
                    <a:pt x="727" y="2149"/>
                  </a:lnTo>
                  <a:lnTo>
                    <a:pt x="707" y="2135"/>
                  </a:lnTo>
                  <a:lnTo>
                    <a:pt x="686" y="2120"/>
                  </a:lnTo>
                  <a:lnTo>
                    <a:pt x="667" y="2105"/>
                  </a:lnTo>
                  <a:lnTo>
                    <a:pt x="649" y="2090"/>
                  </a:lnTo>
                  <a:lnTo>
                    <a:pt x="631" y="2076"/>
                  </a:lnTo>
                  <a:lnTo>
                    <a:pt x="615" y="2061"/>
                  </a:lnTo>
                  <a:lnTo>
                    <a:pt x="597" y="2046"/>
                  </a:lnTo>
                  <a:lnTo>
                    <a:pt x="582" y="2031"/>
                  </a:lnTo>
                  <a:lnTo>
                    <a:pt x="567" y="2015"/>
                  </a:lnTo>
                  <a:lnTo>
                    <a:pt x="553" y="1999"/>
                  </a:lnTo>
                  <a:lnTo>
                    <a:pt x="540" y="1983"/>
                  </a:lnTo>
                  <a:lnTo>
                    <a:pt x="527" y="1967"/>
                  </a:lnTo>
                  <a:lnTo>
                    <a:pt x="514" y="1951"/>
                  </a:lnTo>
                  <a:lnTo>
                    <a:pt x="503" y="1935"/>
                  </a:lnTo>
                  <a:lnTo>
                    <a:pt x="492" y="1917"/>
                  </a:lnTo>
                  <a:lnTo>
                    <a:pt x="482" y="1901"/>
                  </a:lnTo>
                  <a:lnTo>
                    <a:pt x="473" y="1884"/>
                  </a:lnTo>
                  <a:lnTo>
                    <a:pt x="465" y="1867"/>
                  </a:lnTo>
                  <a:lnTo>
                    <a:pt x="453" y="1842"/>
                  </a:lnTo>
                  <a:lnTo>
                    <a:pt x="442" y="1816"/>
                  </a:lnTo>
                  <a:lnTo>
                    <a:pt x="432" y="1792"/>
                  </a:lnTo>
                  <a:lnTo>
                    <a:pt x="423" y="1767"/>
                  </a:lnTo>
                  <a:lnTo>
                    <a:pt x="415" y="1741"/>
                  </a:lnTo>
                  <a:lnTo>
                    <a:pt x="408" y="1715"/>
                  </a:lnTo>
                  <a:lnTo>
                    <a:pt x="402" y="1690"/>
                  </a:lnTo>
                  <a:lnTo>
                    <a:pt x="397" y="1665"/>
                  </a:lnTo>
                  <a:lnTo>
                    <a:pt x="393" y="1640"/>
                  </a:lnTo>
                  <a:lnTo>
                    <a:pt x="389" y="1614"/>
                  </a:lnTo>
                  <a:lnTo>
                    <a:pt x="387" y="1589"/>
                  </a:lnTo>
                  <a:lnTo>
                    <a:pt x="385" y="1563"/>
                  </a:lnTo>
                  <a:lnTo>
                    <a:pt x="384" y="1537"/>
                  </a:lnTo>
                  <a:lnTo>
                    <a:pt x="385" y="1512"/>
                  </a:lnTo>
                  <a:lnTo>
                    <a:pt x="386" y="1486"/>
                  </a:lnTo>
                  <a:lnTo>
                    <a:pt x="388" y="1461"/>
                  </a:lnTo>
                  <a:lnTo>
                    <a:pt x="390" y="1434"/>
                  </a:lnTo>
                  <a:lnTo>
                    <a:pt x="394" y="1409"/>
                  </a:lnTo>
                  <a:lnTo>
                    <a:pt x="399" y="1383"/>
                  </a:lnTo>
                  <a:lnTo>
                    <a:pt x="404" y="1358"/>
                  </a:lnTo>
                  <a:lnTo>
                    <a:pt x="410" y="1331"/>
                  </a:lnTo>
                  <a:lnTo>
                    <a:pt x="418" y="1306"/>
                  </a:lnTo>
                  <a:lnTo>
                    <a:pt x="426" y="1280"/>
                  </a:lnTo>
                  <a:lnTo>
                    <a:pt x="435" y="1253"/>
                  </a:lnTo>
                  <a:lnTo>
                    <a:pt x="445" y="1228"/>
                  </a:lnTo>
                  <a:lnTo>
                    <a:pt x="457" y="1202"/>
                  </a:lnTo>
                  <a:lnTo>
                    <a:pt x="468" y="1176"/>
                  </a:lnTo>
                  <a:lnTo>
                    <a:pt x="481" y="1149"/>
                  </a:lnTo>
                  <a:lnTo>
                    <a:pt x="494" y="1123"/>
                  </a:lnTo>
                  <a:lnTo>
                    <a:pt x="508" y="1097"/>
                  </a:lnTo>
                  <a:lnTo>
                    <a:pt x="523" y="1070"/>
                  </a:lnTo>
                  <a:lnTo>
                    <a:pt x="541" y="1044"/>
                  </a:lnTo>
                  <a:lnTo>
                    <a:pt x="569" y="1001"/>
                  </a:lnTo>
                  <a:lnTo>
                    <a:pt x="599" y="958"/>
                  </a:lnTo>
                  <a:lnTo>
                    <a:pt x="632" y="917"/>
                  </a:lnTo>
                  <a:lnTo>
                    <a:pt x="665" y="876"/>
                  </a:lnTo>
                  <a:lnTo>
                    <a:pt x="682" y="857"/>
                  </a:lnTo>
                  <a:lnTo>
                    <a:pt x="701" y="838"/>
                  </a:lnTo>
                  <a:lnTo>
                    <a:pt x="719" y="819"/>
                  </a:lnTo>
                  <a:lnTo>
                    <a:pt x="738" y="800"/>
                  </a:lnTo>
                  <a:lnTo>
                    <a:pt x="777" y="763"/>
                  </a:lnTo>
                  <a:lnTo>
                    <a:pt x="817" y="727"/>
                  </a:lnTo>
                  <a:lnTo>
                    <a:pt x="859" y="692"/>
                  </a:lnTo>
                  <a:lnTo>
                    <a:pt x="902" y="659"/>
                  </a:lnTo>
                  <a:lnTo>
                    <a:pt x="948" y="627"/>
                  </a:lnTo>
                  <a:lnTo>
                    <a:pt x="995" y="595"/>
                  </a:lnTo>
                  <a:lnTo>
                    <a:pt x="1043" y="566"/>
                  </a:lnTo>
                  <a:lnTo>
                    <a:pt x="1094" y="537"/>
                  </a:lnTo>
                  <a:lnTo>
                    <a:pt x="1145" y="510"/>
                  </a:lnTo>
                  <a:lnTo>
                    <a:pt x="1199" y="482"/>
                  </a:lnTo>
                  <a:lnTo>
                    <a:pt x="1263" y="454"/>
                  </a:lnTo>
                  <a:lnTo>
                    <a:pt x="1325" y="429"/>
                  </a:lnTo>
                  <a:lnTo>
                    <a:pt x="1388" y="407"/>
                  </a:lnTo>
                  <a:lnTo>
                    <a:pt x="1450" y="390"/>
                  </a:lnTo>
                  <a:lnTo>
                    <a:pt x="1511" y="376"/>
                  </a:lnTo>
                  <a:lnTo>
                    <a:pt x="1572" y="367"/>
                  </a:lnTo>
                  <a:lnTo>
                    <a:pt x="1631" y="361"/>
                  </a:lnTo>
                  <a:lnTo>
                    <a:pt x="1690" y="358"/>
                  </a:lnTo>
                  <a:lnTo>
                    <a:pt x="1749" y="360"/>
                  </a:lnTo>
                  <a:lnTo>
                    <a:pt x="1806" y="365"/>
                  </a:lnTo>
                  <a:lnTo>
                    <a:pt x="1863" y="374"/>
                  </a:lnTo>
                  <a:lnTo>
                    <a:pt x="1920" y="387"/>
                  </a:lnTo>
                  <a:lnTo>
                    <a:pt x="1976" y="403"/>
                  </a:lnTo>
                  <a:lnTo>
                    <a:pt x="2031" y="424"/>
                  </a:lnTo>
                  <a:lnTo>
                    <a:pt x="2086" y="448"/>
                  </a:lnTo>
                  <a:lnTo>
                    <a:pt x="2140" y="476"/>
                  </a:lnTo>
                  <a:lnTo>
                    <a:pt x="2193" y="507"/>
                  </a:lnTo>
                  <a:lnTo>
                    <a:pt x="2246" y="543"/>
                  </a:lnTo>
                  <a:lnTo>
                    <a:pt x="2298" y="582"/>
                  </a:lnTo>
                  <a:lnTo>
                    <a:pt x="2349" y="626"/>
                  </a:lnTo>
                  <a:lnTo>
                    <a:pt x="2400" y="672"/>
                  </a:lnTo>
                  <a:lnTo>
                    <a:pt x="2451" y="723"/>
                  </a:lnTo>
                  <a:lnTo>
                    <a:pt x="2499" y="777"/>
                  </a:lnTo>
                  <a:lnTo>
                    <a:pt x="2549" y="835"/>
                  </a:lnTo>
                  <a:lnTo>
                    <a:pt x="2596" y="898"/>
                  </a:lnTo>
                  <a:lnTo>
                    <a:pt x="2644" y="963"/>
                  </a:lnTo>
                  <a:lnTo>
                    <a:pt x="2690" y="1032"/>
                  </a:lnTo>
                  <a:lnTo>
                    <a:pt x="2737" y="1106"/>
                  </a:lnTo>
                  <a:lnTo>
                    <a:pt x="2783" y="1183"/>
                  </a:lnTo>
                  <a:lnTo>
                    <a:pt x="2827" y="1264"/>
                  </a:lnTo>
                  <a:lnTo>
                    <a:pt x="2872" y="1348"/>
                  </a:lnTo>
                  <a:lnTo>
                    <a:pt x="2916" y="1436"/>
                  </a:lnTo>
                  <a:close/>
                  <a:moveTo>
                    <a:pt x="2620" y="1178"/>
                  </a:moveTo>
                  <a:lnTo>
                    <a:pt x="2598" y="1136"/>
                  </a:lnTo>
                  <a:lnTo>
                    <a:pt x="2576" y="1096"/>
                  </a:lnTo>
                  <a:lnTo>
                    <a:pt x="2551" y="1056"/>
                  </a:lnTo>
                  <a:lnTo>
                    <a:pt x="2524" y="1018"/>
                  </a:lnTo>
                  <a:lnTo>
                    <a:pt x="2496" y="981"/>
                  </a:lnTo>
                  <a:lnTo>
                    <a:pt x="2466" y="945"/>
                  </a:lnTo>
                  <a:lnTo>
                    <a:pt x="2433" y="910"/>
                  </a:lnTo>
                  <a:lnTo>
                    <a:pt x="2400" y="875"/>
                  </a:lnTo>
                  <a:lnTo>
                    <a:pt x="2364" y="842"/>
                  </a:lnTo>
                  <a:lnTo>
                    <a:pt x="2326" y="810"/>
                  </a:lnTo>
                  <a:lnTo>
                    <a:pt x="2286" y="779"/>
                  </a:lnTo>
                  <a:lnTo>
                    <a:pt x="2246" y="749"/>
                  </a:lnTo>
                  <a:lnTo>
                    <a:pt x="2202" y="720"/>
                  </a:lnTo>
                  <a:lnTo>
                    <a:pt x="2157" y="691"/>
                  </a:lnTo>
                  <a:lnTo>
                    <a:pt x="2110" y="665"/>
                  </a:lnTo>
                  <a:lnTo>
                    <a:pt x="2062" y="639"/>
                  </a:lnTo>
                  <a:lnTo>
                    <a:pt x="2035" y="626"/>
                  </a:lnTo>
                  <a:lnTo>
                    <a:pt x="2008" y="614"/>
                  </a:lnTo>
                  <a:lnTo>
                    <a:pt x="1982" y="601"/>
                  </a:lnTo>
                  <a:lnTo>
                    <a:pt x="1955" y="590"/>
                  </a:lnTo>
                  <a:lnTo>
                    <a:pt x="1930" y="580"/>
                  </a:lnTo>
                  <a:lnTo>
                    <a:pt x="1904" y="570"/>
                  </a:lnTo>
                  <a:lnTo>
                    <a:pt x="1878" y="561"/>
                  </a:lnTo>
                  <a:lnTo>
                    <a:pt x="1853" y="553"/>
                  </a:lnTo>
                  <a:lnTo>
                    <a:pt x="1828" y="546"/>
                  </a:lnTo>
                  <a:lnTo>
                    <a:pt x="1803" y="539"/>
                  </a:lnTo>
                  <a:lnTo>
                    <a:pt x="1778" y="533"/>
                  </a:lnTo>
                  <a:lnTo>
                    <a:pt x="1754" y="528"/>
                  </a:lnTo>
                  <a:lnTo>
                    <a:pt x="1730" y="523"/>
                  </a:lnTo>
                  <a:lnTo>
                    <a:pt x="1705" y="520"/>
                  </a:lnTo>
                  <a:lnTo>
                    <a:pt x="1682" y="517"/>
                  </a:lnTo>
                  <a:lnTo>
                    <a:pt x="1658" y="514"/>
                  </a:lnTo>
                  <a:lnTo>
                    <a:pt x="1634" y="513"/>
                  </a:lnTo>
                  <a:lnTo>
                    <a:pt x="1611" y="512"/>
                  </a:lnTo>
                  <a:lnTo>
                    <a:pt x="1588" y="512"/>
                  </a:lnTo>
                  <a:lnTo>
                    <a:pt x="1565" y="512"/>
                  </a:lnTo>
                  <a:lnTo>
                    <a:pt x="1542" y="514"/>
                  </a:lnTo>
                  <a:lnTo>
                    <a:pt x="1520" y="516"/>
                  </a:lnTo>
                  <a:lnTo>
                    <a:pt x="1498" y="518"/>
                  </a:lnTo>
                  <a:lnTo>
                    <a:pt x="1476" y="522"/>
                  </a:lnTo>
                  <a:lnTo>
                    <a:pt x="1454" y="526"/>
                  </a:lnTo>
                  <a:lnTo>
                    <a:pt x="1433" y="531"/>
                  </a:lnTo>
                  <a:lnTo>
                    <a:pt x="1411" y="537"/>
                  </a:lnTo>
                  <a:lnTo>
                    <a:pt x="1389" y="543"/>
                  </a:lnTo>
                  <a:lnTo>
                    <a:pt x="1369" y="550"/>
                  </a:lnTo>
                  <a:lnTo>
                    <a:pt x="1348" y="558"/>
                  </a:lnTo>
                  <a:lnTo>
                    <a:pt x="1327" y="567"/>
                  </a:lnTo>
                  <a:lnTo>
                    <a:pt x="1307" y="576"/>
                  </a:lnTo>
                  <a:lnTo>
                    <a:pt x="1278" y="590"/>
                  </a:lnTo>
                  <a:lnTo>
                    <a:pt x="1250" y="605"/>
                  </a:lnTo>
                  <a:lnTo>
                    <a:pt x="1222" y="621"/>
                  </a:lnTo>
                  <a:lnTo>
                    <a:pt x="1195" y="637"/>
                  </a:lnTo>
                  <a:lnTo>
                    <a:pt x="1169" y="653"/>
                  </a:lnTo>
                  <a:lnTo>
                    <a:pt x="1142" y="670"/>
                  </a:lnTo>
                  <a:lnTo>
                    <a:pt x="1118" y="688"/>
                  </a:lnTo>
                  <a:lnTo>
                    <a:pt x="1093" y="707"/>
                  </a:lnTo>
                  <a:lnTo>
                    <a:pt x="1068" y="726"/>
                  </a:lnTo>
                  <a:lnTo>
                    <a:pt x="1045" y="745"/>
                  </a:lnTo>
                  <a:lnTo>
                    <a:pt x="1023" y="765"/>
                  </a:lnTo>
                  <a:lnTo>
                    <a:pt x="1000" y="786"/>
                  </a:lnTo>
                  <a:lnTo>
                    <a:pt x="978" y="809"/>
                  </a:lnTo>
                  <a:lnTo>
                    <a:pt x="958" y="831"/>
                  </a:lnTo>
                  <a:lnTo>
                    <a:pt x="938" y="853"/>
                  </a:lnTo>
                  <a:lnTo>
                    <a:pt x="917" y="877"/>
                  </a:lnTo>
                  <a:lnTo>
                    <a:pt x="981" y="928"/>
                  </a:lnTo>
                  <a:lnTo>
                    <a:pt x="1042" y="980"/>
                  </a:lnTo>
                  <a:lnTo>
                    <a:pt x="1101" y="1030"/>
                  </a:lnTo>
                  <a:lnTo>
                    <a:pt x="1156" y="1082"/>
                  </a:lnTo>
                  <a:lnTo>
                    <a:pt x="1211" y="1133"/>
                  </a:lnTo>
                  <a:lnTo>
                    <a:pt x="1263" y="1185"/>
                  </a:lnTo>
                  <a:lnTo>
                    <a:pt x="1312" y="1237"/>
                  </a:lnTo>
                  <a:lnTo>
                    <a:pt x="1360" y="1289"/>
                  </a:lnTo>
                  <a:lnTo>
                    <a:pt x="1405" y="1341"/>
                  </a:lnTo>
                  <a:lnTo>
                    <a:pt x="1449" y="1394"/>
                  </a:lnTo>
                  <a:lnTo>
                    <a:pt x="1490" y="1446"/>
                  </a:lnTo>
                  <a:lnTo>
                    <a:pt x="1528" y="1499"/>
                  </a:lnTo>
                  <a:lnTo>
                    <a:pt x="1564" y="1553"/>
                  </a:lnTo>
                  <a:lnTo>
                    <a:pt x="1599" y="1605"/>
                  </a:lnTo>
                  <a:lnTo>
                    <a:pt x="1631" y="1659"/>
                  </a:lnTo>
                  <a:lnTo>
                    <a:pt x="1662" y="1712"/>
                  </a:lnTo>
                  <a:lnTo>
                    <a:pt x="2016" y="819"/>
                  </a:lnTo>
                  <a:lnTo>
                    <a:pt x="2044" y="833"/>
                  </a:lnTo>
                  <a:lnTo>
                    <a:pt x="2074" y="848"/>
                  </a:lnTo>
                  <a:lnTo>
                    <a:pt x="2104" y="864"/>
                  </a:lnTo>
                  <a:lnTo>
                    <a:pt x="2137" y="882"/>
                  </a:lnTo>
                  <a:lnTo>
                    <a:pt x="2204" y="922"/>
                  </a:lnTo>
                  <a:lnTo>
                    <a:pt x="2278" y="967"/>
                  </a:lnTo>
                  <a:lnTo>
                    <a:pt x="2357" y="1017"/>
                  </a:lnTo>
                  <a:lnTo>
                    <a:pt x="2441" y="1074"/>
                  </a:lnTo>
                  <a:lnTo>
                    <a:pt x="2530" y="1134"/>
                  </a:lnTo>
                  <a:lnTo>
                    <a:pt x="2625" y="1201"/>
                  </a:lnTo>
                  <a:lnTo>
                    <a:pt x="2620" y="117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48"/>
            <p:cNvSpPr>
              <a:spLocks/>
            </p:cNvSpPr>
            <p:nvPr/>
          </p:nvSpPr>
          <p:spPr bwMode="auto">
            <a:xfrm>
              <a:off x="3248"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29" y="1275"/>
                  </a:lnTo>
                  <a:lnTo>
                    <a:pt x="2895" y="1211"/>
                  </a:lnTo>
                  <a:lnTo>
                    <a:pt x="2860" y="1149"/>
                  </a:lnTo>
                  <a:lnTo>
                    <a:pt x="2822" y="1089"/>
                  </a:lnTo>
                  <a:lnTo>
                    <a:pt x="2785" y="1029"/>
                  </a:lnTo>
                  <a:lnTo>
                    <a:pt x="2745" y="971"/>
                  </a:lnTo>
                  <a:lnTo>
                    <a:pt x="2705" y="914"/>
                  </a:lnTo>
                  <a:lnTo>
                    <a:pt x="2663" y="858"/>
                  </a:lnTo>
                  <a:lnTo>
                    <a:pt x="2621" y="805"/>
                  </a:lnTo>
                  <a:lnTo>
                    <a:pt x="2577" y="751"/>
                  </a:lnTo>
                  <a:lnTo>
                    <a:pt x="2532" y="700"/>
                  </a:lnTo>
                  <a:lnTo>
                    <a:pt x="2486" y="649"/>
                  </a:lnTo>
                  <a:lnTo>
                    <a:pt x="2438" y="600"/>
                  </a:lnTo>
                  <a:lnTo>
                    <a:pt x="2390" y="552"/>
                  </a:lnTo>
                  <a:lnTo>
                    <a:pt x="2340" y="505"/>
                  </a:lnTo>
                  <a:lnTo>
                    <a:pt x="2287" y="458"/>
                  </a:lnTo>
                  <a:lnTo>
                    <a:pt x="2235" y="411"/>
                  </a:lnTo>
                  <a:lnTo>
                    <a:pt x="2183" y="369"/>
                  </a:lnTo>
                  <a:lnTo>
                    <a:pt x="2134" y="328"/>
                  </a:lnTo>
                  <a:lnTo>
                    <a:pt x="2084" y="289"/>
                  </a:lnTo>
                  <a:lnTo>
                    <a:pt x="2036" y="254"/>
                  </a:lnTo>
                  <a:lnTo>
                    <a:pt x="1989" y="220"/>
                  </a:lnTo>
                  <a:lnTo>
                    <a:pt x="1943" y="189"/>
                  </a:lnTo>
                  <a:lnTo>
                    <a:pt x="1898" y="161"/>
                  </a:lnTo>
                  <a:lnTo>
                    <a:pt x="1854" y="135"/>
                  </a:lnTo>
                  <a:lnTo>
                    <a:pt x="1811" y="111"/>
                  </a:lnTo>
                  <a:lnTo>
                    <a:pt x="1769" y="90"/>
                  </a:lnTo>
                  <a:lnTo>
                    <a:pt x="1727" y="71"/>
                  </a:lnTo>
                  <a:lnTo>
                    <a:pt x="1688" y="55"/>
                  </a:lnTo>
                  <a:lnTo>
                    <a:pt x="1648" y="42"/>
                  </a:lnTo>
                  <a:lnTo>
                    <a:pt x="1611" y="29"/>
                  </a:lnTo>
                  <a:lnTo>
                    <a:pt x="1587" y="24"/>
                  </a:lnTo>
                  <a:lnTo>
                    <a:pt x="1563" y="18"/>
                  </a:lnTo>
                  <a:lnTo>
                    <a:pt x="1539" y="14"/>
                  </a:lnTo>
                  <a:lnTo>
                    <a:pt x="1515" y="10"/>
                  </a:lnTo>
                  <a:lnTo>
                    <a:pt x="1491" y="7"/>
                  </a:lnTo>
                  <a:lnTo>
                    <a:pt x="1466" y="4"/>
                  </a:lnTo>
                  <a:lnTo>
                    <a:pt x="1441" y="2"/>
                  </a:lnTo>
                  <a:lnTo>
                    <a:pt x="1416" y="1"/>
                  </a:lnTo>
                  <a:lnTo>
                    <a:pt x="1390" y="0"/>
                  </a:lnTo>
                  <a:lnTo>
                    <a:pt x="1364" y="0"/>
                  </a:lnTo>
                  <a:lnTo>
                    <a:pt x="1339" y="1"/>
                  </a:lnTo>
                  <a:lnTo>
                    <a:pt x="1312" y="2"/>
                  </a:lnTo>
                  <a:lnTo>
                    <a:pt x="1285" y="4"/>
                  </a:lnTo>
                  <a:lnTo>
                    <a:pt x="1259" y="7"/>
                  </a:lnTo>
                  <a:lnTo>
                    <a:pt x="1231" y="10"/>
                  </a:lnTo>
                  <a:lnTo>
                    <a:pt x="1204" y="15"/>
                  </a:lnTo>
                  <a:lnTo>
                    <a:pt x="1177" y="19"/>
                  </a:lnTo>
                  <a:lnTo>
                    <a:pt x="1148" y="25"/>
                  </a:lnTo>
                  <a:lnTo>
                    <a:pt x="1121" y="31"/>
                  </a:lnTo>
                  <a:lnTo>
                    <a:pt x="1093" y="37"/>
                  </a:lnTo>
                  <a:lnTo>
                    <a:pt x="1063" y="46"/>
                  </a:lnTo>
                  <a:lnTo>
                    <a:pt x="1035" y="54"/>
                  </a:lnTo>
                  <a:lnTo>
                    <a:pt x="1005" y="63"/>
                  </a:lnTo>
                  <a:lnTo>
                    <a:pt x="976" y="72"/>
                  </a:lnTo>
                  <a:lnTo>
                    <a:pt x="946" y="82"/>
                  </a:lnTo>
                  <a:lnTo>
                    <a:pt x="916" y="93"/>
                  </a:lnTo>
                  <a:lnTo>
                    <a:pt x="886" y="104"/>
                  </a:lnTo>
                  <a:lnTo>
                    <a:pt x="856" y="116"/>
                  </a:lnTo>
                  <a:lnTo>
                    <a:pt x="794" y="143"/>
                  </a:lnTo>
                  <a:lnTo>
                    <a:pt x="731" y="172"/>
                  </a:lnTo>
                  <a:lnTo>
                    <a:pt x="710" y="182"/>
                  </a:lnTo>
                  <a:lnTo>
                    <a:pt x="688" y="194"/>
                  </a:lnTo>
                  <a:lnTo>
                    <a:pt x="665" y="207"/>
                  </a:lnTo>
                  <a:lnTo>
                    <a:pt x="641" y="221"/>
                  </a:lnTo>
                  <a:lnTo>
                    <a:pt x="617" y="238"/>
                  </a:lnTo>
                  <a:lnTo>
                    <a:pt x="591" y="255"/>
                  </a:lnTo>
                  <a:lnTo>
                    <a:pt x="564" y="273"/>
                  </a:lnTo>
                  <a:lnTo>
                    <a:pt x="537" y="293"/>
                  </a:lnTo>
                  <a:lnTo>
                    <a:pt x="479" y="337"/>
                  </a:lnTo>
                  <a:lnTo>
                    <a:pt x="418" y="386"/>
                  </a:lnTo>
                  <a:lnTo>
                    <a:pt x="353" y="440"/>
                  </a:lnTo>
                  <a:lnTo>
                    <a:pt x="285" y="499"/>
                  </a:lnTo>
                  <a:lnTo>
                    <a:pt x="245" y="537"/>
                  </a:lnTo>
                  <a:lnTo>
                    <a:pt x="208" y="571"/>
                  </a:lnTo>
                  <a:lnTo>
                    <a:pt x="174" y="606"/>
                  </a:lnTo>
                  <a:lnTo>
                    <a:pt x="143" y="638"/>
                  </a:lnTo>
                  <a:lnTo>
                    <a:pt x="115" y="669"/>
                  </a:lnTo>
                  <a:lnTo>
                    <a:pt x="90" y="699"/>
                  </a:lnTo>
                  <a:lnTo>
                    <a:pt x="69" y="727"/>
                  </a:lnTo>
                  <a:lnTo>
                    <a:pt x="50" y="754"/>
                  </a:lnTo>
                  <a:lnTo>
                    <a:pt x="33" y="779"/>
                  </a:lnTo>
                  <a:lnTo>
                    <a:pt x="21" y="804"/>
                  </a:lnTo>
                  <a:lnTo>
                    <a:pt x="15" y="815"/>
                  </a:lnTo>
                  <a:lnTo>
                    <a:pt x="11" y="826"/>
                  </a:lnTo>
                  <a:lnTo>
                    <a:pt x="7" y="837"/>
                  </a:lnTo>
                  <a:lnTo>
                    <a:pt x="5" y="847"/>
                  </a:lnTo>
                  <a:lnTo>
                    <a:pt x="2" y="857"/>
                  </a:lnTo>
                  <a:lnTo>
                    <a:pt x="1" y="867"/>
                  </a:lnTo>
                  <a:lnTo>
                    <a:pt x="0" y="876"/>
                  </a:lnTo>
                  <a:lnTo>
                    <a:pt x="0" y="886"/>
                  </a:lnTo>
                  <a:lnTo>
                    <a:pt x="1" y="894"/>
                  </a:lnTo>
                  <a:lnTo>
                    <a:pt x="3" y="903"/>
                  </a:lnTo>
                  <a:lnTo>
                    <a:pt x="5" y="910"/>
                  </a:lnTo>
                  <a:lnTo>
                    <a:pt x="9" y="918"/>
                  </a:lnTo>
                  <a:lnTo>
                    <a:pt x="16" y="933"/>
                  </a:lnTo>
                  <a:lnTo>
                    <a:pt x="27" y="947"/>
                  </a:lnTo>
                  <a:lnTo>
                    <a:pt x="39" y="962"/>
                  </a:lnTo>
                  <a:lnTo>
                    <a:pt x="54" y="976"/>
                  </a:lnTo>
                  <a:lnTo>
                    <a:pt x="70" y="991"/>
                  </a:lnTo>
                  <a:lnTo>
                    <a:pt x="88" y="1005"/>
                  </a:lnTo>
                  <a:lnTo>
                    <a:pt x="108" y="1019"/>
                  </a:lnTo>
                  <a:lnTo>
                    <a:pt x="131" y="1033"/>
                  </a:lnTo>
                  <a:lnTo>
                    <a:pt x="155" y="1047"/>
                  </a:lnTo>
                  <a:lnTo>
                    <a:pt x="182" y="1061"/>
                  </a:lnTo>
                  <a:lnTo>
                    <a:pt x="211" y="1076"/>
                  </a:lnTo>
                  <a:lnTo>
                    <a:pt x="241" y="1089"/>
                  </a:lnTo>
                  <a:lnTo>
                    <a:pt x="273" y="1103"/>
                  </a:lnTo>
                  <a:lnTo>
                    <a:pt x="308" y="1116"/>
                  </a:lnTo>
                  <a:lnTo>
                    <a:pt x="345" y="1130"/>
                  </a:lnTo>
                  <a:lnTo>
                    <a:pt x="384" y="1143"/>
                  </a:lnTo>
                  <a:lnTo>
                    <a:pt x="374" y="1168"/>
                  </a:lnTo>
                  <a:lnTo>
                    <a:pt x="363" y="1192"/>
                  </a:lnTo>
                  <a:lnTo>
                    <a:pt x="354" y="1216"/>
                  </a:lnTo>
                  <a:lnTo>
                    <a:pt x="345" y="1240"/>
                  </a:lnTo>
                  <a:lnTo>
                    <a:pt x="337" y="1265"/>
                  </a:lnTo>
                  <a:lnTo>
                    <a:pt x="330" y="1289"/>
                  </a:lnTo>
                  <a:lnTo>
                    <a:pt x="324" y="1313"/>
                  </a:lnTo>
                  <a:lnTo>
                    <a:pt x="318" y="1336"/>
                  </a:lnTo>
                  <a:lnTo>
                    <a:pt x="313" y="1361"/>
                  </a:lnTo>
                  <a:lnTo>
                    <a:pt x="309" y="1385"/>
                  </a:lnTo>
                  <a:lnTo>
                    <a:pt x="305" y="1409"/>
                  </a:lnTo>
                  <a:lnTo>
                    <a:pt x="302" y="1432"/>
                  </a:lnTo>
                  <a:lnTo>
                    <a:pt x="300" y="1457"/>
                  </a:lnTo>
                  <a:lnTo>
                    <a:pt x="298" y="1481"/>
                  </a:lnTo>
                  <a:lnTo>
                    <a:pt x="297" y="1504"/>
                  </a:lnTo>
                  <a:lnTo>
                    <a:pt x="297" y="1528"/>
                  </a:lnTo>
                  <a:lnTo>
                    <a:pt x="298" y="1552"/>
                  </a:lnTo>
                  <a:lnTo>
                    <a:pt x="299" y="1576"/>
                  </a:lnTo>
                  <a:lnTo>
                    <a:pt x="300" y="1599"/>
                  </a:lnTo>
                  <a:lnTo>
                    <a:pt x="303" y="1622"/>
                  </a:lnTo>
                  <a:lnTo>
                    <a:pt x="306" y="1647"/>
                  </a:lnTo>
                  <a:lnTo>
                    <a:pt x="310" y="1670"/>
                  </a:lnTo>
                  <a:lnTo>
                    <a:pt x="315" y="1693"/>
                  </a:lnTo>
                  <a:lnTo>
                    <a:pt x="320" y="1717"/>
                  </a:lnTo>
                  <a:lnTo>
                    <a:pt x="326" y="1741"/>
                  </a:lnTo>
                  <a:lnTo>
                    <a:pt x="332" y="1764"/>
                  </a:lnTo>
                  <a:lnTo>
                    <a:pt x="339" y="1787"/>
                  </a:lnTo>
                  <a:lnTo>
                    <a:pt x="347" y="1811"/>
                  </a:lnTo>
                  <a:lnTo>
                    <a:pt x="356" y="1835"/>
                  </a:lnTo>
                  <a:lnTo>
                    <a:pt x="365" y="1858"/>
                  </a:lnTo>
                  <a:lnTo>
                    <a:pt x="376" y="1881"/>
                  </a:lnTo>
                  <a:lnTo>
                    <a:pt x="387" y="1904"/>
                  </a:lnTo>
                  <a:lnTo>
                    <a:pt x="395" y="1921"/>
                  </a:lnTo>
                  <a:lnTo>
                    <a:pt x="403" y="1936"/>
                  </a:lnTo>
                  <a:lnTo>
                    <a:pt x="412" y="1951"/>
                  </a:lnTo>
                  <a:lnTo>
                    <a:pt x="421" y="1966"/>
                  </a:lnTo>
                  <a:lnTo>
                    <a:pt x="431" y="1982"/>
                  </a:lnTo>
                  <a:lnTo>
                    <a:pt x="441" y="1996"/>
                  </a:lnTo>
                  <a:lnTo>
                    <a:pt x="453" y="2011"/>
                  </a:lnTo>
                  <a:lnTo>
                    <a:pt x="465" y="2027"/>
                  </a:lnTo>
                  <a:lnTo>
                    <a:pt x="476" y="2041"/>
                  </a:lnTo>
                  <a:lnTo>
                    <a:pt x="489" y="2056"/>
                  </a:lnTo>
                  <a:lnTo>
                    <a:pt x="502" y="2070"/>
                  </a:lnTo>
                  <a:lnTo>
                    <a:pt x="515" y="2084"/>
                  </a:lnTo>
                  <a:lnTo>
                    <a:pt x="544" y="2113"/>
                  </a:lnTo>
                  <a:lnTo>
                    <a:pt x="575" y="2140"/>
                  </a:lnTo>
                  <a:lnTo>
                    <a:pt x="608" y="2166"/>
                  </a:lnTo>
                  <a:lnTo>
                    <a:pt x="643" y="2193"/>
                  </a:lnTo>
                  <a:lnTo>
                    <a:pt x="679" y="2219"/>
                  </a:lnTo>
                  <a:lnTo>
                    <a:pt x="719" y="2244"/>
                  </a:lnTo>
                  <a:lnTo>
                    <a:pt x="759" y="2269"/>
                  </a:lnTo>
                  <a:lnTo>
                    <a:pt x="803" y="2293"/>
                  </a:lnTo>
                  <a:lnTo>
                    <a:pt x="849" y="2318"/>
                  </a:lnTo>
                  <a:lnTo>
                    <a:pt x="896" y="2341"/>
                  </a:lnTo>
                  <a:lnTo>
                    <a:pt x="976" y="2371"/>
                  </a:lnTo>
                  <a:lnTo>
                    <a:pt x="1056" y="2403"/>
                  </a:lnTo>
                  <a:lnTo>
                    <a:pt x="1135" y="2433"/>
                  </a:lnTo>
                  <a:lnTo>
                    <a:pt x="1215" y="2463"/>
                  </a:lnTo>
                  <a:lnTo>
                    <a:pt x="1295" y="2495"/>
                  </a:lnTo>
                  <a:lnTo>
                    <a:pt x="1375" y="2525"/>
                  </a:lnTo>
                  <a:lnTo>
                    <a:pt x="1454" y="2555"/>
                  </a:lnTo>
                  <a:lnTo>
                    <a:pt x="1534" y="2586"/>
                  </a:lnTo>
                  <a:lnTo>
                    <a:pt x="1611" y="2633"/>
                  </a:lnTo>
                  <a:lnTo>
                    <a:pt x="1689" y="2680"/>
                  </a:lnTo>
                  <a:lnTo>
                    <a:pt x="1766" y="2727"/>
                  </a:lnTo>
                  <a:lnTo>
                    <a:pt x="1843" y="2775"/>
                  </a:lnTo>
                  <a:lnTo>
                    <a:pt x="1921" y="2821"/>
                  </a:lnTo>
                  <a:lnTo>
                    <a:pt x="1998" y="2869"/>
                  </a:lnTo>
                  <a:lnTo>
                    <a:pt x="2076" y="2915"/>
                  </a:lnTo>
                  <a:lnTo>
                    <a:pt x="2154" y="2963"/>
                  </a:lnTo>
                  <a:lnTo>
                    <a:pt x="2175" y="2974"/>
                  </a:lnTo>
                  <a:lnTo>
                    <a:pt x="2196" y="2986"/>
                  </a:lnTo>
                  <a:lnTo>
                    <a:pt x="2218" y="2996"/>
                  </a:lnTo>
                  <a:lnTo>
                    <a:pt x="2240" y="3005"/>
                  </a:lnTo>
                  <a:lnTo>
                    <a:pt x="2261" y="3014"/>
                  </a:lnTo>
                  <a:lnTo>
                    <a:pt x="2282" y="3022"/>
                  </a:lnTo>
                  <a:lnTo>
                    <a:pt x="2304" y="3030"/>
                  </a:lnTo>
                  <a:lnTo>
                    <a:pt x="2326" y="3036"/>
                  </a:lnTo>
                  <a:lnTo>
                    <a:pt x="2347" y="3042"/>
                  </a:lnTo>
                  <a:lnTo>
                    <a:pt x="2368" y="3048"/>
                  </a:lnTo>
                  <a:lnTo>
                    <a:pt x="2390" y="3053"/>
                  </a:lnTo>
                  <a:lnTo>
                    <a:pt x="2412" y="3057"/>
                  </a:lnTo>
                  <a:lnTo>
                    <a:pt x="2433" y="3060"/>
                  </a:lnTo>
                  <a:lnTo>
                    <a:pt x="2455" y="3062"/>
                  </a:lnTo>
                  <a:lnTo>
                    <a:pt x="2476" y="3064"/>
                  </a:lnTo>
                  <a:lnTo>
                    <a:pt x="2497" y="3064"/>
                  </a:lnTo>
                  <a:lnTo>
                    <a:pt x="2519" y="3064"/>
                  </a:lnTo>
                  <a:lnTo>
                    <a:pt x="2541" y="3064"/>
                  </a:lnTo>
                  <a:lnTo>
                    <a:pt x="2562" y="3062"/>
                  </a:lnTo>
                  <a:lnTo>
                    <a:pt x="2583" y="3060"/>
                  </a:lnTo>
                  <a:lnTo>
                    <a:pt x="2604" y="3057"/>
                  </a:lnTo>
                  <a:lnTo>
                    <a:pt x="2627" y="3054"/>
                  </a:lnTo>
                  <a:lnTo>
                    <a:pt x="2648" y="3049"/>
                  </a:lnTo>
                  <a:lnTo>
                    <a:pt x="2669" y="3043"/>
                  </a:lnTo>
                  <a:lnTo>
                    <a:pt x="2690" y="3037"/>
                  </a:lnTo>
                  <a:lnTo>
                    <a:pt x="2712" y="3031"/>
                  </a:lnTo>
                  <a:lnTo>
                    <a:pt x="2734" y="3023"/>
                  </a:lnTo>
                  <a:lnTo>
                    <a:pt x="2755" y="3015"/>
                  </a:lnTo>
                  <a:lnTo>
                    <a:pt x="2777" y="3007"/>
                  </a:lnTo>
                  <a:lnTo>
                    <a:pt x="2798" y="2997"/>
                  </a:lnTo>
                  <a:lnTo>
                    <a:pt x="2820" y="2987"/>
                  </a:lnTo>
                  <a:lnTo>
                    <a:pt x="2841" y="2976"/>
                  </a:lnTo>
                  <a:lnTo>
                    <a:pt x="2933" y="2925"/>
                  </a:lnTo>
                  <a:lnTo>
                    <a:pt x="2947" y="2939"/>
                  </a:lnTo>
                  <a:lnTo>
                    <a:pt x="2965" y="2956"/>
                  </a:lnTo>
                  <a:lnTo>
                    <a:pt x="2986" y="2973"/>
                  </a:lnTo>
                  <a:lnTo>
                    <a:pt x="3010" y="2992"/>
                  </a:lnTo>
                  <a:lnTo>
                    <a:pt x="3067" y="3035"/>
                  </a:lnTo>
                  <a:lnTo>
                    <a:pt x="3137" y="3085"/>
                  </a:lnTo>
                  <a:lnTo>
                    <a:pt x="3218" y="3141"/>
                  </a:lnTo>
                  <a:lnTo>
                    <a:pt x="3311" y="3203"/>
                  </a:lnTo>
                  <a:lnTo>
                    <a:pt x="3417" y="3272"/>
                  </a:lnTo>
                  <a:lnTo>
                    <a:pt x="3534" y="3348"/>
                  </a:lnTo>
                  <a:lnTo>
                    <a:pt x="3570" y="3372"/>
                  </a:lnTo>
                  <a:lnTo>
                    <a:pt x="3607" y="3399"/>
                  </a:lnTo>
                  <a:lnTo>
                    <a:pt x="3642" y="3428"/>
                  </a:lnTo>
                  <a:lnTo>
                    <a:pt x="3677" y="3458"/>
                  </a:lnTo>
                  <a:lnTo>
                    <a:pt x="3710" y="3489"/>
                  </a:lnTo>
                  <a:lnTo>
                    <a:pt x="3744" y="3524"/>
                  </a:lnTo>
                  <a:lnTo>
                    <a:pt x="3776" y="3560"/>
                  </a:lnTo>
                  <a:lnTo>
                    <a:pt x="3807" y="3597"/>
                  </a:lnTo>
                  <a:lnTo>
                    <a:pt x="3838" y="3637"/>
                  </a:lnTo>
                  <a:lnTo>
                    <a:pt x="3868" y="3678"/>
                  </a:lnTo>
                  <a:lnTo>
                    <a:pt x="3898" y="3722"/>
                  </a:lnTo>
                  <a:lnTo>
                    <a:pt x="3927" y="3766"/>
                  </a:lnTo>
                  <a:lnTo>
                    <a:pt x="3955" y="3814"/>
                  </a:lnTo>
                  <a:lnTo>
                    <a:pt x="3983" y="3862"/>
                  </a:lnTo>
                  <a:lnTo>
                    <a:pt x="4009" y="3913"/>
                  </a:lnTo>
                  <a:lnTo>
                    <a:pt x="4035" y="3965"/>
                  </a:lnTo>
                  <a:lnTo>
                    <a:pt x="4046" y="3992"/>
                  </a:lnTo>
                  <a:lnTo>
                    <a:pt x="4058" y="4017"/>
                  </a:lnTo>
                  <a:lnTo>
                    <a:pt x="4068" y="4042"/>
                  </a:lnTo>
                  <a:lnTo>
                    <a:pt x="4077" y="4067"/>
                  </a:lnTo>
                  <a:lnTo>
                    <a:pt x="4085" y="4094"/>
                  </a:lnTo>
                  <a:lnTo>
                    <a:pt x="4093" y="4119"/>
                  </a:lnTo>
                  <a:lnTo>
                    <a:pt x="4099" y="4145"/>
                  </a:lnTo>
                  <a:lnTo>
                    <a:pt x="4105" y="4170"/>
                  </a:lnTo>
                  <a:lnTo>
                    <a:pt x="4110" y="4197"/>
                  </a:lnTo>
                  <a:lnTo>
                    <a:pt x="4114" y="4222"/>
                  </a:lnTo>
                  <a:lnTo>
                    <a:pt x="4117" y="4248"/>
                  </a:lnTo>
                  <a:lnTo>
                    <a:pt x="4120" y="4274"/>
                  </a:lnTo>
                  <a:lnTo>
                    <a:pt x="4121" y="4300"/>
                  </a:lnTo>
                  <a:lnTo>
                    <a:pt x="4122" y="4326"/>
                  </a:lnTo>
                  <a:lnTo>
                    <a:pt x="4121" y="4352"/>
                  </a:lnTo>
                  <a:lnTo>
                    <a:pt x="4120" y="4378"/>
                  </a:lnTo>
                  <a:lnTo>
                    <a:pt x="4118" y="4404"/>
                  </a:lnTo>
                  <a:lnTo>
                    <a:pt x="4116" y="4430"/>
                  </a:lnTo>
                  <a:lnTo>
                    <a:pt x="4112" y="4456"/>
                  </a:lnTo>
                  <a:lnTo>
                    <a:pt x="4107" y="4483"/>
                  </a:lnTo>
                  <a:lnTo>
                    <a:pt x="4102" y="4509"/>
                  </a:lnTo>
                  <a:lnTo>
                    <a:pt x="4096" y="4535"/>
                  </a:lnTo>
                  <a:lnTo>
                    <a:pt x="4089" y="4562"/>
                  </a:lnTo>
                  <a:lnTo>
                    <a:pt x="4081" y="4588"/>
                  </a:lnTo>
                  <a:lnTo>
                    <a:pt x="4072" y="4615"/>
                  </a:lnTo>
                  <a:lnTo>
                    <a:pt x="4062" y="4641"/>
                  </a:lnTo>
                  <a:lnTo>
                    <a:pt x="4051" y="4668"/>
                  </a:lnTo>
                  <a:lnTo>
                    <a:pt x="4040" y="4695"/>
                  </a:lnTo>
                  <a:lnTo>
                    <a:pt x="4027" y="4721"/>
                  </a:lnTo>
                  <a:lnTo>
                    <a:pt x="4014"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5" y="5022"/>
                  </a:lnTo>
                  <a:lnTo>
                    <a:pt x="3817" y="5044"/>
                  </a:lnTo>
                  <a:lnTo>
                    <a:pt x="3796" y="5065"/>
                  </a:lnTo>
                  <a:lnTo>
                    <a:pt x="3776" y="5087"/>
                  </a:lnTo>
                  <a:lnTo>
                    <a:pt x="3756" y="5107"/>
                  </a:lnTo>
                  <a:lnTo>
                    <a:pt x="3735" y="5129"/>
                  </a:lnTo>
                  <a:lnTo>
                    <a:pt x="3713" y="5149"/>
                  </a:lnTo>
                  <a:lnTo>
                    <a:pt x="3691" y="5168"/>
                  </a:lnTo>
                  <a:lnTo>
                    <a:pt x="3631" y="5363"/>
                  </a:lnTo>
                  <a:lnTo>
                    <a:pt x="3670" y="5337"/>
                  </a:lnTo>
                  <a:lnTo>
                    <a:pt x="3707" y="5310"/>
                  </a:lnTo>
                  <a:lnTo>
                    <a:pt x="3744" y="5282"/>
                  </a:lnTo>
                  <a:lnTo>
                    <a:pt x="3779" y="5254"/>
                  </a:lnTo>
                  <a:lnTo>
                    <a:pt x="3814" y="5226"/>
                  </a:lnTo>
                  <a:lnTo>
                    <a:pt x="3846"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6" y="4700"/>
                  </a:lnTo>
                  <a:lnTo>
                    <a:pt x="4219" y="4671"/>
                  </a:lnTo>
                  <a:lnTo>
                    <a:pt x="4229" y="4640"/>
                  </a:lnTo>
                  <a:lnTo>
                    <a:pt x="4238" y="4610"/>
                  </a:lnTo>
                  <a:lnTo>
                    <a:pt x="4246" y="4581"/>
                  </a:lnTo>
                  <a:lnTo>
                    <a:pt x="4253" y="4550"/>
                  </a:lnTo>
                  <a:lnTo>
                    <a:pt x="4259" y="4520"/>
                  </a:lnTo>
                  <a:lnTo>
                    <a:pt x="4264" y="4489"/>
                  </a:lnTo>
                  <a:lnTo>
                    <a:pt x="4267" y="4459"/>
                  </a:lnTo>
                  <a:lnTo>
                    <a:pt x="4270" y="4428"/>
                  </a:lnTo>
                  <a:lnTo>
                    <a:pt x="4272" y="4398"/>
                  </a:lnTo>
                  <a:lnTo>
                    <a:pt x="4273" y="4367"/>
                  </a:lnTo>
                  <a:lnTo>
                    <a:pt x="4273" y="4335"/>
                  </a:lnTo>
                  <a:lnTo>
                    <a:pt x="4271" y="4305"/>
                  </a:lnTo>
                  <a:lnTo>
                    <a:pt x="4269" y="4274"/>
                  </a:lnTo>
                  <a:lnTo>
                    <a:pt x="4265" y="4242"/>
                  </a:lnTo>
                  <a:lnTo>
                    <a:pt x="4261" y="4211"/>
                  </a:lnTo>
                  <a:lnTo>
                    <a:pt x="4256" y="4180"/>
                  </a:lnTo>
                  <a:lnTo>
                    <a:pt x="4249" y="4148"/>
                  </a:lnTo>
                  <a:lnTo>
                    <a:pt x="4242" y="4117"/>
                  </a:lnTo>
                  <a:lnTo>
                    <a:pt x="4233" y="4086"/>
                  </a:lnTo>
                  <a:lnTo>
                    <a:pt x="4223"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5" y="3572"/>
                  </a:lnTo>
                  <a:lnTo>
                    <a:pt x="3935" y="3533"/>
                  </a:lnTo>
                  <a:lnTo>
                    <a:pt x="3904" y="3495"/>
                  </a:lnTo>
                  <a:lnTo>
                    <a:pt x="3871" y="3459"/>
                  </a:lnTo>
                  <a:lnTo>
                    <a:pt x="3838" y="3425"/>
                  </a:lnTo>
                  <a:lnTo>
                    <a:pt x="3803" y="3392"/>
                  </a:lnTo>
                  <a:lnTo>
                    <a:pt x="3769" y="3361"/>
                  </a:lnTo>
                  <a:lnTo>
                    <a:pt x="3732" y="3332"/>
                  </a:lnTo>
                  <a:lnTo>
                    <a:pt x="3696" y="3303"/>
                  </a:lnTo>
                  <a:lnTo>
                    <a:pt x="3659"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5" y="2698"/>
                  </a:lnTo>
                  <a:lnTo>
                    <a:pt x="3337" y="2696"/>
                  </a:lnTo>
                  <a:lnTo>
                    <a:pt x="3336" y="2693"/>
                  </a:lnTo>
                  <a:lnTo>
                    <a:pt x="3337" y="2689"/>
                  </a:lnTo>
                  <a:lnTo>
                    <a:pt x="3338" y="2685"/>
                  </a:lnTo>
                  <a:lnTo>
                    <a:pt x="3342" y="2680"/>
                  </a:lnTo>
                  <a:lnTo>
                    <a:pt x="3352" y="2665"/>
                  </a:lnTo>
                  <a:lnTo>
                    <a:pt x="3361" y="2650"/>
                  </a:lnTo>
                  <a:lnTo>
                    <a:pt x="3369" y="2636"/>
                  </a:lnTo>
                  <a:lnTo>
                    <a:pt x="3377" y="2622"/>
                  </a:lnTo>
                  <a:lnTo>
                    <a:pt x="3383" y="2608"/>
                  </a:lnTo>
                  <a:lnTo>
                    <a:pt x="3389" y="2594"/>
                  </a:lnTo>
                  <a:lnTo>
                    <a:pt x="3394" y="2580"/>
                  </a:lnTo>
                  <a:lnTo>
                    <a:pt x="3399" y="2565"/>
                  </a:lnTo>
                  <a:lnTo>
                    <a:pt x="3402" y="2552"/>
                  </a:lnTo>
                  <a:lnTo>
                    <a:pt x="3405" y="2538"/>
                  </a:lnTo>
                  <a:lnTo>
                    <a:pt x="3407"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8" y="2061"/>
                  </a:lnTo>
                  <a:lnTo>
                    <a:pt x="3229" y="1987"/>
                  </a:lnTo>
                  <a:lnTo>
                    <a:pt x="3203" y="1917"/>
                  </a:lnTo>
                  <a:lnTo>
                    <a:pt x="3178" y="1853"/>
                  </a:lnTo>
                  <a:lnTo>
                    <a:pt x="3154" y="1791"/>
                  </a:lnTo>
                  <a:lnTo>
                    <a:pt x="3132" y="1734"/>
                  </a:lnTo>
                  <a:lnTo>
                    <a:pt x="3111" y="1681"/>
                  </a:lnTo>
                  <a:lnTo>
                    <a:pt x="3091" y="1631"/>
                  </a:lnTo>
                  <a:lnTo>
                    <a:pt x="3073" y="1587"/>
                  </a:lnTo>
                  <a:lnTo>
                    <a:pt x="3057" y="1547"/>
                  </a:lnTo>
                  <a:lnTo>
                    <a:pt x="3042" y="1509"/>
                  </a:lnTo>
                  <a:lnTo>
                    <a:pt x="3028" y="1477"/>
                  </a:lnTo>
                  <a:lnTo>
                    <a:pt x="3016" y="1449"/>
                  </a:lnTo>
                  <a:lnTo>
                    <a:pt x="3005" y="1424"/>
                  </a:lnTo>
                  <a:lnTo>
                    <a:pt x="2996" y="1405"/>
                  </a:lnTo>
                  <a:close/>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6" name="Freeform 149"/>
            <p:cNvSpPr>
              <a:spLocks/>
            </p:cNvSpPr>
            <p:nvPr/>
          </p:nvSpPr>
          <p:spPr bwMode="auto">
            <a:xfrm>
              <a:off x="3353" y="2492"/>
              <a:ext cx="22" cy="24"/>
            </a:xfrm>
            <a:custGeom>
              <a:avLst/>
              <a:gdLst>
                <a:gd name="T0" fmla="*/ 0 w 575"/>
                <a:gd name="T1" fmla="*/ 0 h 634"/>
                <a:gd name="T2" fmla="*/ 0 w 575"/>
                <a:gd name="T3" fmla="*/ 0 h 634"/>
                <a:gd name="T4" fmla="*/ 0 w 575"/>
                <a:gd name="T5" fmla="*/ 0 h 634"/>
                <a:gd name="T6" fmla="*/ 0 w 575"/>
                <a:gd name="T7" fmla="*/ 0 h 634"/>
                <a:gd name="T8" fmla="*/ 0 w 575"/>
                <a:gd name="T9" fmla="*/ 0 h 634"/>
                <a:gd name="T10" fmla="*/ 0 w 575"/>
                <a:gd name="T11" fmla="*/ 0 h 634"/>
                <a:gd name="T12" fmla="*/ 0 w 575"/>
                <a:gd name="T13" fmla="*/ 0 h 634"/>
                <a:gd name="T14" fmla="*/ 0 w 575"/>
                <a:gd name="T15" fmla="*/ 0 h 634"/>
                <a:gd name="T16" fmla="*/ 0 w 575"/>
                <a:gd name="T17" fmla="*/ 0 h 634"/>
                <a:gd name="T18" fmla="*/ 0 w 575"/>
                <a:gd name="T19" fmla="*/ 0 h 634"/>
                <a:gd name="T20" fmla="*/ 0 w 575"/>
                <a:gd name="T21" fmla="*/ 0 h 634"/>
                <a:gd name="T22" fmla="*/ 0 w 575"/>
                <a:gd name="T23" fmla="*/ 0 h 634"/>
                <a:gd name="T24" fmla="*/ 0 w 575"/>
                <a:gd name="T25" fmla="*/ 0 h 634"/>
                <a:gd name="T26" fmla="*/ 0 w 575"/>
                <a:gd name="T27" fmla="*/ 0 h 634"/>
                <a:gd name="T28" fmla="*/ 0 w 575"/>
                <a:gd name="T29" fmla="*/ 0 h 634"/>
                <a:gd name="T30" fmla="*/ 0 w 575"/>
                <a:gd name="T31" fmla="*/ 0 h 634"/>
                <a:gd name="T32" fmla="*/ 0 w 575"/>
                <a:gd name="T33" fmla="*/ 0 h 634"/>
                <a:gd name="T34" fmla="*/ 0 w 575"/>
                <a:gd name="T35" fmla="*/ 0 h 634"/>
                <a:gd name="T36" fmla="*/ 0 w 575"/>
                <a:gd name="T37" fmla="*/ 0 h 634"/>
                <a:gd name="T38" fmla="*/ 0 w 575"/>
                <a:gd name="T39" fmla="*/ 0 h 634"/>
                <a:gd name="T40" fmla="*/ 0 w 575"/>
                <a:gd name="T41" fmla="*/ 0 h 634"/>
                <a:gd name="T42" fmla="*/ 0 w 575"/>
                <a:gd name="T43" fmla="*/ 0 h 634"/>
                <a:gd name="T44" fmla="*/ 0 w 575"/>
                <a:gd name="T45" fmla="*/ 0 h 634"/>
                <a:gd name="T46" fmla="*/ 0 w 575"/>
                <a:gd name="T47" fmla="*/ 0 h 634"/>
                <a:gd name="T48" fmla="*/ 0 w 575"/>
                <a:gd name="T49" fmla="*/ 0 h 634"/>
                <a:gd name="T50" fmla="*/ 0 w 575"/>
                <a:gd name="T51" fmla="*/ 0 h 634"/>
                <a:gd name="T52" fmla="*/ 0 w 575"/>
                <a:gd name="T53" fmla="*/ 0 h 634"/>
                <a:gd name="T54" fmla="*/ 0 w 575"/>
                <a:gd name="T55" fmla="*/ 0 h 634"/>
                <a:gd name="T56" fmla="*/ 0 w 575"/>
                <a:gd name="T57" fmla="*/ 0 h 634"/>
                <a:gd name="T58" fmla="*/ 0 w 575"/>
                <a:gd name="T59" fmla="*/ 0 h 634"/>
                <a:gd name="T60" fmla="*/ 0 w 575"/>
                <a:gd name="T61" fmla="*/ 0 h 634"/>
                <a:gd name="T62" fmla="*/ 0 w 575"/>
                <a:gd name="T63" fmla="*/ 0 h 634"/>
                <a:gd name="T64" fmla="*/ 0 w 575"/>
                <a:gd name="T65" fmla="*/ 0 h 634"/>
                <a:gd name="T66" fmla="*/ 0 w 575"/>
                <a:gd name="T67" fmla="*/ 0 h 634"/>
                <a:gd name="T68" fmla="*/ 0 w 575"/>
                <a:gd name="T69" fmla="*/ 0 h 634"/>
                <a:gd name="T70" fmla="*/ 0 w 575"/>
                <a:gd name="T71" fmla="*/ 0 h 634"/>
                <a:gd name="T72" fmla="*/ 0 w 575"/>
                <a:gd name="T73" fmla="*/ 0 h 634"/>
                <a:gd name="T74" fmla="*/ 0 w 575"/>
                <a:gd name="T75" fmla="*/ 0 h 634"/>
                <a:gd name="T76" fmla="*/ 0 w 575"/>
                <a:gd name="T77" fmla="*/ 0 h 634"/>
                <a:gd name="T78" fmla="*/ 0 w 575"/>
                <a:gd name="T79" fmla="*/ 0 h 634"/>
                <a:gd name="T80" fmla="*/ 0 w 575"/>
                <a:gd name="T81" fmla="*/ 0 h 634"/>
                <a:gd name="T82" fmla="*/ 0 w 575"/>
                <a:gd name="T83" fmla="*/ 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5" h="634">
                  <a:moveTo>
                    <a:pt x="482" y="0"/>
                  </a:moveTo>
                  <a:lnTo>
                    <a:pt x="496" y="37"/>
                  </a:lnTo>
                  <a:lnTo>
                    <a:pt x="509" y="73"/>
                  </a:lnTo>
                  <a:lnTo>
                    <a:pt x="522" y="108"/>
                  </a:lnTo>
                  <a:lnTo>
                    <a:pt x="533" y="140"/>
                  </a:lnTo>
                  <a:lnTo>
                    <a:pt x="543" y="170"/>
                  </a:lnTo>
                  <a:lnTo>
                    <a:pt x="551" y="199"/>
                  </a:lnTo>
                  <a:lnTo>
                    <a:pt x="558" y="226"/>
                  </a:lnTo>
                  <a:lnTo>
                    <a:pt x="564" y="251"/>
                  </a:lnTo>
                  <a:lnTo>
                    <a:pt x="568" y="274"/>
                  </a:lnTo>
                  <a:lnTo>
                    <a:pt x="572" y="297"/>
                  </a:lnTo>
                  <a:lnTo>
                    <a:pt x="574" y="317"/>
                  </a:lnTo>
                  <a:lnTo>
                    <a:pt x="575" y="335"/>
                  </a:lnTo>
                  <a:lnTo>
                    <a:pt x="575" y="351"/>
                  </a:lnTo>
                  <a:lnTo>
                    <a:pt x="573" y="365"/>
                  </a:lnTo>
                  <a:lnTo>
                    <a:pt x="571" y="379"/>
                  </a:lnTo>
                  <a:lnTo>
                    <a:pt x="567" y="390"/>
                  </a:lnTo>
                  <a:lnTo>
                    <a:pt x="561" y="401"/>
                  </a:lnTo>
                  <a:lnTo>
                    <a:pt x="553" y="412"/>
                  </a:lnTo>
                  <a:lnTo>
                    <a:pt x="543" y="424"/>
                  </a:lnTo>
                  <a:lnTo>
                    <a:pt x="531" y="436"/>
                  </a:lnTo>
                  <a:lnTo>
                    <a:pt x="516" y="449"/>
                  </a:lnTo>
                  <a:lnTo>
                    <a:pt x="499" y="462"/>
                  </a:lnTo>
                  <a:lnTo>
                    <a:pt x="481" y="478"/>
                  </a:lnTo>
                  <a:lnTo>
                    <a:pt x="460" y="492"/>
                  </a:lnTo>
                  <a:lnTo>
                    <a:pt x="436" y="508"/>
                  </a:lnTo>
                  <a:lnTo>
                    <a:pt x="411" y="524"/>
                  </a:lnTo>
                  <a:lnTo>
                    <a:pt x="384" y="540"/>
                  </a:lnTo>
                  <a:lnTo>
                    <a:pt x="354" y="558"/>
                  </a:lnTo>
                  <a:lnTo>
                    <a:pt x="289" y="595"/>
                  </a:lnTo>
                  <a:lnTo>
                    <a:pt x="214" y="634"/>
                  </a:lnTo>
                  <a:lnTo>
                    <a:pt x="0" y="427"/>
                  </a:lnTo>
                  <a:lnTo>
                    <a:pt x="16" y="416"/>
                  </a:lnTo>
                  <a:lnTo>
                    <a:pt x="35" y="402"/>
                  </a:lnTo>
                  <a:lnTo>
                    <a:pt x="56" y="386"/>
                  </a:lnTo>
                  <a:lnTo>
                    <a:pt x="78" y="367"/>
                  </a:lnTo>
                  <a:lnTo>
                    <a:pt x="128" y="326"/>
                  </a:lnTo>
                  <a:lnTo>
                    <a:pt x="184" y="276"/>
                  </a:lnTo>
                  <a:lnTo>
                    <a:pt x="248" y="220"/>
                  </a:lnTo>
                  <a:lnTo>
                    <a:pt x="319" y="154"/>
                  </a:lnTo>
                  <a:lnTo>
                    <a:pt x="397" y="81"/>
                  </a:lnTo>
                  <a:lnTo>
                    <a:pt x="482" y="0"/>
                  </a:lnTo>
                  <a:close/>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7" name="Freeform 150"/>
            <p:cNvSpPr>
              <a:spLocks/>
            </p:cNvSpPr>
            <p:nvPr/>
          </p:nvSpPr>
          <p:spPr bwMode="auto">
            <a:xfrm>
              <a:off x="3332" y="2509"/>
              <a:ext cx="27" cy="12"/>
            </a:xfrm>
            <a:custGeom>
              <a:avLst/>
              <a:gdLst>
                <a:gd name="T0" fmla="*/ 0 w 697"/>
                <a:gd name="T1" fmla="*/ 0 h 307"/>
                <a:gd name="T2" fmla="*/ 0 w 697"/>
                <a:gd name="T3" fmla="*/ 0 h 307"/>
                <a:gd name="T4" fmla="*/ 0 w 697"/>
                <a:gd name="T5" fmla="*/ 0 h 307"/>
                <a:gd name="T6" fmla="*/ 0 w 697"/>
                <a:gd name="T7" fmla="*/ 0 h 307"/>
                <a:gd name="T8" fmla="*/ 0 w 697"/>
                <a:gd name="T9" fmla="*/ 0 h 307"/>
                <a:gd name="T10" fmla="*/ 0 w 697"/>
                <a:gd name="T11" fmla="*/ 0 h 307"/>
                <a:gd name="T12" fmla="*/ 0 w 697"/>
                <a:gd name="T13" fmla="*/ 0 h 307"/>
                <a:gd name="T14" fmla="*/ 0 w 697"/>
                <a:gd name="T15" fmla="*/ 0 h 307"/>
                <a:gd name="T16" fmla="*/ 0 w 697"/>
                <a:gd name="T17" fmla="*/ 0 h 307"/>
                <a:gd name="T18" fmla="*/ 0 w 697"/>
                <a:gd name="T19" fmla="*/ 0 h 307"/>
                <a:gd name="T20" fmla="*/ 0 w 697"/>
                <a:gd name="T21" fmla="*/ 0 h 307"/>
                <a:gd name="T22" fmla="*/ 0 w 697"/>
                <a:gd name="T23" fmla="*/ 0 h 307"/>
                <a:gd name="T24" fmla="*/ 0 w 697"/>
                <a:gd name="T25" fmla="*/ 0 h 307"/>
                <a:gd name="T26" fmla="*/ 0 w 697"/>
                <a:gd name="T27" fmla="*/ 0 h 307"/>
                <a:gd name="T28" fmla="*/ 0 w 697"/>
                <a:gd name="T29" fmla="*/ 0 h 307"/>
                <a:gd name="T30" fmla="*/ 0 w 697"/>
                <a:gd name="T31" fmla="*/ 0 h 307"/>
                <a:gd name="T32" fmla="*/ 0 w 697"/>
                <a:gd name="T33" fmla="*/ 0 h 307"/>
                <a:gd name="T34" fmla="*/ 0 w 697"/>
                <a:gd name="T35" fmla="*/ 0 h 307"/>
                <a:gd name="T36" fmla="*/ 0 w 697"/>
                <a:gd name="T37" fmla="*/ 0 h 307"/>
                <a:gd name="T38" fmla="*/ 0 w 697"/>
                <a:gd name="T39" fmla="*/ 0 h 307"/>
                <a:gd name="T40" fmla="*/ 0 w 697"/>
                <a:gd name="T41" fmla="*/ 0 h 307"/>
                <a:gd name="T42" fmla="*/ 0 w 697"/>
                <a:gd name="T43" fmla="*/ 0 h 307"/>
                <a:gd name="T44" fmla="*/ 0 w 697"/>
                <a:gd name="T45" fmla="*/ 0 h 307"/>
                <a:gd name="T46" fmla="*/ 0 w 697"/>
                <a:gd name="T47" fmla="*/ 0 h 307"/>
                <a:gd name="T48" fmla="*/ 0 w 697"/>
                <a:gd name="T49" fmla="*/ 0 h 307"/>
                <a:gd name="T50" fmla="*/ 0 w 697"/>
                <a:gd name="T51" fmla="*/ 0 h 307"/>
                <a:gd name="T52" fmla="*/ 0 w 697"/>
                <a:gd name="T53" fmla="*/ 0 h 307"/>
                <a:gd name="T54" fmla="*/ 0 w 697"/>
                <a:gd name="T55" fmla="*/ 0 h 307"/>
                <a:gd name="T56" fmla="*/ 0 w 697"/>
                <a:gd name="T57" fmla="*/ 0 h 307"/>
                <a:gd name="T58" fmla="*/ 0 w 697"/>
                <a:gd name="T59" fmla="*/ 0 h 307"/>
                <a:gd name="T60" fmla="*/ 0 w 697"/>
                <a:gd name="T61" fmla="*/ 0 h 307"/>
                <a:gd name="T62" fmla="*/ 0 w 697"/>
                <a:gd name="T63" fmla="*/ 0 h 307"/>
                <a:gd name="T64" fmla="*/ 0 w 697"/>
                <a:gd name="T65" fmla="*/ 0 h 307"/>
                <a:gd name="T66" fmla="*/ 0 w 697"/>
                <a:gd name="T67" fmla="*/ 0 h 307"/>
                <a:gd name="T68" fmla="*/ 0 w 697"/>
                <a:gd name="T69" fmla="*/ 0 h 307"/>
                <a:gd name="T70" fmla="*/ 0 w 697"/>
                <a:gd name="T71" fmla="*/ 0 h 307"/>
                <a:gd name="T72" fmla="*/ 0 w 697"/>
                <a:gd name="T73" fmla="*/ 0 h 307"/>
                <a:gd name="T74" fmla="*/ 0 w 697"/>
                <a:gd name="T75" fmla="*/ 0 h 307"/>
                <a:gd name="T76" fmla="*/ 0 w 697"/>
                <a:gd name="T77" fmla="*/ 0 h 307"/>
                <a:gd name="T78" fmla="*/ 0 w 697"/>
                <a:gd name="T79" fmla="*/ 0 h 307"/>
                <a:gd name="T80" fmla="*/ 0 w 697"/>
                <a:gd name="T81" fmla="*/ 0 h 307"/>
                <a:gd name="T82" fmla="*/ 0 w 697"/>
                <a:gd name="T83" fmla="*/ 0 h 307"/>
                <a:gd name="T84" fmla="*/ 0 w 697"/>
                <a:gd name="T85" fmla="*/ 0 h 307"/>
                <a:gd name="T86" fmla="*/ 0 w 697"/>
                <a:gd name="T87" fmla="*/ 0 h 307"/>
                <a:gd name="T88" fmla="*/ 0 w 697"/>
                <a:gd name="T89" fmla="*/ 0 h 307"/>
                <a:gd name="T90" fmla="*/ 0 w 697"/>
                <a:gd name="T91" fmla="*/ 0 h 307"/>
                <a:gd name="T92" fmla="*/ 0 w 697"/>
                <a:gd name="T93" fmla="*/ 0 h 307"/>
                <a:gd name="T94" fmla="*/ 0 w 697"/>
                <a:gd name="T95" fmla="*/ 0 h 307"/>
                <a:gd name="T96" fmla="*/ 0 w 697"/>
                <a:gd name="T97" fmla="*/ 0 h 307"/>
                <a:gd name="T98" fmla="*/ 0 w 697"/>
                <a:gd name="T99" fmla="*/ 0 h 307"/>
                <a:gd name="T100" fmla="*/ 0 w 697"/>
                <a:gd name="T101" fmla="*/ 0 h 3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97" h="307">
                  <a:moveTo>
                    <a:pt x="697" y="196"/>
                  </a:moveTo>
                  <a:lnTo>
                    <a:pt x="601" y="248"/>
                  </a:lnTo>
                  <a:lnTo>
                    <a:pt x="583" y="257"/>
                  </a:lnTo>
                  <a:lnTo>
                    <a:pt x="566" y="264"/>
                  </a:lnTo>
                  <a:lnTo>
                    <a:pt x="550" y="272"/>
                  </a:lnTo>
                  <a:lnTo>
                    <a:pt x="533" y="278"/>
                  </a:lnTo>
                  <a:lnTo>
                    <a:pt x="515" y="284"/>
                  </a:lnTo>
                  <a:lnTo>
                    <a:pt x="497" y="290"/>
                  </a:lnTo>
                  <a:lnTo>
                    <a:pt x="480" y="294"/>
                  </a:lnTo>
                  <a:lnTo>
                    <a:pt x="463" y="298"/>
                  </a:lnTo>
                  <a:lnTo>
                    <a:pt x="445" y="301"/>
                  </a:lnTo>
                  <a:lnTo>
                    <a:pt x="427" y="303"/>
                  </a:lnTo>
                  <a:lnTo>
                    <a:pt x="408" y="305"/>
                  </a:lnTo>
                  <a:lnTo>
                    <a:pt x="390" y="306"/>
                  </a:lnTo>
                  <a:lnTo>
                    <a:pt x="372" y="307"/>
                  </a:lnTo>
                  <a:lnTo>
                    <a:pt x="354" y="306"/>
                  </a:lnTo>
                  <a:lnTo>
                    <a:pt x="335" y="305"/>
                  </a:lnTo>
                  <a:lnTo>
                    <a:pt x="316" y="304"/>
                  </a:lnTo>
                  <a:lnTo>
                    <a:pt x="298" y="302"/>
                  </a:lnTo>
                  <a:lnTo>
                    <a:pt x="279" y="299"/>
                  </a:lnTo>
                  <a:lnTo>
                    <a:pt x="259" y="295"/>
                  </a:lnTo>
                  <a:lnTo>
                    <a:pt x="240" y="291"/>
                  </a:lnTo>
                  <a:lnTo>
                    <a:pt x="221" y="285"/>
                  </a:lnTo>
                  <a:lnTo>
                    <a:pt x="202" y="280"/>
                  </a:lnTo>
                  <a:lnTo>
                    <a:pt x="181" y="273"/>
                  </a:lnTo>
                  <a:lnTo>
                    <a:pt x="162" y="266"/>
                  </a:lnTo>
                  <a:lnTo>
                    <a:pt x="142" y="259"/>
                  </a:lnTo>
                  <a:lnTo>
                    <a:pt x="123" y="251"/>
                  </a:lnTo>
                  <a:lnTo>
                    <a:pt x="102" y="242"/>
                  </a:lnTo>
                  <a:lnTo>
                    <a:pt x="82" y="232"/>
                  </a:lnTo>
                  <a:lnTo>
                    <a:pt x="62" y="222"/>
                  </a:lnTo>
                  <a:lnTo>
                    <a:pt x="42" y="211"/>
                  </a:lnTo>
                  <a:lnTo>
                    <a:pt x="20" y="200"/>
                  </a:lnTo>
                  <a:lnTo>
                    <a:pt x="0" y="186"/>
                  </a:lnTo>
                  <a:lnTo>
                    <a:pt x="33" y="180"/>
                  </a:lnTo>
                  <a:lnTo>
                    <a:pt x="64" y="172"/>
                  </a:lnTo>
                  <a:lnTo>
                    <a:pt x="96" y="164"/>
                  </a:lnTo>
                  <a:lnTo>
                    <a:pt x="128" y="155"/>
                  </a:lnTo>
                  <a:lnTo>
                    <a:pt x="159" y="146"/>
                  </a:lnTo>
                  <a:lnTo>
                    <a:pt x="191" y="136"/>
                  </a:lnTo>
                  <a:lnTo>
                    <a:pt x="222" y="125"/>
                  </a:lnTo>
                  <a:lnTo>
                    <a:pt x="253" y="114"/>
                  </a:lnTo>
                  <a:lnTo>
                    <a:pt x="284" y="102"/>
                  </a:lnTo>
                  <a:lnTo>
                    <a:pt x="314" y="89"/>
                  </a:lnTo>
                  <a:lnTo>
                    <a:pt x="344" y="76"/>
                  </a:lnTo>
                  <a:lnTo>
                    <a:pt x="375" y="62"/>
                  </a:lnTo>
                  <a:lnTo>
                    <a:pt x="405" y="47"/>
                  </a:lnTo>
                  <a:lnTo>
                    <a:pt x="435" y="33"/>
                  </a:lnTo>
                  <a:lnTo>
                    <a:pt x="465" y="17"/>
                  </a:lnTo>
                  <a:lnTo>
                    <a:pt x="494" y="0"/>
                  </a:lnTo>
                  <a:lnTo>
                    <a:pt x="697" y="196"/>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8" name="Freeform 151"/>
            <p:cNvSpPr>
              <a:spLocks/>
            </p:cNvSpPr>
            <p:nvPr/>
          </p:nvSpPr>
          <p:spPr bwMode="auto">
            <a:xfrm>
              <a:off x="3263" y="2421"/>
              <a:ext cx="107" cy="93"/>
            </a:xfrm>
            <a:custGeom>
              <a:avLst/>
              <a:gdLst>
                <a:gd name="T0" fmla="*/ 0 w 2791"/>
                <a:gd name="T1" fmla="*/ 0 h 2429"/>
                <a:gd name="T2" fmla="*/ 0 w 2791"/>
                <a:gd name="T3" fmla="*/ 0 h 2429"/>
                <a:gd name="T4" fmla="*/ 0 w 2791"/>
                <a:gd name="T5" fmla="*/ 0 h 2429"/>
                <a:gd name="T6" fmla="*/ 0 w 2791"/>
                <a:gd name="T7" fmla="*/ 0 h 2429"/>
                <a:gd name="T8" fmla="*/ 0 w 2791"/>
                <a:gd name="T9" fmla="*/ 0 h 2429"/>
                <a:gd name="T10" fmla="*/ 0 w 2791"/>
                <a:gd name="T11" fmla="*/ 0 h 2429"/>
                <a:gd name="T12" fmla="*/ 0 w 2791"/>
                <a:gd name="T13" fmla="*/ 0 h 2429"/>
                <a:gd name="T14" fmla="*/ 0 w 2791"/>
                <a:gd name="T15" fmla="*/ 0 h 2429"/>
                <a:gd name="T16" fmla="*/ 0 w 2791"/>
                <a:gd name="T17" fmla="*/ 0 h 2429"/>
                <a:gd name="T18" fmla="*/ 0 w 2791"/>
                <a:gd name="T19" fmla="*/ 0 h 2429"/>
                <a:gd name="T20" fmla="*/ 0 w 2791"/>
                <a:gd name="T21" fmla="*/ 0 h 2429"/>
                <a:gd name="T22" fmla="*/ 0 w 2791"/>
                <a:gd name="T23" fmla="*/ 0 h 2429"/>
                <a:gd name="T24" fmla="*/ 0 w 2791"/>
                <a:gd name="T25" fmla="*/ 0 h 2429"/>
                <a:gd name="T26" fmla="*/ 0 w 2791"/>
                <a:gd name="T27" fmla="*/ 0 h 2429"/>
                <a:gd name="T28" fmla="*/ 0 w 2791"/>
                <a:gd name="T29" fmla="*/ 0 h 2429"/>
                <a:gd name="T30" fmla="*/ 0 w 2791"/>
                <a:gd name="T31" fmla="*/ 0 h 2429"/>
                <a:gd name="T32" fmla="*/ 0 w 2791"/>
                <a:gd name="T33" fmla="*/ 0 h 2429"/>
                <a:gd name="T34" fmla="*/ 0 w 2791"/>
                <a:gd name="T35" fmla="*/ 0 h 2429"/>
                <a:gd name="T36" fmla="*/ 0 w 2791"/>
                <a:gd name="T37" fmla="*/ 0 h 2429"/>
                <a:gd name="T38" fmla="*/ 0 w 2791"/>
                <a:gd name="T39" fmla="*/ 0 h 2429"/>
                <a:gd name="T40" fmla="*/ 0 w 2791"/>
                <a:gd name="T41" fmla="*/ 0 h 2429"/>
                <a:gd name="T42" fmla="*/ 0 w 2791"/>
                <a:gd name="T43" fmla="*/ 0 h 2429"/>
                <a:gd name="T44" fmla="*/ 0 w 2791"/>
                <a:gd name="T45" fmla="*/ 0 h 2429"/>
                <a:gd name="T46" fmla="*/ 0 w 2791"/>
                <a:gd name="T47" fmla="*/ 0 h 2429"/>
                <a:gd name="T48" fmla="*/ 0 w 2791"/>
                <a:gd name="T49" fmla="*/ 0 h 2429"/>
                <a:gd name="T50" fmla="*/ 0 w 2791"/>
                <a:gd name="T51" fmla="*/ 0 h 2429"/>
                <a:gd name="T52" fmla="*/ 0 w 2791"/>
                <a:gd name="T53" fmla="*/ 0 h 2429"/>
                <a:gd name="T54" fmla="*/ 0 w 2791"/>
                <a:gd name="T55" fmla="*/ 0 h 2429"/>
                <a:gd name="T56" fmla="*/ 0 w 2791"/>
                <a:gd name="T57" fmla="*/ 0 h 2429"/>
                <a:gd name="T58" fmla="*/ 0 w 2791"/>
                <a:gd name="T59" fmla="*/ 0 h 2429"/>
                <a:gd name="T60" fmla="*/ 0 w 2791"/>
                <a:gd name="T61" fmla="*/ 0 h 2429"/>
                <a:gd name="T62" fmla="*/ 0 w 2791"/>
                <a:gd name="T63" fmla="*/ 0 h 2429"/>
                <a:gd name="T64" fmla="*/ 0 w 2791"/>
                <a:gd name="T65" fmla="*/ 0 h 2429"/>
                <a:gd name="T66" fmla="*/ 0 w 2791"/>
                <a:gd name="T67" fmla="*/ 0 h 2429"/>
                <a:gd name="T68" fmla="*/ 0 w 2791"/>
                <a:gd name="T69" fmla="*/ 0 h 2429"/>
                <a:gd name="T70" fmla="*/ 0 w 2791"/>
                <a:gd name="T71" fmla="*/ 0 h 2429"/>
                <a:gd name="T72" fmla="*/ 0 w 2791"/>
                <a:gd name="T73" fmla="*/ 0 h 2429"/>
                <a:gd name="T74" fmla="*/ 0 w 2791"/>
                <a:gd name="T75" fmla="*/ 0 h 2429"/>
                <a:gd name="T76" fmla="*/ 0 w 2791"/>
                <a:gd name="T77" fmla="*/ 0 h 2429"/>
                <a:gd name="T78" fmla="*/ 0 w 2791"/>
                <a:gd name="T79" fmla="*/ 0 h 2429"/>
                <a:gd name="T80" fmla="*/ 0 w 2791"/>
                <a:gd name="T81" fmla="*/ 0 h 2429"/>
                <a:gd name="T82" fmla="*/ 0 w 2791"/>
                <a:gd name="T83" fmla="*/ 0 h 2429"/>
                <a:gd name="T84" fmla="*/ 0 w 2791"/>
                <a:gd name="T85" fmla="*/ 0 h 2429"/>
                <a:gd name="T86" fmla="*/ 0 w 2791"/>
                <a:gd name="T87" fmla="*/ 0 h 2429"/>
                <a:gd name="T88" fmla="*/ 0 w 2791"/>
                <a:gd name="T89" fmla="*/ 0 h 2429"/>
                <a:gd name="T90" fmla="*/ 0 w 2791"/>
                <a:gd name="T91" fmla="*/ 0 h 2429"/>
                <a:gd name="T92" fmla="*/ 0 w 2791"/>
                <a:gd name="T93" fmla="*/ 0 h 2429"/>
                <a:gd name="T94" fmla="*/ 0 w 2791"/>
                <a:gd name="T95" fmla="*/ 0 h 2429"/>
                <a:gd name="T96" fmla="*/ 0 w 2791"/>
                <a:gd name="T97" fmla="*/ 0 h 2429"/>
                <a:gd name="T98" fmla="*/ 0 w 2791"/>
                <a:gd name="T99" fmla="*/ 0 h 2429"/>
                <a:gd name="T100" fmla="*/ 0 w 2791"/>
                <a:gd name="T101" fmla="*/ 0 h 2429"/>
                <a:gd name="T102" fmla="*/ 0 w 2791"/>
                <a:gd name="T103" fmla="*/ 0 h 2429"/>
                <a:gd name="T104" fmla="*/ 0 w 2791"/>
                <a:gd name="T105" fmla="*/ 0 h 2429"/>
                <a:gd name="T106" fmla="*/ 0 w 2791"/>
                <a:gd name="T107" fmla="*/ 0 h 2429"/>
                <a:gd name="T108" fmla="*/ 0 w 2791"/>
                <a:gd name="T109" fmla="*/ 0 h 2429"/>
                <a:gd name="T110" fmla="*/ 0 w 2791"/>
                <a:gd name="T111" fmla="*/ 0 h 2429"/>
                <a:gd name="T112" fmla="*/ 0 w 2791"/>
                <a:gd name="T113" fmla="*/ 0 h 24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91" h="2429">
                  <a:moveTo>
                    <a:pt x="2532" y="1078"/>
                  </a:moveTo>
                  <a:lnTo>
                    <a:pt x="2548" y="1114"/>
                  </a:lnTo>
                  <a:lnTo>
                    <a:pt x="2569" y="1162"/>
                  </a:lnTo>
                  <a:lnTo>
                    <a:pt x="2593" y="1224"/>
                  </a:lnTo>
                  <a:lnTo>
                    <a:pt x="2623" y="1300"/>
                  </a:lnTo>
                  <a:lnTo>
                    <a:pt x="2658" y="1389"/>
                  </a:lnTo>
                  <a:lnTo>
                    <a:pt x="2697" y="1491"/>
                  </a:lnTo>
                  <a:lnTo>
                    <a:pt x="2742" y="1606"/>
                  </a:lnTo>
                  <a:lnTo>
                    <a:pt x="2791" y="1734"/>
                  </a:lnTo>
                  <a:lnTo>
                    <a:pt x="2757" y="1780"/>
                  </a:lnTo>
                  <a:lnTo>
                    <a:pt x="2723" y="1823"/>
                  </a:lnTo>
                  <a:lnTo>
                    <a:pt x="2688" y="1866"/>
                  </a:lnTo>
                  <a:lnTo>
                    <a:pt x="2654" y="1905"/>
                  </a:lnTo>
                  <a:lnTo>
                    <a:pt x="2618" y="1945"/>
                  </a:lnTo>
                  <a:lnTo>
                    <a:pt x="2583" y="1981"/>
                  </a:lnTo>
                  <a:lnTo>
                    <a:pt x="2548" y="2016"/>
                  </a:lnTo>
                  <a:lnTo>
                    <a:pt x="2512" y="2050"/>
                  </a:lnTo>
                  <a:lnTo>
                    <a:pt x="2476" y="2081"/>
                  </a:lnTo>
                  <a:lnTo>
                    <a:pt x="2439" y="2110"/>
                  </a:lnTo>
                  <a:lnTo>
                    <a:pt x="2403" y="2139"/>
                  </a:lnTo>
                  <a:lnTo>
                    <a:pt x="2365" y="2165"/>
                  </a:lnTo>
                  <a:lnTo>
                    <a:pt x="2328" y="2190"/>
                  </a:lnTo>
                  <a:lnTo>
                    <a:pt x="2290" y="2213"/>
                  </a:lnTo>
                  <a:lnTo>
                    <a:pt x="2252" y="2235"/>
                  </a:lnTo>
                  <a:lnTo>
                    <a:pt x="2213" y="2254"/>
                  </a:lnTo>
                  <a:lnTo>
                    <a:pt x="2144" y="2285"/>
                  </a:lnTo>
                  <a:lnTo>
                    <a:pt x="2078" y="2315"/>
                  </a:lnTo>
                  <a:lnTo>
                    <a:pt x="2013" y="2341"/>
                  </a:lnTo>
                  <a:lnTo>
                    <a:pt x="1951" y="2364"/>
                  </a:lnTo>
                  <a:lnTo>
                    <a:pt x="1921" y="2375"/>
                  </a:lnTo>
                  <a:lnTo>
                    <a:pt x="1890" y="2385"/>
                  </a:lnTo>
                  <a:lnTo>
                    <a:pt x="1862" y="2394"/>
                  </a:lnTo>
                  <a:lnTo>
                    <a:pt x="1833" y="2402"/>
                  </a:lnTo>
                  <a:lnTo>
                    <a:pt x="1805" y="2411"/>
                  </a:lnTo>
                  <a:lnTo>
                    <a:pt x="1778" y="2418"/>
                  </a:lnTo>
                  <a:lnTo>
                    <a:pt x="1751" y="2424"/>
                  </a:lnTo>
                  <a:lnTo>
                    <a:pt x="1724" y="2429"/>
                  </a:lnTo>
                  <a:lnTo>
                    <a:pt x="1693" y="2414"/>
                  </a:lnTo>
                  <a:lnTo>
                    <a:pt x="1660" y="2396"/>
                  </a:lnTo>
                  <a:lnTo>
                    <a:pt x="1628" y="2378"/>
                  </a:lnTo>
                  <a:lnTo>
                    <a:pt x="1594" y="2360"/>
                  </a:lnTo>
                  <a:lnTo>
                    <a:pt x="1559" y="2340"/>
                  </a:lnTo>
                  <a:lnTo>
                    <a:pt x="1525" y="2319"/>
                  </a:lnTo>
                  <a:lnTo>
                    <a:pt x="1488" y="2296"/>
                  </a:lnTo>
                  <a:lnTo>
                    <a:pt x="1452" y="2273"/>
                  </a:lnTo>
                  <a:lnTo>
                    <a:pt x="1443" y="2267"/>
                  </a:lnTo>
                  <a:lnTo>
                    <a:pt x="1428" y="2260"/>
                  </a:lnTo>
                  <a:lnTo>
                    <a:pt x="1408" y="2251"/>
                  </a:lnTo>
                  <a:lnTo>
                    <a:pt x="1384" y="2239"/>
                  </a:lnTo>
                  <a:lnTo>
                    <a:pt x="1355" y="2227"/>
                  </a:lnTo>
                  <a:lnTo>
                    <a:pt x="1320" y="2211"/>
                  </a:lnTo>
                  <a:lnTo>
                    <a:pt x="1281" y="2195"/>
                  </a:lnTo>
                  <a:lnTo>
                    <a:pt x="1236" y="2177"/>
                  </a:lnTo>
                  <a:lnTo>
                    <a:pt x="1188" y="2158"/>
                  </a:lnTo>
                  <a:lnTo>
                    <a:pt x="1133" y="2137"/>
                  </a:lnTo>
                  <a:lnTo>
                    <a:pt x="1074" y="2113"/>
                  </a:lnTo>
                  <a:lnTo>
                    <a:pt x="1010" y="2088"/>
                  </a:lnTo>
                  <a:lnTo>
                    <a:pt x="941" y="2062"/>
                  </a:lnTo>
                  <a:lnTo>
                    <a:pt x="868" y="2034"/>
                  </a:lnTo>
                  <a:lnTo>
                    <a:pt x="789" y="2004"/>
                  </a:lnTo>
                  <a:lnTo>
                    <a:pt x="705" y="1973"/>
                  </a:lnTo>
                  <a:lnTo>
                    <a:pt x="645" y="1949"/>
                  </a:lnTo>
                  <a:lnTo>
                    <a:pt x="587" y="1923"/>
                  </a:lnTo>
                  <a:lnTo>
                    <a:pt x="532" y="1898"/>
                  </a:lnTo>
                  <a:lnTo>
                    <a:pt x="481" y="1873"/>
                  </a:lnTo>
                  <a:lnTo>
                    <a:pt x="456" y="1860"/>
                  </a:lnTo>
                  <a:lnTo>
                    <a:pt x="432" y="1846"/>
                  </a:lnTo>
                  <a:lnTo>
                    <a:pt x="409" y="1832"/>
                  </a:lnTo>
                  <a:lnTo>
                    <a:pt x="387" y="1818"/>
                  </a:lnTo>
                  <a:lnTo>
                    <a:pt x="364" y="1805"/>
                  </a:lnTo>
                  <a:lnTo>
                    <a:pt x="343" y="1791"/>
                  </a:lnTo>
                  <a:lnTo>
                    <a:pt x="323" y="1777"/>
                  </a:lnTo>
                  <a:lnTo>
                    <a:pt x="302" y="1762"/>
                  </a:lnTo>
                  <a:lnTo>
                    <a:pt x="283" y="1747"/>
                  </a:lnTo>
                  <a:lnTo>
                    <a:pt x="265" y="1732"/>
                  </a:lnTo>
                  <a:lnTo>
                    <a:pt x="247" y="1718"/>
                  </a:lnTo>
                  <a:lnTo>
                    <a:pt x="231" y="1703"/>
                  </a:lnTo>
                  <a:lnTo>
                    <a:pt x="213" y="1688"/>
                  </a:lnTo>
                  <a:lnTo>
                    <a:pt x="198" y="1673"/>
                  </a:lnTo>
                  <a:lnTo>
                    <a:pt x="183" y="1657"/>
                  </a:lnTo>
                  <a:lnTo>
                    <a:pt x="169" y="1641"/>
                  </a:lnTo>
                  <a:lnTo>
                    <a:pt x="156" y="1625"/>
                  </a:lnTo>
                  <a:lnTo>
                    <a:pt x="143" y="1609"/>
                  </a:lnTo>
                  <a:lnTo>
                    <a:pt x="130" y="1593"/>
                  </a:lnTo>
                  <a:lnTo>
                    <a:pt x="119" y="1577"/>
                  </a:lnTo>
                  <a:lnTo>
                    <a:pt x="108" y="1559"/>
                  </a:lnTo>
                  <a:lnTo>
                    <a:pt x="98" y="1543"/>
                  </a:lnTo>
                  <a:lnTo>
                    <a:pt x="89" y="1526"/>
                  </a:lnTo>
                  <a:lnTo>
                    <a:pt x="81" y="1509"/>
                  </a:lnTo>
                  <a:lnTo>
                    <a:pt x="69" y="1484"/>
                  </a:lnTo>
                  <a:lnTo>
                    <a:pt x="58" y="1458"/>
                  </a:lnTo>
                  <a:lnTo>
                    <a:pt x="48" y="1434"/>
                  </a:lnTo>
                  <a:lnTo>
                    <a:pt x="39" y="1409"/>
                  </a:lnTo>
                  <a:lnTo>
                    <a:pt x="31" y="1383"/>
                  </a:lnTo>
                  <a:lnTo>
                    <a:pt x="24" y="1357"/>
                  </a:lnTo>
                  <a:lnTo>
                    <a:pt x="18" y="1332"/>
                  </a:lnTo>
                  <a:lnTo>
                    <a:pt x="13" y="1307"/>
                  </a:lnTo>
                  <a:lnTo>
                    <a:pt x="9" y="1282"/>
                  </a:lnTo>
                  <a:lnTo>
                    <a:pt x="5" y="1256"/>
                  </a:lnTo>
                  <a:lnTo>
                    <a:pt x="3" y="1231"/>
                  </a:lnTo>
                  <a:lnTo>
                    <a:pt x="1" y="1205"/>
                  </a:lnTo>
                  <a:lnTo>
                    <a:pt x="0" y="1179"/>
                  </a:lnTo>
                  <a:lnTo>
                    <a:pt x="1" y="1154"/>
                  </a:lnTo>
                  <a:lnTo>
                    <a:pt x="2" y="1128"/>
                  </a:lnTo>
                  <a:lnTo>
                    <a:pt x="4" y="1103"/>
                  </a:lnTo>
                  <a:lnTo>
                    <a:pt x="6" y="1076"/>
                  </a:lnTo>
                  <a:lnTo>
                    <a:pt x="10" y="1051"/>
                  </a:lnTo>
                  <a:lnTo>
                    <a:pt x="15" y="1025"/>
                  </a:lnTo>
                  <a:lnTo>
                    <a:pt x="20" y="1000"/>
                  </a:lnTo>
                  <a:lnTo>
                    <a:pt x="26" y="973"/>
                  </a:lnTo>
                  <a:lnTo>
                    <a:pt x="34" y="948"/>
                  </a:lnTo>
                  <a:lnTo>
                    <a:pt x="42" y="922"/>
                  </a:lnTo>
                  <a:lnTo>
                    <a:pt x="51" y="895"/>
                  </a:lnTo>
                  <a:lnTo>
                    <a:pt x="61" y="870"/>
                  </a:lnTo>
                  <a:lnTo>
                    <a:pt x="73" y="844"/>
                  </a:lnTo>
                  <a:lnTo>
                    <a:pt x="84" y="818"/>
                  </a:lnTo>
                  <a:lnTo>
                    <a:pt x="97" y="791"/>
                  </a:lnTo>
                  <a:lnTo>
                    <a:pt x="110" y="765"/>
                  </a:lnTo>
                  <a:lnTo>
                    <a:pt x="124" y="739"/>
                  </a:lnTo>
                  <a:lnTo>
                    <a:pt x="139" y="712"/>
                  </a:lnTo>
                  <a:lnTo>
                    <a:pt x="157" y="686"/>
                  </a:lnTo>
                  <a:lnTo>
                    <a:pt x="185" y="643"/>
                  </a:lnTo>
                  <a:lnTo>
                    <a:pt x="215" y="600"/>
                  </a:lnTo>
                  <a:lnTo>
                    <a:pt x="248" y="559"/>
                  </a:lnTo>
                  <a:lnTo>
                    <a:pt x="281" y="518"/>
                  </a:lnTo>
                  <a:lnTo>
                    <a:pt x="298" y="499"/>
                  </a:lnTo>
                  <a:lnTo>
                    <a:pt x="317" y="480"/>
                  </a:lnTo>
                  <a:lnTo>
                    <a:pt x="335" y="461"/>
                  </a:lnTo>
                  <a:lnTo>
                    <a:pt x="354" y="442"/>
                  </a:lnTo>
                  <a:lnTo>
                    <a:pt x="393" y="405"/>
                  </a:lnTo>
                  <a:lnTo>
                    <a:pt x="433" y="369"/>
                  </a:lnTo>
                  <a:lnTo>
                    <a:pt x="475" y="334"/>
                  </a:lnTo>
                  <a:lnTo>
                    <a:pt x="518" y="301"/>
                  </a:lnTo>
                  <a:lnTo>
                    <a:pt x="564" y="269"/>
                  </a:lnTo>
                  <a:lnTo>
                    <a:pt x="611" y="237"/>
                  </a:lnTo>
                  <a:lnTo>
                    <a:pt x="659" y="208"/>
                  </a:lnTo>
                  <a:lnTo>
                    <a:pt x="710" y="179"/>
                  </a:lnTo>
                  <a:lnTo>
                    <a:pt x="761" y="152"/>
                  </a:lnTo>
                  <a:lnTo>
                    <a:pt x="815" y="124"/>
                  </a:lnTo>
                  <a:lnTo>
                    <a:pt x="879" y="96"/>
                  </a:lnTo>
                  <a:lnTo>
                    <a:pt x="941" y="71"/>
                  </a:lnTo>
                  <a:lnTo>
                    <a:pt x="1004" y="49"/>
                  </a:lnTo>
                  <a:lnTo>
                    <a:pt x="1066" y="32"/>
                  </a:lnTo>
                  <a:lnTo>
                    <a:pt x="1127" y="18"/>
                  </a:lnTo>
                  <a:lnTo>
                    <a:pt x="1188" y="9"/>
                  </a:lnTo>
                  <a:lnTo>
                    <a:pt x="1247" y="3"/>
                  </a:lnTo>
                  <a:lnTo>
                    <a:pt x="1306" y="0"/>
                  </a:lnTo>
                  <a:lnTo>
                    <a:pt x="1365" y="2"/>
                  </a:lnTo>
                  <a:lnTo>
                    <a:pt x="1422" y="7"/>
                  </a:lnTo>
                  <a:lnTo>
                    <a:pt x="1479" y="16"/>
                  </a:lnTo>
                  <a:lnTo>
                    <a:pt x="1536" y="29"/>
                  </a:lnTo>
                  <a:lnTo>
                    <a:pt x="1592" y="45"/>
                  </a:lnTo>
                  <a:lnTo>
                    <a:pt x="1647" y="66"/>
                  </a:lnTo>
                  <a:lnTo>
                    <a:pt x="1702" y="90"/>
                  </a:lnTo>
                  <a:lnTo>
                    <a:pt x="1756" y="118"/>
                  </a:lnTo>
                  <a:lnTo>
                    <a:pt x="1809" y="149"/>
                  </a:lnTo>
                  <a:lnTo>
                    <a:pt x="1862" y="185"/>
                  </a:lnTo>
                  <a:lnTo>
                    <a:pt x="1914" y="224"/>
                  </a:lnTo>
                  <a:lnTo>
                    <a:pt x="1965" y="268"/>
                  </a:lnTo>
                  <a:lnTo>
                    <a:pt x="2016" y="314"/>
                  </a:lnTo>
                  <a:lnTo>
                    <a:pt x="2067" y="365"/>
                  </a:lnTo>
                  <a:lnTo>
                    <a:pt x="2115" y="419"/>
                  </a:lnTo>
                  <a:lnTo>
                    <a:pt x="2165" y="477"/>
                  </a:lnTo>
                  <a:lnTo>
                    <a:pt x="2212" y="540"/>
                  </a:lnTo>
                  <a:lnTo>
                    <a:pt x="2260" y="605"/>
                  </a:lnTo>
                  <a:lnTo>
                    <a:pt x="2306" y="674"/>
                  </a:lnTo>
                  <a:lnTo>
                    <a:pt x="2353" y="748"/>
                  </a:lnTo>
                  <a:lnTo>
                    <a:pt x="2399" y="825"/>
                  </a:lnTo>
                  <a:lnTo>
                    <a:pt x="2443" y="906"/>
                  </a:lnTo>
                  <a:lnTo>
                    <a:pt x="2488" y="990"/>
                  </a:lnTo>
                  <a:lnTo>
                    <a:pt x="2532" y="1078"/>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 name="Freeform 152"/>
            <p:cNvSpPr>
              <a:spLocks/>
            </p:cNvSpPr>
            <p:nvPr/>
          </p:nvSpPr>
          <p:spPr bwMode="auto">
            <a:xfrm>
              <a:off x="3283" y="2427"/>
              <a:ext cx="66" cy="46"/>
            </a:xfrm>
            <a:custGeom>
              <a:avLst/>
              <a:gdLst>
                <a:gd name="T0" fmla="*/ 0 w 1708"/>
                <a:gd name="T1" fmla="*/ 0 h 1200"/>
                <a:gd name="T2" fmla="*/ 0 w 1708"/>
                <a:gd name="T3" fmla="*/ 0 h 1200"/>
                <a:gd name="T4" fmla="*/ 0 w 1708"/>
                <a:gd name="T5" fmla="*/ 0 h 1200"/>
                <a:gd name="T6" fmla="*/ 0 w 1708"/>
                <a:gd name="T7" fmla="*/ 0 h 1200"/>
                <a:gd name="T8" fmla="*/ 0 w 1708"/>
                <a:gd name="T9" fmla="*/ 0 h 1200"/>
                <a:gd name="T10" fmla="*/ 0 w 1708"/>
                <a:gd name="T11" fmla="*/ 0 h 1200"/>
                <a:gd name="T12" fmla="*/ 0 w 1708"/>
                <a:gd name="T13" fmla="*/ 0 h 1200"/>
                <a:gd name="T14" fmla="*/ 0 w 1708"/>
                <a:gd name="T15" fmla="*/ 0 h 1200"/>
                <a:gd name="T16" fmla="*/ 0 w 1708"/>
                <a:gd name="T17" fmla="*/ 0 h 1200"/>
                <a:gd name="T18" fmla="*/ 0 w 1708"/>
                <a:gd name="T19" fmla="*/ 0 h 1200"/>
                <a:gd name="T20" fmla="*/ 0 w 1708"/>
                <a:gd name="T21" fmla="*/ 0 h 1200"/>
                <a:gd name="T22" fmla="*/ 0 w 1708"/>
                <a:gd name="T23" fmla="*/ 0 h 1200"/>
                <a:gd name="T24" fmla="*/ 0 w 1708"/>
                <a:gd name="T25" fmla="*/ 0 h 1200"/>
                <a:gd name="T26" fmla="*/ 0 w 1708"/>
                <a:gd name="T27" fmla="*/ 0 h 1200"/>
                <a:gd name="T28" fmla="*/ 0 w 1708"/>
                <a:gd name="T29" fmla="*/ 0 h 1200"/>
                <a:gd name="T30" fmla="*/ 0 w 1708"/>
                <a:gd name="T31" fmla="*/ 0 h 1200"/>
                <a:gd name="T32" fmla="*/ 0 w 1708"/>
                <a:gd name="T33" fmla="*/ 0 h 1200"/>
                <a:gd name="T34" fmla="*/ 0 w 1708"/>
                <a:gd name="T35" fmla="*/ 0 h 1200"/>
                <a:gd name="T36" fmla="*/ 0 w 1708"/>
                <a:gd name="T37" fmla="*/ 0 h 1200"/>
                <a:gd name="T38" fmla="*/ 0 w 1708"/>
                <a:gd name="T39" fmla="*/ 0 h 1200"/>
                <a:gd name="T40" fmla="*/ 0 w 1708"/>
                <a:gd name="T41" fmla="*/ 0 h 1200"/>
                <a:gd name="T42" fmla="*/ 0 w 1708"/>
                <a:gd name="T43" fmla="*/ 0 h 1200"/>
                <a:gd name="T44" fmla="*/ 0 w 1708"/>
                <a:gd name="T45" fmla="*/ 0 h 1200"/>
                <a:gd name="T46" fmla="*/ 0 w 1708"/>
                <a:gd name="T47" fmla="*/ 0 h 1200"/>
                <a:gd name="T48" fmla="*/ 0 w 1708"/>
                <a:gd name="T49" fmla="*/ 0 h 1200"/>
                <a:gd name="T50" fmla="*/ 0 w 1708"/>
                <a:gd name="T51" fmla="*/ 0 h 1200"/>
                <a:gd name="T52" fmla="*/ 0 w 1708"/>
                <a:gd name="T53" fmla="*/ 0 h 1200"/>
                <a:gd name="T54" fmla="*/ 0 w 1708"/>
                <a:gd name="T55" fmla="*/ 0 h 1200"/>
                <a:gd name="T56" fmla="*/ 0 w 1708"/>
                <a:gd name="T57" fmla="*/ 0 h 1200"/>
                <a:gd name="T58" fmla="*/ 0 w 1708"/>
                <a:gd name="T59" fmla="*/ 0 h 1200"/>
                <a:gd name="T60" fmla="*/ 0 w 1708"/>
                <a:gd name="T61" fmla="*/ 0 h 1200"/>
                <a:gd name="T62" fmla="*/ 0 w 1708"/>
                <a:gd name="T63" fmla="*/ 0 h 1200"/>
                <a:gd name="T64" fmla="*/ 0 w 1708"/>
                <a:gd name="T65" fmla="*/ 0 h 1200"/>
                <a:gd name="T66" fmla="*/ 0 w 1708"/>
                <a:gd name="T67" fmla="*/ 0 h 1200"/>
                <a:gd name="T68" fmla="*/ 0 w 1708"/>
                <a:gd name="T69" fmla="*/ 0 h 1200"/>
                <a:gd name="T70" fmla="*/ 0 w 1708"/>
                <a:gd name="T71" fmla="*/ 0 h 1200"/>
                <a:gd name="T72" fmla="*/ 0 w 1708"/>
                <a:gd name="T73" fmla="*/ 0 h 1200"/>
                <a:gd name="T74" fmla="*/ 0 w 1708"/>
                <a:gd name="T75" fmla="*/ 0 h 1200"/>
                <a:gd name="T76" fmla="*/ 0 w 1708"/>
                <a:gd name="T77" fmla="*/ 0 h 1200"/>
                <a:gd name="T78" fmla="*/ 0 w 1708"/>
                <a:gd name="T79" fmla="*/ 0 h 1200"/>
                <a:gd name="T80" fmla="*/ 0 w 1708"/>
                <a:gd name="T81" fmla="*/ 0 h 1200"/>
                <a:gd name="T82" fmla="*/ 0 w 1708"/>
                <a:gd name="T83" fmla="*/ 0 h 1200"/>
                <a:gd name="T84" fmla="*/ 0 w 1708"/>
                <a:gd name="T85" fmla="*/ 0 h 1200"/>
                <a:gd name="T86" fmla="*/ 0 w 1708"/>
                <a:gd name="T87" fmla="*/ 0 h 1200"/>
                <a:gd name="T88" fmla="*/ 0 w 1708"/>
                <a:gd name="T89" fmla="*/ 0 h 1200"/>
                <a:gd name="T90" fmla="*/ 0 w 1708"/>
                <a:gd name="T91" fmla="*/ 0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08" h="1200">
                  <a:moveTo>
                    <a:pt x="1703" y="666"/>
                  </a:moveTo>
                  <a:lnTo>
                    <a:pt x="1681" y="624"/>
                  </a:lnTo>
                  <a:lnTo>
                    <a:pt x="1659" y="584"/>
                  </a:lnTo>
                  <a:lnTo>
                    <a:pt x="1634" y="544"/>
                  </a:lnTo>
                  <a:lnTo>
                    <a:pt x="1607" y="506"/>
                  </a:lnTo>
                  <a:lnTo>
                    <a:pt x="1579" y="469"/>
                  </a:lnTo>
                  <a:lnTo>
                    <a:pt x="1549" y="433"/>
                  </a:lnTo>
                  <a:lnTo>
                    <a:pt x="1516" y="398"/>
                  </a:lnTo>
                  <a:lnTo>
                    <a:pt x="1483" y="363"/>
                  </a:lnTo>
                  <a:lnTo>
                    <a:pt x="1447" y="330"/>
                  </a:lnTo>
                  <a:lnTo>
                    <a:pt x="1409" y="298"/>
                  </a:lnTo>
                  <a:lnTo>
                    <a:pt x="1369" y="267"/>
                  </a:lnTo>
                  <a:lnTo>
                    <a:pt x="1329" y="237"/>
                  </a:lnTo>
                  <a:lnTo>
                    <a:pt x="1285" y="208"/>
                  </a:lnTo>
                  <a:lnTo>
                    <a:pt x="1240" y="179"/>
                  </a:lnTo>
                  <a:lnTo>
                    <a:pt x="1193" y="153"/>
                  </a:lnTo>
                  <a:lnTo>
                    <a:pt x="1145" y="127"/>
                  </a:lnTo>
                  <a:lnTo>
                    <a:pt x="1118" y="114"/>
                  </a:lnTo>
                  <a:lnTo>
                    <a:pt x="1091" y="102"/>
                  </a:lnTo>
                  <a:lnTo>
                    <a:pt x="1065" y="89"/>
                  </a:lnTo>
                  <a:lnTo>
                    <a:pt x="1038" y="78"/>
                  </a:lnTo>
                  <a:lnTo>
                    <a:pt x="1013" y="68"/>
                  </a:lnTo>
                  <a:lnTo>
                    <a:pt x="987" y="58"/>
                  </a:lnTo>
                  <a:lnTo>
                    <a:pt x="961" y="49"/>
                  </a:lnTo>
                  <a:lnTo>
                    <a:pt x="936" y="41"/>
                  </a:lnTo>
                  <a:lnTo>
                    <a:pt x="911" y="34"/>
                  </a:lnTo>
                  <a:lnTo>
                    <a:pt x="886" y="27"/>
                  </a:lnTo>
                  <a:lnTo>
                    <a:pt x="861" y="21"/>
                  </a:lnTo>
                  <a:lnTo>
                    <a:pt x="837" y="16"/>
                  </a:lnTo>
                  <a:lnTo>
                    <a:pt x="813" y="11"/>
                  </a:lnTo>
                  <a:lnTo>
                    <a:pt x="788" y="8"/>
                  </a:lnTo>
                  <a:lnTo>
                    <a:pt x="765" y="5"/>
                  </a:lnTo>
                  <a:lnTo>
                    <a:pt x="741" y="2"/>
                  </a:lnTo>
                  <a:lnTo>
                    <a:pt x="717" y="1"/>
                  </a:lnTo>
                  <a:lnTo>
                    <a:pt x="694" y="0"/>
                  </a:lnTo>
                  <a:lnTo>
                    <a:pt x="671" y="0"/>
                  </a:lnTo>
                  <a:lnTo>
                    <a:pt x="648" y="0"/>
                  </a:lnTo>
                  <a:lnTo>
                    <a:pt x="625" y="2"/>
                  </a:lnTo>
                  <a:lnTo>
                    <a:pt x="603" y="4"/>
                  </a:lnTo>
                  <a:lnTo>
                    <a:pt x="581" y="6"/>
                  </a:lnTo>
                  <a:lnTo>
                    <a:pt x="559" y="10"/>
                  </a:lnTo>
                  <a:lnTo>
                    <a:pt x="537" y="14"/>
                  </a:lnTo>
                  <a:lnTo>
                    <a:pt x="516" y="19"/>
                  </a:lnTo>
                  <a:lnTo>
                    <a:pt x="494" y="25"/>
                  </a:lnTo>
                  <a:lnTo>
                    <a:pt x="472" y="31"/>
                  </a:lnTo>
                  <a:lnTo>
                    <a:pt x="452" y="38"/>
                  </a:lnTo>
                  <a:lnTo>
                    <a:pt x="431" y="46"/>
                  </a:lnTo>
                  <a:lnTo>
                    <a:pt x="410" y="55"/>
                  </a:lnTo>
                  <a:lnTo>
                    <a:pt x="390" y="64"/>
                  </a:lnTo>
                  <a:lnTo>
                    <a:pt x="361" y="78"/>
                  </a:lnTo>
                  <a:lnTo>
                    <a:pt x="333" y="93"/>
                  </a:lnTo>
                  <a:lnTo>
                    <a:pt x="305" y="109"/>
                  </a:lnTo>
                  <a:lnTo>
                    <a:pt x="278" y="125"/>
                  </a:lnTo>
                  <a:lnTo>
                    <a:pt x="252" y="141"/>
                  </a:lnTo>
                  <a:lnTo>
                    <a:pt x="225" y="158"/>
                  </a:lnTo>
                  <a:lnTo>
                    <a:pt x="201" y="176"/>
                  </a:lnTo>
                  <a:lnTo>
                    <a:pt x="176" y="195"/>
                  </a:lnTo>
                  <a:lnTo>
                    <a:pt x="151" y="214"/>
                  </a:lnTo>
                  <a:lnTo>
                    <a:pt x="128" y="233"/>
                  </a:lnTo>
                  <a:lnTo>
                    <a:pt x="106" y="253"/>
                  </a:lnTo>
                  <a:lnTo>
                    <a:pt x="83" y="274"/>
                  </a:lnTo>
                  <a:lnTo>
                    <a:pt x="61" y="297"/>
                  </a:lnTo>
                  <a:lnTo>
                    <a:pt x="41" y="319"/>
                  </a:lnTo>
                  <a:lnTo>
                    <a:pt x="21" y="341"/>
                  </a:lnTo>
                  <a:lnTo>
                    <a:pt x="0" y="365"/>
                  </a:lnTo>
                  <a:lnTo>
                    <a:pt x="64" y="416"/>
                  </a:lnTo>
                  <a:lnTo>
                    <a:pt x="125" y="468"/>
                  </a:lnTo>
                  <a:lnTo>
                    <a:pt x="184" y="518"/>
                  </a:lnTo>
                  <a:lnTo>
                    <a:pt x="239" y="570"/>
                  </a:lnTo>
                  <a:lnTo>
                    <a:pt x="294" y="621"/>
                  </a:lnTo>
                  <a:lnTo>
                    <a:pt x="346" y="673"/>
                  </a:lnTo>
                  <a:lnTo>
                    <a:pt x="395" y="725"/>
                  </a:lnTo>
                  <a:lnTo>
                    <a:pt x="443" y="777"/>
                  </a:lnTo>
                  <a:lnTo>
                    <a:pt x="488" y="829"/>
                  </a:lnTo>
                  <a:lnTo>
                    <a:pt x="532" y="882"/>
                  </a:lnTo>
                  <a:lnTo>
                    <a:pt x="573" y="934"/>
                  </a:lnTo>
                  <a:lnTo>
                    <a:pt x="611" y="987"/>
                  </a:lnTo>
                  <a:lnTo>
                    <a:pt x="647" y="1041"/>
                  </a:lnTo>
                  <a:lnTo>
                    <a:pt x="682" y="1093"/>
                  </a:lnTo>
                  <a:lnTo>
                    <a:pt x="714" y="1147"/>
                  </a:lnTo>
                  <a:lnTo>
                    <a:pt x="745" y="1200"/>
                  </a:lnTo>
                  <a:lnTo>
                    <a:pt x="1099" y="307"/>
                  </a:lnTo>
                  <a:lnTo>
                    <a:pt x="1127" y="321"/>
                  </a:lnTo>
                  <a:lnTo>
                    <a:pt x="1157" y="336"/>
                  </a:lnTo>
                  <a:lnTo>
                    <a:pt x="1187" y="352"/>
                  </a:lnTo>
                  <a:lnTo>
                    <a:pt x="1220" y="370"/>
                  </a:lnTo>
                  <a:lnTo>
                    <a:pt x="1287" y="410"/>
                  </a:lnTo>
                  <a:lnTo>
                    <a:pt x="1361" y="455"/>
                  </a:lnTo>
                  <a:lnTo>
                    <a:pt x="1440" y="505"/>
                  </a:lnTo>
                  <a:lnTo>
                    <a:pt x="1524" y="562"/>
                  </a:lnTo>
                  <a:lnTo>
                    <a:pt x="1613" y="622"/>
                  </a:lnTo>
                  <a:lnTo>
                    <a:pt x="1708" y="689"/>
                  </a:lnTo>
                  <a:lnTo>
                    <a:pt x="1703" y="666"/>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0" name="Freeform 153"/>
            <p:cNvSpPr>
              <a:spLocks noEditPoints="1"/>
            </p:cNvSpPr>
            <p:nvPr/>
          </p:nvSpPr>
          <p:spPr bwMode="auto">
            <a:xfrm>
              <a:off x="3245"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30" y="1275"/>
                  </a:lnTo>
                  <a:lnTo>
                    <a:pt x="2895" y="1211"/>
                  </a:lnTo>
                  <a:lnTo>
                    <a:pt x="2860" y="1149"/>
                  </a:lnTo>
                  <a:lnTo>
                    <a:pt x="2822" y="1089"/>
                  </a:lnTo>
                  <a:lnTo>
                    <a:pt x="2785" y="1029"/>
                  </a:lnTo>
                  <a:lnTo>
                    <a:pt x="2745" y="971"/>
                  </a:lnTo>
                  <a:lnTo>
                    <a:pt x="2705" y="914"/>
                  </a:lnTo>
                  <a:lnTo>
                    <a:pt x="2663" y="858"/>
                  </a:lnTo>
                  <a:lnTo>
                    <a:pt x="2621" y="805"/>
                  </a:lnTo>
                  <a:lnTo>
                    <a:pt x="2577" y="751"/>
                  </a:lnTo>
                  <a:lnTo>
                    <a:pt x="2531" y="700"/>
                  </a:lnTo>
                  <a:lnTo>
                    <a:pt x="2486" y="649"/>
                  </a:lnTo>
                  <a:lnTo>
                    <a:pt x="2438" y="600"/>
                  </a:lnTo>
                  <a:lnTo>
                    <a:pt x="2390" y="552"/>
                  </a:lnTo>
                  <a:lnTo>
                    <a:pt x="2341" y="505"/>
                  </a:lnTo>
                  <a:lnTo>
                    <a:pt x="2287" y="458"/>
                  </a:lnTo>
                  <a:lnTo>
                    <a:pt x="2235" y="411"/>
                  </a:lnTo>
                  <a:lnTo>
                    <a:pt x="2184" y="369"/>
                  </a:lnTo>
                  <a:lnTo>
                    <a:pt x="2133" y="328"/>
                  </a:lnTo>
                  <a:lnTo>
                    <a:pt x="2084" y="289"/>
                  </a:lnTo>
                  <a:lnTo>
                    <a:pt x="2036" y="254"/>
                  </a:lnTo>
                  <a:lnTo>
                    <a:pt x="1989" y="220"/>
                  </a:lnTo>
                  <a:lnTo>
                    <a:pt x="1943" y="189"/>
                  </a:lnTo>
                  <a:lnTo>
                    <a:pt x="1898" y="161"/>
                  </a:lnTo>
                  <a:lnTo>
                    <a:pt x="1854" y="135"/>
                  </a:lnTo>
                  <a:lnTo>
                    <a:pt x="1810" y="111"/>
                  </a:lnTo>
                  <a:lnTo>
                    <a:pt x="1769" y="90"/>
                  </a:lnTo>
                  <a:lnTo>
                    <a:pt x="1727" y="71"/>
                  </a:lnTo>
                  <a:lnTo>
                    <a:pt x="1688" y="55"/>
                  </a:lnTo>
                  <a:lnTo>
                    <a:pt x="1648" y="42"/>
                  </a:lnTo>
                  <a:lnTo>
                    <a:pt x="1611" y="29"/>
                  </a:lnTo>
                  <a:lnTo>
                    <a:pt x="1588" y="24"/>
                  </a:lnTo>
                  <a:lnTo>
                    <a:pt x="1563" y="18"/>
                  </a:lnTo>
                  <a:lnTo>
                    <a:pt x="1540" y="14"/>
                  </a:lnTo>
                  <a:lnTo>
                    <a:pt x="1516" y="10"/>
                  </a:lnTo>
                  <a:lnTo>
                    <a:pt x="1490" y="7"/>
                  </a:lnTo>
                  <a:lnTo>
                    <a:pt x="1466" y="4"/>
                  </a:lnTo>
                  <a:lnTo>
                    <a:pt x="1441" y="2"/>
                  </a:lnTo>
                  <a:lnTo>
                    <a:pt x="1416" y="1"/>
                  </a:lnTo>
                  <a:lnTo>
                    <a:pt x="1390" y="0"/>
                  </a:lnTo>
                  <a:lnTo>
                    <a:pt x="1365" y="0"/>
                  </a:lnTo>
                  <a:lnTo>
                    <a:pt x="1339" y="1"/>
                  </a:lnTo>
                  <a:lnTo>
                    <a:pt x="1312" y="2"/>
                  </a:lnTo>
                  <a:lnTo>
                    <a:pt x="1286" y="4"/>
                  </a:lnTo>
                  <a:lnTo>
                    <a:pt x="1259" y="7"/>
                  </a:lnTo>
                  <a:lnTo>
                    <a:pt x="1231" y="10"/>
                  </a:lnTo>
                  <a:lnTo>
                    <a:pt x="1205" y="15"/>
                  </a:lnTo>
                  <a:lnTo>
                    <a:pt x="1177" y="19"/>
                  </a:lnTo>
                  <a:lnTo>
                    <a:pt x="1149" y="25"/>
                  </a:lnTo>
                  <a:lnTo>
                    <a:pt x="1121" y="31"/>
                  </a:lnTo>
                  <a:lnTo>
                    <a:pt x="1092" y="37"/>
                  </a:lnTo>
                  <a:lnTo>
                    <a:pt x="1063" y="46"/>
                  </a:lnTo>
                  <a:lnTo>
                    <a:pt x="1035" y="54"/>
                  </a:lnTo>
                  <a:lnTo>
                    <a:pt x="1005" y="63"/>
                  </a:lnTo>
                  <a:lnTo>
                    <a:pt x="976" y="72"/>
                  </a:lnTo>
                  <a:lnTo>
                    <a:pt x="947" y="82"/>
                  </a:lnTo>
                  <a:lnTo>
                    <a:pt x="916" y="93"/>
                  </a:lnTo>
                  <a:lnTo>
                    <a:pt x="886" y="104"/>
                  </a:lnTo>
                  <a:lnTo>
                    <a:pt x="856" y="116"/>
                  </a:lnTo>
                  <a:lnTo>
                    <a:pt x="794" y="143"/>
                  </a:lnTo>
                  <a:lnTo>
                    <a:pt x="731" y="172"/>
                  </a:lnTo>
                  <a:lnTo>
                    <a:pt x="710" y="182"/>
                  </a:lnTo>
                  <a:lnTo>
                    <a:pt x="687" y="194"/>
                  </a:lnTo>
                  <a:lnTo>
                    <a:pt x="665" y="207"/>
                  </a:lnTo>
                  <a:lnTo>
                    <a:pt x="641" y="221"/>
                  </a:lnTo>
                  <a:lnTo>
                    <a:pt x="617" y="238"/>
                  </a:lnTo>
                  <a:lnTo>
                    <a:pt x="591" y="255"/>
                  </a:lnTo>
                  <a:lnTo>
                    <a:pt x="565" y="273"/>
                  </a:lnTo>
                  <a:lnTo>
                    <a:pt x="538" y="293"/>
                  </a:lnTo>
                  <a:lnTo>
                    <a:pt x="480" y="337"/>
                  </a:lnTo>
                  <a:lnTo>
                    <a:pt x="418" y="386"/>
                  </a:lnTo>
                  <a:lnTo>
                    <a:pt x="353" y="440"/>
                  </a:lnTo>
                  <a:lnTo>
                    <a:pt x="285" y="499"/>
                  </a:lnTo>
                  <a:lnTo>
                    <a:pt x="245" y="537"/>
                  </a:lnTo>
                  <a:lnTo>
                    <a:pt x="208" y="571"/>
                  </a:lnTo>
                  <a:lnTo>
                    <a:pt x="174" y="606"/>
                  </a:lnTo>
                  <a:lnTo>
                    <a:pt x="144" y="638"/>
                  </a:lnTo>
                  <a:lnTo>
                    <a:pt x="115" y="669"/>
                  </a:lnTo>
                  <a:lnTo>
                    <a:pt x="90" y="699"/>
                  </a:lnTo>
                  <a:lnTo>
                    <a:pt x="69" y="727"/>
                  </a:lnTo>
                  <a:lnTo>
                    <a:pt x="49" y="754"/>
                  </a:lnTo>
                  <a:lnTo>
                    <a:pt x="34" y="779"/>
                  </a:lnTo>
                  <a:lnTo>
                    <a:pt x="21" y="804"/>
                  </a:lnTo>
                  <a:lnTo>
                    <a:pt x="16" y="815"/>
                  </a:lnTo>
                  <a:lnTo>
                    <a:pt x="11" y="826"/>
                  </a:lnTo>
                  <a:lnTo>
                    <a:pt x="8" y="837"/>
                  </a:lnTo>
                  <a:lnTo>
                    <a:pt x="5" y="847"/>
                  </a:lnTo>
                  <a:lnTo>
                    <a:pt x="3" y="857"/>
                  </a:lnTo>
                  <a:lnTo>
                    <a:pt x="1" y="867"/>
                  </a:lnTo>
                  <a:lnTo>
                    <a:pt x="0" y="876"/>
                  </a:lnTo>
                  <a:lnTo>
                    <a:pt x="1" y="886"/>
                  </a:lnTo>
                  <a:lnTo>
                    <a:pt x="2" y="894"/>
                  </a:lnTo>
                  <a:lnTo>
                    <a:pt x="3" y="903"/>
                  </a:lnTo>
                  <a:lnTo>
                    <a:pt x="6" y="910"/>
                  </a:lnTo>
                  <a:lnTo>
                    <a:pt x="9" y="918"/>
                  </a:lnTo>
                  <a:lnTo>
                    <a:pt x="17" y="933"/>
                  </a:lnTo>
                  <a:lnTo>
                    <a:pt x="27" y="947"/>
                  </a:lnTo>
                  <a:lnTo>
                    <a:pt x="39" y="962"/>
                  </a:lnTo>
                  <a:lnTo>
                    <a:pt x="54" y="976"/>
                  </a:lnTo>
                  <a:lnTo>
                    <a:pt x="70" y="991"/>
                  </a:lnTo>
                  <a:lnTo>
                    <a:pt x="88" y="1005"/>
                  </a:lnTo>
                  <a:lnTo>
                    <a:pt x="108" y="1019"/>
                  </a:lnTo>
                  <a:lnTo>
                    <a:pt x="130" y="1033"/>
                  </a:lnTo>
                  <a:lnTo>
                    <a:pt x="155" y="1047"/>
                  </a:lnTo>
                  <a:lnTo>
                    <a:pt x="182" y="1061"/>
                  </a:lnTo>
                  <a:lnTo>
                    <a:pt x="210" y="1076"/>
                  </a:lnTo>
                  <a:lnTo>
                    <a:pt x="241" y="1089"/>
                  </a:lnTo>
                  <a:lnTo>
                    <a:pt x="273" y="1103"/>
                  </a:lnTo>
                  <a:lnTo>
                    <a:pt x="309" y="1116"/>
                  </a:lnTo>
                  <a:lnTo>
                    <a:pt x="345" y="1130"/>
                  </a:lnTo>
                  <a:lnTo>
                    <a:pt x="384" y="1143"/>
                  </a:lnTo>
                  <a:lnTo>
                    <a:pt x="374" y="1168"/>
                  </a:lnTo>
                  <a:lnTo>
                    <a:pt x="363" y="1192"/>
                  </a:lnTo>
                  <a:lnTo>
                    <a:pt x="354" y="1216"/>
                  </a:lnTo>
                  <a:lnTo>
                    <a:pt x="345" y="1240"/>
                  </a:lnTo>
                  <a:lnTo>
                    <a:pt x="338" y="1265"/>
                  </a:lnTo>
                  <a:lnTo>
                    <a:pt x="331" y="1289"/>
                  </a:lnTo>
                  <a:lnTo>
                    <a:pt x="324" y="1313"/>
                  </a:lnTo>
                  <a:lnTo>
                    <a:pt x="319" y="1336"/>
                  </a:lnTo>
                  <a:lnTo>
                    <a:pt x="314" y="1361"/>
                  </a:lnTo>
                  <a:lnTo>
                    <a:pt x="309" y="1385"/>
                  </a:lnTo>
                  <a:lnTo>
                    <a:pt x="306" y="1409"/>
                  </a:lnTo>
                  <a:lnTo>
                    <a:pt x="303" y="1432"/>
                  </a:lnTo>
                  <a:lnTo>
                    <a:pt x="300" y="1457"/>
                  </a:lnTo>
                  <a:lnTo>
                    <a:pt x="299" y="1481"/>
                  </a:lnTo>
                  <a:lnTo>
                    <a:pt x="298" y="1504"/>
                  </a:lnTo>
                  <a:lnTo>
                    <a:pt x="298" y="1528"/>
                  </a:lnTo>
                  <a:lnTo>
                    <a:pt x="298" y="1552"/>
                  </a:lnTo>
                  <a:lnTo>
                    <a:pt x="299" y="1576"/>
                  </a:lnTo>
                  <a:lnTo>
                    <a:pt x="301" y="1599"/>
                  </a:lnTo>
                  <a:lnTo>
                    <a:pt x="303" y="1622"/>
                  </a:lnTo>
                  <a:lnTo>
                    <a:pt x="306" y="1647"/>
                  </a:lnTo>
                  <a:lnTo>
                    <a:pt x="310" y="1670"/>
                  </a:lnTo>
                  <a:lnTo>
                    <a:pt x="315" y="1693"/>
                  </a:lnTo>
                  <a:lnTo>
                    <a:pt x="320" y="1717"/>
                  </a:lnTo>
                  <a:lnTo>
                    <a:pt x="326" y="1741"/>
                  </a:lnTo>
                  <a:lnTo>
                    <a:pt x="332" y="1764"/>
                  </a:lnTo>
                  <a:lnTo>
                    <a:pt x="340" y="1787"/>
                  </a:lnTo>
                  <a:lnTo>
                    <a:pt x="348" y="1811"/>
                  </a:lnTo>
                  <a:lnTo>
                    <a:pt x="356" y="1835"/>
                  </a:lnTo>
                  <a:lnTo>
                    <a:pt x="366" y="1858"/>
                  </a:lnTo>
                  <a:lnTo>
                    <a:pt x="377" y="1881"/>
                  </a:lnTo>
                  <a:lnTo>
                    <a:pt x="387" y="1904"/>
                  </a:lnTo>
                  <a:lnTo>
                    <a:pt x="395" y="1921"/>
                  </a:lnTo>
                  <a:lnTo>
                    <a:pt x="403" y="1936"/>
                  </a:lnTo>
                  <a:lnTo>
                    <a:pt x="412" y="1951"/>
                  </a:lnTo>
                  <a:lnTo>
                    <a:pt x="421" y="1966"/>
                  </a:lnTo>
                  <a:lnTo>
                    <a:pt x="431" y="1982"/>
                  </a:lnTo>
                  <a:lnTo>
                    <a:pt x="442" y="1996"/>
                  </a:lnTo>
                  <a:lnTo>
                    <a:pt x="453" y="2011"/>
                  </a:lnTo>
                  <a:lnTo>
                    <a:pt x="465" y="2027"/>
                  </a:lnTo>
                  <a:lnTo>
                    <a:pt x="477" y="2041"/>
                  </a:lnTo>
                  <a:lnTo>
                    <a:pt x="489" y="2056"/>
                  </a:lnTo>
                  <a:lnTo>
                    <a:pt x="502" y="2070"/>
                  </a:lnTo>
                  <a:lnTo>
                    <a:pt x="515" y="2084"/>
                  </a:lnTo>
                  <a:lnTo>
                    <a:pt x="545" y="2113"/>
                  </a:lnTo>
                  <a:lnTo>
                    <a:pt x="575" y="2140"/>
                  </a:lnTo>
                  <a:lnTo>
                    <a:pt x="607" y="2166"/>
                  </a:lnTo>
                  <a:lnTo>
                    <a:pt x="643" y="2193"/>
                  </a:lnTo>
                  <a:lnTo>
                    <a:pt x="679" y="2219"/>
                  </a:lnTo>
                  <a:lnTo>
                    <a:pt x="719" y="2244"/>
                  </a:lnTo>
                  <a:lnTo>
                    <a:pt x="760" y="2269"/>
                  </a:lnTo>
                  <a:lnTo>
                    <a:pt x="803" y="2293"/>
                  </a:lnTo>
                  <a:lnTo>
                    <a:pt x="848" y="2318"/>
                  </a:lnTo>
                  <a:lnTo>
                    <a:pt x="896" y="2341"/>
                  </a:lnTo>
                  <a:lnTo>
                    <a:pt x="976" y="2371"/>
                  </a:lnTo>
                  <a:lnTo>
                    <a:pt x="1056" y="2403"/>
                  </a:lnTo>
                  <a:lnTo>
                    <a:pt x="1136" y="2433"/>
                  </a:lnTo>
                  <a:lnTo>
                    <a:pt x="1216" y="2463"/>
                  </a:lnTo>
                  <a:lnTo>
                    <a:pt x="1295" y="2495"/>
                  </a:lnTo>
                  <a:lnTo>
                    <a:pt x="1375" y="2525"/>
                  </a:lnTo>
                  <a:lnTo>
                    <a:pt x="1455" y="2555"/>
                  </a:lnTo>
                  <a:lnTo>
                    <a:pt x="1534" y="2586"/>
                  </a:lnTo>
                  <a:lnTo>
                    <a:pt x="1612" y="2633"/>
                  </a:lnTo>
                  <a:lnTo>
                    <a:pt x="1689" y="2680"/>
                  </a:lnTo>
                  <a:lnTo>
                    <a:pt x="1766" y="2727"/>
                  </a:lnTo>
                  <a:lnTo>
                    <a:pt x="1844" y="2775"/>
                  </a:lnTo>
                  <a:lnTo>
                    <a:pt x="1921" y="2821"/>
                  </a:lnTo>
                  <a:lnTo>
                    <a:pt x="1999" y="2869"/>
                  </a:lnTo>
                  <a:lnTo>
                    <a:pt x="2076" y="2915"/>
                  </a:lnTo>
                  <a:lnTo>
                    <a:pt x="2154" y="2963"/>
                  </a:lnTo>
                  <a:lnTo>
                    <a:pt x="2175" y="2974"/>
                  </a:lnTo>
                  <a:lnTo>
                    <a:pt x="2197" y="2986"/>
                  </a:lnTo>
                  <a:lnTo>
                    <a:pt x="2219" y="2996"/>
                  </a:lnTo>
                  <a:lnTo>
                    <a:pt x="2240" y="3005"/>
                  </a:lnTo>
                  <a:lnTo>
                    <a:pt x="2261" y="3014"/>
                  </a:lnTo>
                  <a:lnTo>
                    <a:pt x="2283" y="3022"/>
                  </a:lnTo>
                  <a:lnTo>
                    <a:pt x="2305" y="3030"/>
                  </a:lnTo>
                  <a:lnTo>
                    <a:pt x="2326" y="3036"/>
                  </a:lnTo>
                  <a:lnTo>
                    <a:pt x="2347" y="3042"/>
                  </a:lnTo>
                  <a:lnTo>
                    <a:pt x="2368" y="3048"/>
                  </a:lnTo>
                  <a:lnTo>
                    <a:pt x="2391" y="3053"/>
                  </a:lnTo>
                  <a:lnTo>
                    <a:pt x="2412" y="3057"/>
                  </a:lnTo>
                  <a:lnTo>
                    <a:pt x="2433" y="3060"/>
                  </a:lnTo>
                  <a:lnTo>
                    <a:pt x="2454" y="3062"/>
                  </a:lnTo>
                  <a:lnTo>
                    <a:pt x="2476" y="3064"/>
                  </a:lnTo>
                  <a:lnTo>
                    <a:pt x="2498" y="3064"/>
                  </a:lnTo>
                  <a:lnTo>
                    <a:pt x="2519" y="3064"/>
                  </a:lnTo>
                  <a:lnTo>
                    <a:pt x="2541" y="3064"/>
                  </a:lnTo>
                  <a:lnTo>
                    <a:pt x="2562" y="3062"/>
                  </a:lnTo>
                  <a:lnTo>
                    <a:pt x="2583" y="3060"/>
                  </a:lnTo>
                  <a:lnTo>
                    <a:pt x="2605" y="3057"/>
                  </a:lnTo>
                  <a:lnTo>
                    <a:pt x="2627" y="3054"/>
                  </a:lnTo>
                  <a:lnTo>
                    <a:pt x="2648" y="3049"/>
                  </a:lnTo>
                  <a:lnTo>
                    <a:pt x="2669" y="3043"/>
                  </a:lnTo>
                  <a:lnTo>
                    <a:pt x="2690" y="3037"/>
                  </a:lnTo>
                  <a:lnTo>
                    <a:pt x="2713" y="3031"/>
                  </a:lnTo>
                  <a:lnTo>
                    <a:pt x="2734" y="3023"/>
                  </a:lnTo>
                  <a:lnTo>
                    <a:pt x="2755" y="3015"/>
                  </a:lnTo>
                  <a:lnTo>
                    <a:pt x="2776" y="3007"/>
                  </a:lnTo>
                  <a:lnTo>
                    <a:pt x="2799" y="2997"/>
                  </a:lnTo>
                  <a:lnTo>
                    <a:pt x="2820" y="2987"/>
                  </a:lnTo>
                  <a:lnTo>
                    <a:pt x="2841" y="2976"/>
                  </a:lnTo>
                  <a:lnTo>
                    <a:pt x="2932" y="2925"/>
                  </a:lnTo>
                  <a:lnTo>
                    <a:pt x="2948" y="2939"/>
                  </a:lnTo>
                  <a:lnTo>
                    <a:pt x="2965" y="2956"/>
                  </a:lnTo>
                  <a:lnTo>
                    <a:pt x="2986" y="2973"/>
                  </a:lnTo>
                  <a:lnTo>
                    <a:pt x="3010" y="2992"/>
                  </a:lnTo>
                  <a:lnTo>
                    <a:pt x="3067" y="3035"/>
                  </a:lnTo>
                  <a:lnTo>
                    <a:pt x="3137" y="3085"/>
                  </a:lnTo>
                  <a:lnTo>
                    <a:pt x="3218" y="3141"/>
                  </a:lnTo>
                  <a:lnTo>
                    <a:pt x="3311" y="3203"/>
                  </a:lnTo>
                  <a:lnTo>
                    <a:pt x="3416" y="3272"/>
                  </a:lnTo>
                  <a:lnTo>
                    <a:pt x="3535" y="3348"/>
                  </a:lnTo>
                  <a:lnTo>
                    <a:pt x="3571" y="3372"/>
                  </a:lnTo>
                  <a:lnTo>
                    <a:pt x="3607" y="3399"/>
                  </a:lnTo>
                  <a:lnTo>
                    <a:pt x="3642" y="3428"/>
                  </a:lnTo>
                  <a:lnTo>
                    <a:pt x="3677" y="3458"/>
                  </a:lnTo>
                  <a:lnTo>
                    <a:pt x="3710" y="3489"/>
                  </a:lnTo>
                  <a:lnTo>
                    <a:pt x="3744" y="3524"/>
                  </a:lnTo>
                  <a:lnTo>
                    <a:pt x="3776" y="3560"/>
                  </a:lnTo>
                  <a:lnTo>
                    <a:pt x="3807" y="3597"/>
                  </a:lnTo>
                  <a:lnTo>
                    <a:pt x="3839" y="3637"/>
                  </a:lnTo>
                  <a:lnTo>
                    <a:pt x="3869" y="3678"/>
                  </a:lnTo>
                  <a:lnTo>
                    <a:pt x="3898" y="3722"/>
                  </a:lnTo>
                  <a:lnTo>
                    <a:pt x="3927" y="3766"/>
                  </a:lnTo>
                  <a:lnTo>
                    <a:pt x="3955" y="3814"/>
                  </a:lnTo>
                  <a:lnTo>
                    <a:pt x="3983" y="3862"/>
                  </a:lnTo>
                  <a:lnTo>
                    <a:pt x="4009" y="3913"/>
                  </a:lnTo>
                  <a:lnTo>
                    <a:pt x="4035" y="3965"/>
                  </a:lnTo>
                  <a:lnTo>
                    <a:pt x="4047" y="3992"/>
                  </a:lnTo>
                  <a:lnTo>
                    <a:pt x="4057" y="4017"/>
                  </a:lnTo>
                  <a:lnTo>
                    <a:pt x="4068" y="4042"/>
                  </a:lnTo>
                  <a:lnTo>
                    <a:pt x="4078" y="4067"/>
                  </a:lnTo>
                  <a:lnTo>
                    <a:pt x="4086" y="4094"/>
                  </a:lnTo>
                  <a:lnTo>
                    <a:pt x="4093" y="4119"/>
                  </a:lnTo>
                  <a:lnTo>
                    <a:pt x="4100" y="4145"/>
                  </a:lnTo>
                  <a:lnTo>
                    <a:pt x="4105" y="4170"/>
                  </a:lnTo>
                  <a:lnTo>
                    <a:pt x="4110" y="4197"/>
                  </a:lnTo>
                  <a:lnTo>
                    <a:pt x="4114" y="4222"/>
                  </a:lnTo>
                  <a:lnTo>
                    <a:pt x="4117" y="4248"/>
                  </a:lnTo>
                  <a:lnTo>
                    <a:pt x="4120" y="4274"/>
                  </a:lnTo>
                  <a:lnTo>
                    <a:pt x="4121" y="4300"/>
                  </a:lnTo>
                  <a:lnTo>
                    <a:pt x="4122" y="4326"/>
                  </a:lnTo>
                  <a:lnTo>
                    <a:pt x="4122" y="4352"/>
                  </a:lnTo>
                  <a:lnTo>
                    <a:pt x="4121" y="4378"/>
                  </a:lnTo>
                  <a:lnTo>
                    <a:pt x="4119" y="4404"/>
                  </a:lnTo>
                  <a:lnTo>
                    <a:pt x="4116" y="4430"/>
                  </a:lnTo>
                  <a:lnTo>
                    <a:pt x="4112" y="4456"/>
                  </a:lnTo>
                  <a:lnTo>
                    <a:pt x="4108" y="4483"/>
                  </a:lnTo>
                  <a:lnTo>
                    <a:pt x="4102" y="4509"/>
                  </a:lnTo>
                  <a:lnTo>
                    <a:pt x="4096" y="4535"/>
                  </a:lnTo>
                  <a:lnTo>
                    <a:pt x="4089" y="4562"/>
                  </a:lnTo>
                  <a:lnTo>
                    <a:pt x="4081" y="4588"/>
                  </a:lnTo>
                  <a:lnTo>
                    <a:pt x="4072" y="4615"/>
                  </a:lnTo>
                  <a:lnTo>
                    <a:pt x="4063" y="4641"/>
                  </a:lnTo>
                  <a:lnTo>
                    <a:pt x="4051" y="4668"/>
                  </a:lnTo>
                  <a:lnTo>
                    <a:pt x="4040" y="4695"/>
                  </a:lnTo>
                  <a:lnTo>
                    <a:pt x="4028" y="4721"/>
                  </a:lnTo>
                  <a:lnTo>
                    <a:pt x="4015"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6" y="5022"/>
                  </a:lnTo>
                  <a:lnTo>
                    <a:pt x="3816" y="5044"/>
                  </a:lnTo>
                  <a:lnTo>
                    <a:pt x="3796" y="5065"/>
                  </a:lnTo>
                  <a:lnTo>
                    <a:pt x="3777" y="5087"/>
                  </a:lnTo>
                  <a:lnTo>
                    <a:pt x="3756" y="5107"/>
                  </a:lnTo>
                  <a:lnTo>
                    <a:pt x="3735" y="5129"/>
                  </a:lnTo>
                  <a:lnTo>
                    <a:pt x="3713" y="5149"/>
                  </a:lnTo>
                  <a:lnTo>
                    <a:pt x="3692" y="5168"/>
                  </a:lnTo>
                  <a:lnTo>
                    <a:pt x="3631" y="5363"/>
                  </a:lnTo>
                  <a:lnTo>
                    <a:pt x="3670" y="5337"/>
                  </a:lnTo>
                  <a:lnTo>
                    <a:pt x="3707" y="5310"/>
                  </a:lnTo>
                  <a:lnTo>
                    <a:pt x="3744" y="5282"/>
                  </a:lnTo>
                  <a:lnTo>
                    <a:pt x="3779" y="5254"/>
                  </a:lnTo>
                  <a:lnTo>
                    <a:pt x="3813" y="5226"/>
                  </a:lnTo>
                  <a:lnTo>
                    <a:pt x="3847"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7" y="4700"/>
                  </a:lnTo>
                  <a:lnTo>
                    <a:pt x="4218" y="4671"/>
                  </a:lnTo>
                  <a:lnTo>
                    <a:pt x="4229" y="4640"/>
                  </a:lnTo>
                  <a:lnTo>
                    <a:pt x="4238" y="4610"/>
                  </a:lnTo>
                  <a:lnTo>
                    <a:pt x="4246" y="4581"/>
                  </a:lnTo>
                  <a:lnTo>
                    <a:pt x="4253" y="4550"/>
                  </a:lnTo>
                  <a:lnTo>
                    <a:pt x="4259" y="4520"/>
                  </a:lnTo>
                  <a:lnTo>
                    <a:pt x="4264" y="4489"/>
                  </a:lnTo>
                  <a:lnTo>
                    <a:pt x="4268" y="4459"/>
                  </a:lnTo>
                  <a:lnTo>
                    <a:pt x="4271" y="4428"/>
                  </a:lnTo>
                  <a:lnTo>
                    <a:pt x="4272" y="4398"/>
                  </a:lnTo>
                  <a:lnTo>
                    <a:pt x="4273" y="4367"/>
                  </a:lnTo>
                  <a:lnTo>
                    <a:pt x="4273" y="4335"/>
                  </a:lnTo>
                  <a:lnTo>
                    <a:pt x="4271" y="4305"/>
                  </a:lnTo>
                  <a:lnTo>
                    <a:pt x="4269" y="4274"/>
                  </a:lnTo>
                  <a:lnTo>
                    <a:pt x="4266" y="4242"/>
                  </a:lnTo>
                  <a:lnTo>
                    <a:pt x="4261" y="4211"/>
                  </a:lnTo>
                  <a:lnTo>
                    <a:pt x="4256" y="4180"/>
                  </a:lnTo>
                  <a:lnTo>
                    <a:pt x="4249" y="4148"/>
                  </a:lnTo>
                  <a:lnTo>
                    <a:pt x="4242" y="4117"/>
                  </a:lnTo>
                  <a:lnTo>
                    <a:pt x="4233" y="4086"/>
                  </a:lnTo>
                  <a:lnTo>
                    <a:pt x="4224"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6" y="3572"/>
                  </a:lnTo>
                  <a:lnTo>
                    <a:pt x="3935" y="3533"/>
                  </a:lnTo>
                  <a:lnTo>
                    <a:pt x="3904" y="3495"/>
                  </a:lnTo>
                  <a:lnTo>
                    <a:pt x="3871" y="3459"/>
                  </a:lnTo>
                  <a:lnTo>
                    <a:pt x="3838" y="3425"/>
                  </a:lnTo>
                  <a:lnTo>
                    <a:pt x="3803" y="3392"/>
                  </a:lnTo>
                  <a:lnTo>
                    <a:pt x="3769" y="3361"/>
                  </a:lnTo>
                  <a:lnTo>
                    <a:pt x="3733" y="3332"/>
                  </a:lnTo>
                  <a:lnTo>
                    <a:pt x="3696" y="3303"/>
                  </a:lnTo>
                  <a:lnTo>
                    <a:pt x="3660"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4" y="2698"/>
                  </a:lnTo>
                  <a:lnTo>
                    <a:pt x="3336" y="2696"/>
                  </a:lnTo>
                  <a:lnTo>
                    <a:pt x="3335" y="2693"/>
                  </a:lnTo>
                  <a:lnTo>
                    <a:pt x="3336" y="2689"/>
                  </a:lnTo>
                  <a:lnTo>
                    <a:pt x="3339" y="2685"/>
                  </a:lnTo>
                  <a:lnTo>
                    <a:pt x="3342" y="2680"/>
                  </a:lnTo>
                  <a:lnTo>
                    <a:pt x="3352" y="2665"/>
                  </a:lnTo>
                  <a:lnTo>
                    <a:pt x="3361" y="2650"/>
                  </a:lnTo>
                  <a:lnTo>
                    <a:pt x="3369" y="2636"/>
                  </a:lnTo>
                  <a:lnTo>
                    <a:pt x="3377" y="2622"/>
                  </a:lnTo>
                  <a:lnTo>
                    <a:pt x="3384" y="2608"/>
                  </a:lnTo>
                  <a:lnTo>
                    <a:pt x="3390" y="2594"/>
                  </a:lnTo>
                  <a:lnTo>
                    <a:pt x="3395" y="2580"/>
                  </a:lnTo>
                  <a:lnTo>
                    <a:pt x="3399" y="2565"/>
                  </a:lnTo>
                  <a:lnTo>
                    <a:pt x="3403" y="2552"/>
                  </a:lnTo>
                  <a:lnTo>
                    <a:pt x="3406" y="2538"/>
                  </a:lnTo>
                  <a:lnTo>
                    <a:pt x="3408"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9" y="2061"/>
                  </a:lnTo>
                  <a:lnTo>
                    <a:pt x="3230" y="1987"/>
                  </a:lnTo>
                  <a:lnTo>
                    <a:pt x="3203" y="1917"/>
                  </a:lnTo>
                  <a:lnTo>
                    <a:pt x="3177" y="1853"/>
                  </a:lnTo>
                  <a:lnTo>
                    <a:pt x="3154" y="1791"/>
                  </a:lnTo>
                  <a:lnTo>
                    <a:pt x="3132" y="1734"/>
                  </a:lnTo>
                  <a:lnTo>
                    <a:pt x="3111" y="1681"/>
                  </a:lnTo>
                  <a:lnTo>
                    <a:pt x="3091" y="1631"/>
                  </a:lnTo>
                  <a:lnTo>
                    <a:pt x="3073" y="1587"/>
                  </a:lnTo>
                  <a:lnTo>
                    <a:pt x="3057" y="1547"/>
                  </a:lnTo>
                  <a:lnTo>
                    <a:pt x="3042" y="1509"/>
                  </a:lnTo>
                  <a:lnTo>
                    <a:pt x="3029" y="1477"/>
                  </a:lnTo>
                  <a:lnTo>
                    <a:pt x="3016" y="1449"/>
                  </a:lnTo>
                  <a:lnTo>
                    <a:pt x="3005" y="1424"/>
                  </a:lnTo>
                  <a:lnTo>
                    <a:pt x="2996" y="1405"/>
                  </a:lnTo>
                  <a:close/>
                  <a:moveTo>
                    <a:pt x="3214" y="2202"/>
                  </a:moveTo>
                  <a:lnTo>
                    <a:pt x="3228" y="2239"/>
                  </a:lnTo>
                  <a:lnTo>
                    <a:pt x="3242" y="2275"/>
                  </a:lnTo>
                  <a:lnTo>
                    <a:pt x="3254" y="2310"/>
                  </a:lnTo>
                  <a:lnTo>
                    <a:pt x="3265" y="2342"/>
                  </a:lnTo>
                  <a:lnTo>
                    <a:pt x="3275" y="2372"/>
                  </a:lnTo>
                  <a:lnTo>
                    <a:pt x="3283" y="2401"/>
                  </a:lnTo>
                  <a:lnTo>
                    <a:pt x="3290" y="2428"/>
                  </a:lnTo>
                  <a:lnTo>
                    <a:pt x="3296" y="2453"/>
                  </a:lnTo>
                  <a:lnTo>
                    <a:pt x="3301" y="2476"/>
                  </a:lnTo>
                  <a:lnTo>
                    <a:pt x="3304" y="2499"/>
                  </a:lnTo>
                  <a:lnTo>
                    <a:pt x="3306" y="2519"/>
                  </a:lnTo>
                  <a:lnTo>
                    <a:pt x="3307" y="2537"/>
                  </a:lnTo>
                  <a:lnTo>
                    <a:pt x="3307" y="2553"/>
                  </a:lnTo>
                  <a:lnTo>
                    <a:pt x="3306" y="2567"/>
                  </a:lnTo>
                  <a:lnTo>
                    <a:pt x="3303" y="2581"/>
                  </a:lnTo>
                  <a:lnTo>
                    <a:pt x="3299" y="2592"/>
                  </a:lnTo>
                  <a:lnTo>
                    <a:pt x="3294" y="2603"/>
                  </a:lnTo>
                  <a:lnTo>
                    <a:pt x="3286" y="2614"/>
                  </a:lnTo>
                  <a:lnTo>
                    <a:pt x="3276" y="2626"/>
                  </a:lnTo>
                  <a:lnTo>
                    <a:pt x="3263" y="2638"/>
                  </a:lnTo>
                  <a:lnTo>
                    <a:pt x="3248" y="2651"/>
                  </a:lnTo>
                  <a:lnTo>
                    <a:pt x="3232" y="2664"/>
                  </a:lnTo>
                  <a:lnTo>
                    <a:pt x="3213" y="2680"/>
                  </a:lnTo>
                  <a:lnTo>
                    <a:pt x="3192" y="2694"/>
                  </a:lnTo>
                  <a:lnTo>
                    <a:pt x="3168" y="2710"/>
                  </a:lnTo>
                  <a:lnTo>
                    <a:pt x="3143" y="2726"/>
                  </a:lnTo>
                  <a:lnTo>
                    <a:pt x="3116" y="2742"/>
                  </a:lnTo>
                  <a:lnTo>
                    <a:pt x="3086" y="2760"/>
                  </a:lnTo>
                  <a:lnTo>
                    <a:pt x="3021" y="2797"/>
                  </a:lnTo>
                  <a:lnTo>
                    <a:pt x="2947" y="2836"/>
                  </a:lnTo>
                  <a:lnTo>
                    <a:pt x="2732" y="2629"/>
                  </a:lnTo>
                  <a:lnTo>
                    <a:pt x="2749" y="2618"/>
                  </a:lnTo>
                  <a:lnTo>
                    <a:pt x="2767" y="2604"/>
                  </a:lnTo>
                  <a:lnTo>
                    <a:pt x="2788" y="2588"/>
                  </a:lnTo>
                  <a:lnTo>
                    <a:pt x="2810" y="2569"/>
                  </a:lnTo>
                  <a:lnTo>
                    <a:pt x="2861" y="2528"/>
                  </a:lnTo>
                  <a:lnTo>
                    <a:pt x="2917" y="2478"/>
                  </a:lnTo>
                  <a:lnTo>
                    <a:pt x="2981" y="2422"/>
                  </a:lnTo>
                  <a:lnTo>
                    <a:pt x="3051" y="2356"/>
                  </a:lnTo>
                  <a:lnTo>
                    <a:pt x="3129" y="2283"/>
                  </a:lnTo>
                  <a:lnTo>
                    <a:pt x="3214" y="2202"/>
                  </a:lnTo>
                  <a:close/>
                  <a:moveTo>
                    <a:pt x="2882" y="2861"/>
                  </a:moveTo>
                  <a:lnTo>
                    <a:pt x="2786" y="2913"/>
                  </a:lnTo>
                  <a:lnTo>
                    <a:pt x="2768" y="2922"/>
                  </a:lnTo>
                  <a:lnTo>
                    <a:pt x="2752" y="2929"/>
                  </a:lnTo>
                  <a:lnTo>
                    <a:pt x="2735" y="2937"/>
                  </a:lnTo>
                  <a:lnTo>
                    <a:pt x="2718" y="2943"/>
                  </a:lnTo>
                  <a:lnTo>
                    <a:pt x="2701" y="2949"/>
                  </a:lnTo>
                  <a:lnTo>
                    <a:pt x="2682" y="2955"/>
                  </a:lnTo>
                  <a:lnTo>
                    <a:pt x="2665" y="2959"/>
                  </a:lnTo>
                  <a:lnTo>
                    <a:pt x="2648" y="2963"/>
                  </a:lnTo>
                  <a:lnTo>
                    <a:pt x="2630" y="2966"/>
                  </a:lnTo>
                  <a:lnTo>
                    <a:pt x="2611" y="2968"/>
                  </a:lnTo>
                  <a:lnTo>
                    <a:pt x="2593" y="2970"/>
                  </a:lnTo>
                  <a:lnTo>
                    <a:pt x="2576" y="2971"/>
                  </a:lnTo>
                  <a:lnTo>
                    <a:pt x="2557" y="2972"/>
                  </a:lnTo>
                  <a:lnTo>
                    <a:pt x="2539" y="2971"/>
                  </a:lnTo>
                  <a:lnTo>
                    <a:pt x="2520" y="2970"/>
                  </a:lnTo>
                  <a:lnTo>
                    <a:pt x="2501" y="2969"/>
                  </a:lnTo>
                  <a:lnTo>
                    <a:pt x="2483" y="2967"/>
                  </a:lnTo>
                  <a:lnTo>
                    <a:pt x="2464" y="2964"/>
                  </a:lnTo>
                  <a:lnTo>
                    <a:pt x="2444" y="2960"/>
                  </a:lnTo>
                  <a:lnTo>
                    <a:pt x="2425" y="2956"/>
                  </a:lnTo>
                  <a:lnTo>
                    <a:pt x="2406" y="2950"/>
                  </a:lnTo>
                  <a:lnTo>
                    <a:pt x="2387" y="2945"/>
                  </a:lnTo>
                  <a:lnTo>
                    <a:pt x="2366" y="2938"/>
                  </a:lnTo>
                  <a:lnTo>
                    <a:pt x="2347" y="2931"/>
                  </a:lnTo>
                  <a:lnTo>
                    <a:pt x="2327" y="2924"/>
                  </a:lnTo>
                  <a:lnTo>
                    <a:pt x="2308" y="2916"/>
                  </a:lnTo>
                  <a:lnTo>
                    <a:pt x="2287" y="2907"/>
                  </a:lnTo>
                  <a:lnTo>
                    <a:pt x="2267" y="2897"/>
                  </a:lnTo>
                  <a:lnTo>
                    <a:pt x="2247" y="2887"/>
                  </a:lnTo>
                  <a:lnTo>
                    <a:pt x="2227" y="2876"/>
                  </a:lnTo>
                  <a:lnTo>
                    <a:pt x="2206" y="2865"/>
                  </a:lnTo>
                  <a:lnTo>
                    <a:pt x="2185" y="2851"/>
                  </a:lnTo>
                  <a:lnTo>
                    <a:pt x="2218" y="2845"/>
                  </a:lnTo>
                  <a:lnTo>
                    <a:pt x="2250" y="2837"/>
                  </a:lnTo>
                  <a:lnTo>
                    <a:pt x="2281" y="2829"/>
                  </a:lnTo>
                  <a:lnTo>
                    <a:pt x="2313" y="2820"/>
                  </a:lnTo>
                  <a:lnTo>
                    <a:pt x="2344" y="2811"/>
                  </a:lnTo>
                  <a:lnTo>
                    <a:pt x="2375" y="2801"/>
                  </a:lnTo>
                  <a:lnTo>
                    <a:pt x="2407" y="2790"/>
                  </a:lnTo>
                  <a:lnTo>
                    <a:pt x="2438" y="2779"/>
                  </a:lnTo>
                  <a:lnTo>
                    <a:pt x="2469" y="2767"/>
                  </a:lnTo>
                  <a:lnTo>
                    <a:pt x="2499" y="2754"/>
                  </a:lnTo>
                  <a:lnTo>
                    <a:pt x="2529" y="2741"/>
                  </a:lnTo>
                  <a:lnTo>
                    <a:pt x="2560" y="2727"/>
                  </a:lnTo>
                  <a:lnTo>
                    <a:pt x="2590" y="2712"/>
                  </a:lnTo>
                  <a:lnTo>
                    <a:pt x="2621" y="2698"/>
                  </a:lnTo>
                  <a:lnTo>
                    <a:pt x="2650" y="2682"/>
                  </a:lnTo>
                  <a:lnTo>
                    <a:pt x="2679" y="2665"/>
                  </a:lnTo>
                  <a:lnTo>
                    <a:pt x="2882" y="2861"/>
                  </a:lnTo>
                  <a:close/>
                  <a:moveTo>
                    <a:pt x="2916" y="1436"/>
                  </a:moveTo>
                  <a:lnTo>
                    <a:pt x="2931" y="1472"/>
                  </a:lnTo>
                  <a:lnTo>
                    <a:pt x="2953" y="1520"/>
                  </a:lnTo>
                  <a:lnTo>
                    <a:pt x="2978" y="1582"/>
                  </a:lnTo>
                  <a:lnTo>
                    <a:pt x="3007" y="1658"/>
                  </a:lnTo>
                  <a:lnTo>
                    <a:pt x="3042" y="1747"/>
                  </a:lnTo>
                  <a:lnTo>
                    <a:pt x="3081" y="1849"/>
                  </a:lnTo>
                  <a:lnTo>
                    <a:pt x="3126" y="1964"/>
                  </a:lnTo>
                  <a:lnTo>
                    <a:pt x="3174" y="2092"/>
                  </a:lnTo>
                  <a:lnTo>
                    <a:pt x="3141" y="2138"/>
                  </a:lnTo>
                  <a:lnTo>
                    <a:pt x="3107" y="2181"/>
                  </a:lnTo>
                  <a:lnTo>
                    <a:pt x="3072" y="2224"/>
                  </a:lnTo>
                  <a:lnTo>
                    <a:pt x="3038" y="2263"/>
                  </a:lnTo>
                  <a:lnTo>
                    <a:pt x="3003" y="2303"/>
                  </a:lnTo>
                  <a:lnTo>
                    <a:pt x="2968" y="2339"/>
                  </a:lnTo>
                  <a:lnTo>
                    <a:pt x="2932" y="2374"/>
                  </a:lnTo>
                  <a:lnTo>
                    <a:pt x="2896" y="2408"/>
                  </a:lnTo>
                  <a:lnTo>
                    <a:pt x="2860" y="2439"/>
                  </a:lnTo>
                  <a:lnTo>
                    <a:pt x="2823" y="2468"/>
                  </a:lnTo>
                  <a:lnTo>
                    <a:pt x="2787" y="2497"/>
                  </a:lnTo>
                  <a:lnTo>
                    <a:pt x="2749" y="2523"/>
                  </a:lnTo>
                  <a:lnTo>
                    <a:pt x="2712" y="2548"/>
                  </a:lnTo>
                  <a:lnTo>
                    <a:pt x="2674" y="2571"/>
                  </a:lnTo>
                  <a:lnTo>
                    <a:pt x="2636" y="2593"/>
                  </a:lnTo>
                  <a:lnTo>
                    <a:pt x="2597" y="2612"/>
                  </a:lnTo>
                  <a:lnTo>
                    <a:pt x="2528" y="2643"/>
                  </a:lnTo>
                  <a:lnTo>
                    <a:pt x="2462" y="2673"/>
                  </a:lnTo>
                  <a:lnTo>
                    <a:pt x="2397" y="2699"/>
                  </a:lnTo>
                  <a:lnTo>
                    <a:pt x="2335" y="2722"/>
                  </a:lnTo>
                  <a:lnTo>
                    <a:pt x="2305" y="2733"/>
                  </a:lnTo>
                  <a:lnTo>
                    <a:pt x="2275" y="2743"/>
                  </a:lnTo>
                  <a:lnTo>
                    <a:pt x="2246" y="2752"/>
                  </a:lnTo>
                  <a:lnTo>
                    <a:pt x="2218" y="2760"/>
                  </a:lnTo>
                  <a:lnTo>
                    <a:pt x="2189" y="2769"/>
                  </a:lnTo>
                  <a:lnTo>
                    <a:pt x="2162" y="2776"/>
                  </a:lnTo>
                  <a:lnTo>
                    <a:pt x="2134" y="2782"/>
                  </a:lnTo>
                  <a:lnTo>
                    <a:pt x="2108" y="2787"/>
                  </a:lnTo>
                  <a:lnTo>
                    <a:pt x="2077" y="2772"/>
                  </a:lnTo>
                  <a:lnTo>
                    <a:pt x="2045" y="2754"/>
                  </a:lnTo>
                  <a:lnTo>
                    <a:pt x="2012" y="2736"/>
                  </a:lnTo>
                  <a:lnTo>
                    <a:pt x="1979" y="2718"/>
                  </a:lnTo>
                  <a:lnTo>
                    <a:pt x="1944" y="2698"/>
                  </a:lnTo>
                  <a:lnTo>
                    <a:pt x="1909" y="2677"/>
                  </a:lnTo>
                  <a:lnTo>
                    <a:pt x="1872" y="2654"/>
                  </a:lnTo>
                  <a:lnTo>
                    <a:pt x="1837" y="2631"/>
                  </a:lnTo>
                  <a:lnTo>
                    <a:pt x="1827" y="2625"/>
                  </a:lnTo>
                  <a:lnTo>
                    <a:pt x="1811" y="2618"/>
                  </a:lnTo>
                  <a:lnTo>
                    <a:pt x="1792" y="2609"/>
                  </a:lnTo>
                  <a:lnTo>
                    <a:pt x="1768" y="2597"/>
                  </a:lnTo>
                  <a:lnTo>
                    <a:pt x="1739" y="2585"/>
                  </a:lnTo>
                  <a:lnTo>
                    <a:pt x="1704" y="2569"/>
                  </a:lnTo>
                  <a:lnTo>
                    <a:pt x="1665" y="2553"/>
                  </a:lnTo>
                  <a:lnTo>
                    <a:pt x="1620" y="2535"/>
                  </a:lnTo>
                  <a:lnTo>
                    <a:pt x="1571" y="2516"/>
                  </a:lnTo>
                  <a:lnTo>
                    <a:pt x="1517" y="2495"/>
                  </a:lnTo>
                  <a:lnTo>
                    <a:pt x="1458" y="2471"/>
                  </a:lnTo>
                  <a:lnTo>
                    <a:pt x="1394" y="2446"/>
                  </a:lnTo>
                  <a:lnTo>
                    <a:pt x="1325" y="2420"/>
                  </a:lnTo>
                  <a:lnTo>
                    <a:pt x="1251" y="2392"/>
                  </a:lnTo>
                  <a:lnTo>
                    <a:pt x="1172" y="2362"/>
                  </a:lnTo>
                  <a:lnTo>
                    <a:pt x="1088" y="2331"/>
                  </a:lnTo>
                  <a:lnTo>
                    <a:pt x="1029" y="2307"/>
                  </a:lnTo>
                  <a:lnTo>
                    <a:pt x="971" y="2281"/>
                  </a:lnTo>
                  <a:lnTo>
                    <a:pt x="917" y="2256"/>
                  </a:lnTo>
                  <a:lnTo>
                    <a:pt x="866" y="2231"/>
                  </a:lnTo>
                  <a:lnTo>
                    <a:pt x="840" y="2218"/>
                  </a:lnTo>
                  <a:lnTo>
                    <a:pt x="816" y="2204"/>
                  </a:lnTo>
                  <a:lnTo>
                    <a:pt x="793" y="2190"/>
                  </a:lnTo>
                  <a:lnTo>
                    <a:pt x="770" y="2176"/>
                  </a:lnTo>
                  <a:lnTo>
                    <a:pt x="748" y="2163"/>
                  </a:lnTo>
                  <a:lnTo>
                    <a:pt x="727" y="2149"/>
                  </a:lnTo>
                  <a:lnTo>
                    <a:pt x="707" y="2135"/>
                  </a:lnTo>
                  <a:lnTo>
                    <a:pt x="686" y="2120"/>
                  </a:lnTo>
                  <a:lnTo>
                    <a:pt x="667" y="2105"/>
                  </a:lnTo>
                  <a:lnTo>
                    <a:pt x="649" y="2090"/>
                  </a:lnTo>
                  <a:lnTo>
                    <a:pt x="632" y="2076"/>
                  </a:lnTo>
                  <a:lnTo>
                    <a:pt x="615" y="2061"/>
                  </a:lnTo>
                  <a:lnTo>
                    <a:pt x="598" y="2046"/>
                  </a:lnTo>
                  <a:lnTo>
                    <a:pt x="582" y="2031"/>
                  </a:lnTo>
                  <a:lnTo>
                    <a:pt x="567" y="2015"/>
                  </a:lnTo>
                  <a:lnTo>
                    <a:pt x="553" y="1999"/>
                  </a:lnTo>
                  <a:lnTo>
                    <a:pt x="540" y="1983"/>
                  </a:lnTo>
                  <a:lnTo>
                    <a:pt x="526" y="1967"/>
                  </a:lnTo>
                  <a:lnTo>
                    <a:pt x="514" y="1951"/>
                  </a:lnTo>
                  <a:lnTo>
                    <a:pt x="503" y="1935"/>
                  </a:lnTo>
                  <a:lnTo>
                    <a:pt x="492" y="1917"/>
                  </a:lnTo>
                  <a:lnTo>
                    <a:pt x="483" y="1901"/>
                  </a:lnTo>
                  <a:lnTo>
                    <a:pt x="473" y="1884"/>
                  </a:lnTo>
                  <a:lnTo>
                    <a:pt x="465" y="1867"/>
                  </a:lnTo>
                  <a:lnTo>
                    <a:pt x="453" y="1842"/>
                  </a:lnTo>
                  <a:lnTo>
                    <a:pt x="442" y="1816"/>
                  </a:lnTo>
                  <a:lnTo>
                    <a:pt x="432" y="1792"/>
                  </a:lnTo>
                  <a:lnTo>
                    <a:pt x="423" y="1767"/>
                  </a:lnTo>
                  <a:lnTo>
                    <a:pt x="416" y="1741"/>
                  </a:lnTo>
                  <a:lnTo>
                    <a:pt x="409" y="1715"/>
                  </a:lnTo>
                  <a:lnTo>
                    <a:pt x="403" y="1690"/>
                  </a:lnTo>
                  <a:lnTo>
                    <a:pt x="397" y="1665"/>
                  </a:lnTo>
                  <a:lnTo>
                    <a:pt x="393" y="1640"/>
                  </a:lnTo>
                  <a:lnTo>
                    <a:pt x="390" y="1614"/>
                  </a:lnTo>
                  <a:lnTo>
                    <a:pt x="387" y="1589"/>
                  </a:lnTo>
                  <a:lnTo>
                    <a:pt x="385" y="1563"/>
                  </a:lnTo>
                  <a:lnTo>
                    <a:pt x="385" y="1537"/>
                  </a:lnTo>
                  <a:lnTo>
                    <a:pt x="385" y="1512"/>
                  </a:lnTo>
                  <a:lnTo>
                    <a:pt x="386" y="1486"/>
                  </a:lnTo>
                  <a:lnTo>
                    <a:pt x="388" y="1461"/>
                  </a:lnTo>
                  <a:lnTo>
                    <a:pt x="391" y="1434"/>
                  </a:lnTo>
                  <a:lnTo>
                    <a:pt x="394" y="1409"/>
                  </a:lnTo>
                  <a:lnTo>
                    <a:pt x="399" y="1383"/>
                  </a:lnTo>
                  <a:lnTo>
                    <a:pt x="404" y="1358"/>
                  </a:lnTo>
                  <a:lnTo>
                    <a:pt x="411" y="1331"/>
                  </a:lnTo>
                  <a:lnTo>
                    <a:pt x="418" y="1306"/>
                  </a:lnTo>
                  <a:lnTo>
                    <a:pt x="426" y="1280"/>
                  </a:lnTo>
                  <a:lnTo>
                    <a:pt x="435" y="1253"/>
                  </a:lnTo>
                  <a:lnTo>
                    <a:pt x="445" y="1228"/>
                  </a:lnTo>
                  <a:lnTo>
                    <a:pt x="457" y="1202"/>
                  </a:lnTo>
                  <a:lnTo>
                    <a:pt x="468" y="1176"/>
                  </a:lnTo>
                  <a:lnTo>
                    <a:pt x="481" y="1149"/>
                  </a:lnTo>
                  <a:lnTo>
                    <a:pt x="494" y="1123"/>
                  </a:lnTo>
                  <a:lnTo>
                    <a:pt x="509" y="1097"/>
                  </a:lnTo>
                  <a:lnTo>
                    <a:pt x="524" y="1070"/>
                  </a:lnTo>
                  <a:lnTo>
                    <a:pt x="541" y="1044"/>
                  </a:lnTo>
                  <a:lnTo>
                    <a:pt x="569" y="1001"/>
                  </a:lnTo>
                  <a:lnTo>
                    <a:pt x="599" y="958"/>
                  </a:lnTo>
                  <a:lnTo>
                    <a:pt x="632" y="917"/>
                  </a:lnTo>
                  <a:lnTo>
                    <a:pt x="665" y="876"/>
                  </a:lnTo>
                  <a:lnTo>
                    <a:pt x="683" y="857"/>
                  </a:lnTo>
                  <a:lnTo>
                    <a:pt x="701" y="838"/>
                  </a:lnTo>
                  <a:lnTo>
                    <a:pt x="719" y="819"/>
                  </a:lnTo>
                  <a:lnTo>
                    <a:pt x="738" y="800"/>
                  </a:lnTo>
                  <a:lnTo>
                    <a:pt x="777" y="763"/>
                  </a:lnTo>
                  <a:lnTo>
                    <a:pt x="817" y="727"/>
                  </a:lnTo>
                  <a:lnTo>
                    <a:pt x="860" y="692"/>
                  </a:lnTo>
                  <a:lnTo>
                    <a:pt x="903" y="659"/>
                  </a:lnTo>
                  <a:lnTo>
                    <a:pt x="948" y="627"/>
                  </a:lnTo>
                  <a:lnTo>
                    <a:pt x="995" y="595"/>
                  </a:lnTo>
                  <a:lnTo>
                    <a:pt x="1044" y="566"/>
                  </a:lnTo>
                  <a:lnTo>
                    <a:pt x="1094" y="537"/>
                  </a:lnTo>
                  <a:lnTo>
                    <a:pt x="1145" y="510"/>
                  </a:lnTo>
                  <a:lnTo>
                    <a:pt x="1199" y="482"/>
                  </a:lnTo>
                  <a:lnTo>
                    <a:pt x="1263" y="454"/>
                  </a:lnTo>
                  <a:lnTo>
                    <a:pt x="1325" y="429"/>
                  </a:lnTo>
                  <a:lnTo>
                    <a:pt x="1388" y="407"/>
                  </a:lnTo>
                  <a:lnTo>
                    <a:pt x="1450" y="390"/>
                  </a:lnTo>
                  <a:lnTo>
                    <a:pt x="1511" y="376"/>
                  </a:lnTo>
                  <a:lnTo>
                    <a:pt x="1571" y="367"/>
                  </a:lnTo>
                  <a:lnTo>
                    <a:pt x="1631" y="361"/>
                  </a:lnTo>
                  <a:lnTo>
                    <a:pt x="1690" y="358"/>
                  </a:lnTo>
                  <a:lnTo>
                    <a:pt x="1749" y="360"/>
                  </a:lnTo>
                  <a:lnTo>
                    <a:pt x="1806" y="365"/>
                  </a:lnTo>
                  <a:lnTo>
                    <a:pt x="1864" y="374"/>
                  </a:lnTo>
                  <a:lnTo>
                    <a:pt x="1920" y="387"/>
                  </a:lnTo>
                  <a:lnTo>
                    <a:pt x="1977" y="403"/>
                  </a:lnTo>
                  <a:lnTo>
                    <a:pt x="2031" y="424"/>
                  </a:lnTo>
                  <a:lnTo>
                    <a:pt x="2086" y="448"/>
                  </a:lnTo>
                  <a:lnTo>
                    <a:pt x="2140" y="476"/>
                  </a:lnTo>
                  <a:lnTo>
                    <a:pt x="2193" y="507"/>
                  </a:lnTo>
                  <a:lnTo>
                    <a:pt x="2246" y="543"/>
                  </a:lnTo>
                  <a:lnTo>
                    <a:pt x="2298" y="582"/>
                  </a:lnTo>
                  <a:lnTo>
                    <a:pt x="2349" y="626"/>
                  </a:lnTo>
                  <a:lnTo>
                    <a:pt x="2400" y="672"/>
                  </a:lnTo>
                  <a:lnTo>
                    <a:pt x="2450" y="723"/>
                  </a:lnTo>
                  <a:lnTo>
                    <a:pt x="2500" y="777"/>
                  </a:lnTo>
                  <a:lnTo>
                    <a:pt x="2549" y="835"/>
                  </a:lnTo>
                  <a:lnTo>
                    <a:pt x="2596" y="898"/>
                  </a:lnTo>
                  <a:lnTo>
                    <a:pt x="2644" y="963"/>
                  </a:lnTo>
                  <a:lnTo>
                    <a:pt x="2691" y="1032"/>
                  </a:lnTo>
                  <a:lnTo>
                    <a:pt x="2737" y="1106"/>
                  </a:lnTo>
                  <a:lnTo>
                    <a:pt x="2783" y="1183"/>
                  </a:lnTo>
                  <a:lnTo>
                    <a:pt x="2828" y="1264"/>
                  </a:lnTo>
                  <a:lnTo>
                    <a:pt x="2873" y="1348"/>
                  </a:lnTo>
                  <a:lnTo>
                    <a:pt x="2916" y="1436"/>
                  </a:lnTo>
                  <a:close/>
                  <a:moveTo>
                    <a:pt x="2621" y="1178"/>
                  </a:moveTo>
                  <a:lnTo>
                    <a:pt x="2599" y="1136"/>
                  </a:lnTo>
                  <a:lnTo>
                    <a:pt x="2576" y="1096"/>
                  </a:lnTo>
                  <a:lnTo>
                    <a:pt x="2552" y="1056"/>
                  </a:lnTo>
                  <a:lnTo>
                    <a:pt x="2524" y="1018"/>
                  </a:lnTo>
                  <a:lnTo>
                    <a:pt x="2496" y="981"/>
                  </a:lnTo>
                  <a:lnTo>
                    <a:pt x="2466" y="945"/>
                  </a:lnTo>
                  <a:lnTo>
                    <a:pt x="2434" y="910"/>
                  </a:lnTo>
                  <a:lnTo>
                    <a:pt x="2400" y="875"/>
                  </a:lnTo>
                  <a:lnTo>
                    <a:pt x="2364" y="842"/>
                  </a:lnTo>
                  <a:lnTo>
                    <a:pt x="2327" y="810"/>
                  </a:lnTo>
                  <a:lnTo>
                    <a:pt x="2287" y="779"/>
                  </a:lnTo>
                  <a:lnTo>
                    <a:pt x="2246" y="749"/>
                  </a:lnTo>
                  <a:lnTo>
                    <a:pt x="2202" y="720"/>
                  </a:lnTo>
                  <a:lnTo>
                    <a:pt x="2158" y="691"/>
                  </a:lnTo>
                  <a:lnTo>
                    <a:pt x="2110" y="665"/>
                  </a:lnTo>
                  <a:lnTo>
                    <a:pt x="2062" y="639"/>
                  </a:lnTo>
                  <a:lnTo>
                    <a:pt x="2035" y="626"/>
                  </a:lnTo>
                  <a:lnTo>
                    <a:pt x="2009" y="614"/>
                  </a:lnTo>
                  <a:lnTo>
                    <a:pt x="1982" y="601"/>
                  </a:lnTo>
                  <a:lnTo>
                    <a:pt x="1956" y="590"/>
                  </a:lnTo>
                  <a:lnTo>
                    <a:pt x="1930" y="580"/>
                  </a:lnTo>
                  <a:lnTo>
                    <a:pt x="1905" y="570"/>
                  </a:lnTo>
                  <a:lnTo>
                    <a:pt x="1878" y="561"/>
                  </a:lnTo>
                  <a:lnTo>
                    <a:pt x="1853" y="553"/>
                  </a:lnTo>
                  <a:lnTo>
                    <a:pt x="1828" y="546"/>
                  </a:lnTo>
                  <a:lnTo>
                    <a:pt x="1803" y="539"/>
                  </a:lnTo>
                  <a:lnTo>
                    <a:pt x="1778" y="533"/>
                  </a:lnTo>
                  <a:lnTo>
                    <a:pt x="1754" y="528"/>
                  </a:lnTo>
                  <a:lnTo>
                    <a:pt x="1729" y="523"/>
                  </a:lnTo>
                  <a:lnTo>
                    <a:pt x="1705" y="520"/>
                  </a:lnTo>
                  <a:lnTo>
                    <a:pt x="1682" y="517"/>
                  </a:lnTo>
                  <a:lnTo>
                    <a:pt x="1659" y="514"/>
                  </a:lnTo>
                  <a:lnTo>
                    <a:pt x="1634" y="513"/>
                  </a:lnTo>
                  <a:lnTo>
                    <a:pt x="1611" y="512"/>
                  </a:lnTo>
                  <a:lnTo>
                    <a:pt x="1589" y="512"/>
                  </a:lnTo>
                  <a:lnTo>
                    <a:pt x="1565" y="512"/>
                  </a:lnTo>
                  <a:lnTo>
                    <a:pt x="1543" y="514"/>
                  </a:lnTo>
                  <a:lnTo>
                    <a:pt x="1520" y="516"/>
                  </a:lnTo>
                  <a:lnTo>
                    <a:pt x="1498" y="518"/>
                  </a:lnTo>
                  <a:lnTo>
                    <a:pt x="1476" y="522"/>
                  </a:lnTo>
                  <a:lnTo>
                    <a:pt x="1454" y="526"/>
                  </a:lnTo>
                  <a:lnTo>
                    <a:pt x="1433" y="531"/>
                  </a:lnTo>
                  <a:lnTo>
                    <a:pt x="1411" y="537"/>
                  </a:lnTo>
                  <a:lnTo>
                    <a:pt x="1390" y="543"/>
                  </a:lnTo>
                  <a:lnTo>
                    <a:pt x="1369" y="550"/>
                  </a:lnTo>
                  <a:lnTo>
                    <a:pt x="1348" y="558"/>
                  </a:lnTo>
                  <a:lnTo>
                    <a:pt x="1327" y="567"/>
                  </a:lnTo>
                  <a:lnTo>
                    <a:pt x="1307" y="576"/>
                  </a:lnTo>
                  <a:lnTo>
                    <a:pt x="1278" y="590"/>
                  </a:lnTo>
                  <a:lnTo>
                    <a:pt x="1249" y="605"/>
                  </a:lnTo>
                  <a:lnTo>
                    <a:pt x="1222" y="621"/>
                  </a:lnTo>
                  <a:lnTo>
                    <a:pt x="1195" y="637"/>
                  </a:lnTo>
                  <a:lnTo>
                    <a:pt x="1168" y="653"/>
                  </a:lnTo>
                  <a:lnTo>
                    <a:pt x="1143" y="670"/>
                  </a:lnTo>
                  <a:lnTo>
                    <a:pt x="1118" y="688"/>
                  </a:lnTo>
                  <a:lnTo>
                    <a:pt x="1092" y="707"/>
                  </a:lnTo>
                  <a:lnTo>
                    <a:pt x="1069" y="726"/>
                  </a:lnTo>
                  <a:lnTo>
                    <a:pt x="1045" y="745"/>
                  </a:lnTo>
                  <a:lnTo>
                    <a:pt x="1023" y="765"/>
                  </a:lnTo>
                  <a:lnTo>
                    <a:pt x="1000" y="786"/>
                  </a:lnTo>
                  <a:lnTo>
                    <a:pt x="979" y="809"/>
                  </a:lnTo>
                  <a:lnTo>
                    <a:pt x="958" y="831"/>
                  </a:lnTo>
                  <a:lnTo>
                    <a:pt x="938" y="853"/>
                  </a:lnTo>
                  <a:lnTo>
                    <a:pt x="917" y="877"/>
                  </a:lnTo>
                  <a:lnTo>
                    <a:pt x="981" y="928"/>
                  </a:lnTo>
                  <a:lnTo>
                    <a:pt x="1042" y="980"/>
                  </a:lnTo>
                  <a:lnTo>
                    <a:pt x="1101" y="1030"/>
                  </a:lnTo>
                  <a:lnTo>
                    <a:pt x="1157" y="1082"/>
                  </a:lnTo>
                  <a:lnTo>
                    <a:pt x="1211" y="1133"/>
                  </a:lnTo>
                  <a:lnTo>
                    <a:pt x="1263" y="1185"/>
                  </a:lnTo>
                  <a:lnTo>
                    <a:pt x="1313" y="1237"/>
                  </a:lnTo>
                  <a:lnTo>
                    <a:pt x="1361" y="1289"/>
                  </a:lnTo>
                  <a:lnTo>
                    <a:pt x="1405" y="1341"/>
                  </a:lnTo>
                  <a:lnTo>
                    <a:pt x="1449" y="1394"/>
                  </a:lnTo>
                  <a:lnTo>
                    <a:pt x="1489" y="1446"/>
                  </a:lnTo>
                  <a:lnTo>
                    <a:pt x="1529" y="1499"/>
                  </a:lnTo>
                  <a:lnTo>
                    <a:pt x="1565" y="1553"/>
                  </a:lnTo>
                  <a:lnTo>
                    <a:pt x="1600" y="1605"/>
                  </a:lnTo>
                  <a:lnTo>
                    <a:pt x="1631" y="1659"/>
                  </a:lnTo>
                  <a:lnTo>
                    <a:pt x="1662" y="1712"/>
                  </a:lnTo>
                  <a:lnTo>
                    <a:pt x="2016" y="819"/>
                  </a:lnTo>
                  <a:lnTo>
                    <a:pt x="2044" y="833"/>
                  </a:lnTo>
                  <a:lnTo>
                    <a:pt x="2074" y="848"/>
                  </a:lnTo>
                  <a:lnTo>
                    <a:pt x="2104" y="864"/>
                  </a:lnTo>
                  <a:lnTo>
                    <a:pt x="2137" y="882"/>
                  </a:lnTo>
                  <a:lnTo>
                    <a:pt x="2205" y="922"/>
                  </a:lnTo>
                  <a:lnTo>
                    <a:pt x="2278" y="967"/>
                  </a:lnTo>
                  <a:lnTo>
                    <a:pt x="2357" y="1017"/>
                  </a:lnTo>
                  <a:lnTo>
                    <a:pt x="2441" y="1074"/>
                  </a:lnTo>
                  <a:lnTo>
                    <a:pt x="2530" y="1134"/>
                  </a:lnTo>
                  <a:lnTo>
                    <a:pt x="2625" y="1201"/>
                  </a:lnTo>
                  <a:lnTo>
                    <a:pt x="2621" y="1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1" name="Freeform 154"/>
            <p:cNvSpPr>
              <a:spLocks/>
            </p:cNvSpPr>
            <p:nvPr/>
          </p:nvSpPr>
          <p:spPr bwMode="auto">
            <a:xfrm>
              <a:off x="3245"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30" y="1275"/>
                  </a:lnTo>
                  <a:lnTo>
                    <a:pt x="2895" y="1211"/>
                  </a:lnTo>
                  <a:lnTo>
                    <a:pt x="2860" y="1149"/>
                  </a:lnTo>
                  <a:lnTo>
                    <a:pt x="2822" y="1089"/>
                  </a:lnTo>
                  <a:lnTo>
                    <a:pt x="2785" y="1029"/>
                  </a:lnTo>
                  <a:lnTo>
                    <a:pt x="2745" y="971"/>
                  </a:lnTo>
                  <a:lnTo>
                    <a:pt x="2705" y="914"/>
                  </a:lnTo>
                  <a:lnTo>
                    <a:pt x="2663" y="858"/>
                  </a:lnTo>
                  <a:lnTo>
                    <a:pt x="2621" y="805"/>
                  </a:lnTo>
                  <a:lnTo>
                    <a:pt x="2577" y="751"/>
                  </a:lnTo>
                  <a:lnTo>
                    <a:pt x="2531" y="700"/>
                  </a:lnTo>
                  <a:lnTo>
                    <a:pt x="2486" y="649"/>
                  </a:lnTo>
                  <a:lnTo>
                    <a:pt x="2438" y="600"/>
                  </a:lnTo>
                  <a:lnTo>
                    <a:pt x="2390" y="552"/>
                  </a:lnTo>
                  <a:lnTo>
                    <a:pt x="2341" y="505"/>
                  </a:lnTo>
                  <a:lnTo>
                    <a:pt x="2287" y="458"/>
                  </a:lnTo>
                  <a:lnTo>
                    <a:pt x="2235" y="411"/>
                  </a:lnTo>
                  <a:lnTo>
                    <a:pt x="2184" y="369"/>
                  </a:lnTo>
                  <a:lnTo>
                    <a:pt x="2133" y="328"/>
                  </a:lnTo>
                  <a:lnTo>
                    <a:pt x="2084" y="289"/>
                  </a:lnTo>
                  <a:lnTo>
                    <a:pt x="2036" y="254"/>
                  </a:lnTo>
                  <a:lnTo>
                    <a:pt x="1989" y="220"/>
                  </a:lnTo>
                  <a:lnTo>
                    <a:pt x="1943" y="189"/>
                  </a:lnTo>
                  <a:lnTo>
                    <a:pt x="1898" y="161"/>
                  </a:lnTo>
                  <a:lnTo>
                    <a:pt x="1854" y="135"/>
                  </a:lnTo>
                  <a:lnTo>
                    <a:pt x="1810" y="111"/>
                  </a:lnTo>
                  <a:lnTo>
                    <a:pt x="1769" y="90"/>
                  </a:lnTo>
                  <a:lnTo>
                    <a:pt x="1727" y="71"/>
                  </a:lnTo>
                  <a:lnTo>
                    <a:pt x="1688" y="55"/>
                  </a:lnTo>
                  <a:lnTo>
                    <a:pt x="1648" y="42"/>
                  </a:lnTo>
                  <a:lnTo>
                    <a:pt x="1611" y="29"/>
                  </a:lnTo>
                  <a:lnTo>
                    <a:pt x="1588" y="24"/>
                  </a:lnTo>
                  <a:lnTo>
                    <a:pt x="1563" y="18"/>
                  </a:lnTo>
                  <a:lnTo>
                    <a:pt x="1540" y="14"/>
                  </a:lnTo>
                  <a:lnTo>
                    <a:pt x="1516" y="10"/>
                  </a:lnTo>
                  <a:lnTo>
                    <a:pt x="1490" y="7"/>
                  </a:lnTo>
                  <a:lnTo>
                    <a:pt x="1466" y="4"/>
                  </a:lnTo>
                  <a:lnTo>
                    <a:pt x="1441" y="2"/>
                  </a:lnTo>
                  <a:lnTo>
                    <a:pt x="1416" y="1"/>
                  </a:lnTo>
                  <a:lnTo>
                    <a:pt x="1390" y="0"/>
                  </a:lnTo>
                  <a:lnTo>
                    <a:pt x="1365" y="0"/>
                  </a:lnTo>
                  <a:lnTo>
                    <a:pt x="1339" y="1"/>
                  </a:lnTo>
                  <a:lnTo>
                    <a:pt x="1312" y="2"/>
                  </a:lnTo>
                  <a:lnTo>
                    <a:pt x="1286" y="4"/>
                  </a:lnTo>
                  <a:lnTo>
                    <a:pt x="1259" y="7"/>
                  </a:lnTo>
                  <a:lnTo>
                    <a:pt x="1231" y="10"/>
                  </a:lnTo>
                  <a:lnTo>
                    <a:pt x="1205" y="15"/>
                  </a:lnTo>
                  <a:lnTo>
                    <a:pt x="1177" y="19"/>
                  </a:lnTo>
                  <a:lnTo>
                    <a:pt x="1149" y="25"/>
                  </a:lnTo>
                  <a:lnTo>
                    <a:pt x="1121" y="31"/>
                  </a:lnTo>
                  <a:lnTo>
                    <a:pt x="1092" y="37"/>
                  </a:lnTo>
                  <a:lnTo>
                    <a:pt x="1063" y="46"/>
                  </a:lnTo>
                  <a:lnTo>
                    <a:pt x="1035" y="54"/>
                  </a:lnTo>
                  <a:lnTo>
                    <a:pt x="1005" y="63"/>
                  </a:lnTo>
                  <a:lnTo>
                    <a:pt x="976" y="72"/>
                  </a:lnTo>
                  <a:lnTo>
                    <a:pt x="947" y="82"/>
                  </a:lnTo>
                  <a:lnTo>
                    <a:pt x="916" y="93"/>
                  </a:lnTo>
                  <a:lnTo>
                    <a:pt x="886" y="104"/>
                  </a:lnTo>
                  <a:lnTo>
                    <a:pt x="856" y="116"/>
                  </a:lnTo>
                  <a:lnTo>
                    <a:pt x="794" y="143"/>
                  </a:lnTo>
                  <a:lnTo>
                    <a:pt x="731" y="172"/>
                  </a:lnTo>
                  <a:lnTo>
                    <a:pt x="710" y="182"/>
                  </a:lnTo>
                  <a:lnTo>
                    <a:pt x="687" y="194"/>
                  </a:lnTo>
                  <a:lnTo>
                    <a:pt x="665" y="207"/>
                  </a:lnTo>
                  <a:lnTo>
                    <a:pt x="641" y="221"/>
                  </a:lnTo>
                  <a:lnTo>
                    <a:pt x="617" y="238"/>
                  </a:lnTo>
                  <a:lnTo>
                    <a:pt x="591" y="255"/>
                  </a:lnTo>
                  <a:lnTo>
                    <a:pt x="565" y="273"/>
                  </a:lnTo>
                  <a:lnTo>
                    <a:pt x="538" y="293"/>
                  </a:lnTo>
                  <a:lnTo>
                    <a:pt x="480" y="337"/>
                  </a:lnTo>
                  <a:lnTo>
                    <a:pt x="418" y="386"/>
                  </a:lnTo>
                  <a:lnTo>
                    <a:pt x="353" y="440"/>
                  </a:lnTo>
                  <a:lnTo>
                    <a:pt x="285" y="499"/>
                  </a:lnTo>
                  <a:lnTo>
                    <a:pt x="245" y="537"/>
                  </a:lnTo>
                  <a:lnTo>
                    <a:pt x="208" y="571"/>
                  </a:lnTo>
                  <a:lnTo>
                    <a:pt x="174" y="606"/>
                  </a:lnTo>
                  <a:lnTo>
                    <a:pt x="144" y="638"/>
                  </a:lnTo>
                  <a:lnTo>
                    <a:pt x="115" y="669"/>
                  </a:lnTo>
                  <a:lnTo>
                    <a:pt x="90" y="699"/>
                  </a:lnTo>
                  <a:lnTo>
                    <a:pt x="69" y="727"/>
                  </a:lnTo>
                  <a:lnTo>
                    <a:pt x="49" y="754"/>
                  </a:lnTo>
                  <a:lnTo>
                    <a:pt x="34" y="779"/>
                  </a:lnTo>
                  <a:lnTo>
                    <a:pt x="21" y="804"/>
                  </a:lnTo>
                  <a:lnTo>
                    <a:pt x="16" y="815"/>
                  </a:lnTo>
                  <a:lnTo>
                    <a:pt x="11" y="826"/>
                  </a:lnTo>
                  <a:lnTo>
                    <a:pt x="8" y="837"/>
                  </a:lnTo>
                  <a:lnTo>
                    <a:pt x="5" y="847"/>
                  </a:lnTo>
                  <a:lnTo>
                    <a:pt x="3" y="857"/>
                  </a:lnTo>
                  <a:lnTo>
                    <a:pt x="1" y="867"/>
                  </a:lnTo>
                  <a:lnTo>
                    <a:pt x="0" y="876"/>
                  </a:lnTo>
                  <a:lnTo>
                    <a:pt x="1" y="886"/>
                  </a:lnTo>
                  <a:lnTo>
                    <a:pt x="2" y="894"/>
                  </a:lnTo>
                  <a:lnTo>
                    <a:pt x="3" y="903"/>
                  </a:lnTo>
                  <a:lnTo>
                    <a:pt x="6" y="910"/>
                  </a:lnTo>
                  <a:lnTo>
                    <a:pt x="9" y="918"/>
                  </a:lnTo>
                  <a:lnTo>
                    <a:pt x="17" y="933"/>
                  </a:lnTo>
                  <a:lnTo>
                    <a:pt x="27" y="947"/>
                  </a:lnTo>
                  <a:lnTo>
                    <a:pt x="39" y="962"/>
                  </a:lnTo>
                  <a:lnTo>
                    <a:pt x="54" y="976"/>
                  </a:lnTo>
                  <a:lnTo>
                    <a:pt x="70" y="991"/>
                  </a:lnTo>
                  <a:lnTo>
                    <a:pt x="88" y="1005"/>
                  </a:lnTo>
                  <a:lnTo>
                    <a:pt x="108" y="1019"/>
                  </a:lnTo>
                  <a:lnTo>
                    <a:pt x="130" y="1033"/>
                  </a:lnTo>
                  <a:lnTo>
                    <a:pt x="155" y="1047"/>
                  </a:lnTo>
                  <a:lnTo>
                    <a:pt x="182" y="1061"/>
                  </a:lnTo>
                  <a:lnTo>
                    <a:pt x="210" y="1076"/>
                  </a:lnTo>
                  <a:lnTo>
                    <a:pt x="241" y="1089"/>
                  </a:lnTo>
                  <a:lnTo>
                    <a:pt x="273" y="1103"/>
                  </a:lnTo>
                  <a:lnTo>
                    <a:pt x="309" y="1116"/>
                  </a:lnTo>
                  <a:lnTo>
                    <a:pt x="345" y="1130"/>
                  </a:lnTo>
                  <a:lnTo>
                    <a:pt x="384" y="1143"/>
                  </a:lnTo>
                  <a:lnTo>
                    <a:pt x="374" y="1168"/>
                  </a:lnTo>
                  <a:lnTo>
                    <a:pt x="363" y="1192"/>
                  </a:lnTo>
                  <a:lnTo>
                    <a:pt x="354" y="1216"/>
                  </a:lnTo>
                  <a:lnTo>
                    <a:pt x="345" y="1240"/>
                  </a:lnTo>
                  <a:lnTo>
                    <a:pt x="338" y="1265"/>
                  </a:lnTo>
                  <a:lnTo>
                    <a:pt x="331" y="1289"/>
                  </a:lnTo>
                  <a:lnTo>
                    <a:pt x="324" y="1313"/>
                  </a:lnTo>
                  <a:lnTo>
                    <a:pt x="319" y="1336"/>
                  </a:lnTo>
                  <a:lnTo>
                    <a:pt x="314" y="1361"/>
                  </a:lnTo>
                  <a:lnTo>
                    <a:pt x="309" y="1385"/>
                  </a:lnTo>
                  <a:lnTo>
                    <a:pt x="306" y="1409"/>
                  </a:lnTo>
                  <a:lnTo>
                    <a:pt x="303" y="1432"/>
                  </a:lnTo>
                  <a:lnTo>
                    <a:pt x="300" y="1457"/>
                  </a:lnTo>
                  <a:lnTo>
                    <a:pt x="299" y="1481"/>
                  </a:lnTo>
                  <a:lnTo>
                    <a:pt x="298" y="1504"/>
                  </a:lnTo>
                  <a:lnTo>
                    <a:pt x="298" y="1528"/>
                  </a:lnTo>
                  <a:lnTo>
                    <a:pt x="298" y="1552"/>
                  </a:lnTo>
                  <a:lnTo>
                    <a:pt x="299" y="1576"/>
                  </a:lnTo>
                  <a:lnTo>
                    <a:pt x="301" y="1599"/>
                  </a:lnTo>
                  <a:lnTo>
                    <a:pt x="303" y="1622"/>
                  </a:lnTo>
                  <a:lnTo>
                    <a:pt x="306" y="1647"/>
                  </a:lnTo>
                  <a:lnTo>
                    <a:pt x="310" y="1670"/>
                  </a:lnTo>
                  <a:lnTo>
                    <a:pt x="315" y="1693"/>
                  </a:lnTo>
                  <a:lnTo>
                    <a:pt x="320" y="1717"/>
                  </a:lnTo>
                  <a:lnTo>
                    <a:pt x="326" y="1741"/>
                  </a:lnTo>
                  <a:lnTo>
                    <a:pt x="332" y="1764"/>
                  </a:lnTo>
                  <a:lnTo>
                    <a:pt x="340" y="1787"/>
                  </a:lnTo>
                  <a:lnTo>
                    <a:pt x="348" y="1811"/>
                  </a:lnTo>
                  <a:lnTo>
                    <a:pt x="356" y="1835"/>
                  </a:lnTo>
                  <a:lnTo>
                    <a:pt x="366" y="1858"/>
                  </a:lnTo>
                  <a:lnTo>
                    <a:pt x="377" y="1881"/>
                  </a:lnTo>
                  <a:lnTo>
                    <a:pt x="387" y="1904"/>
                  </a:lnTo>
                  <a:lnTo>
                    <a:pt x="395" y="1921"/>
                  </a:lnTo>
                  <a:lnTo>
                    <a:pt x="403" y="1936"/>
                  </a:lnTo>
                  <a:lnTo>
                    <a:pt x="412" y="1951"/>
                  </a:lnTo>
                  <a:lnTo>
                    <a:pt x="421" y="1966"/>
                  </a:lnTo>
                  <a:lnTo>
                    <a:pt x="431" y="1982"/>
                  </a:lnTo>
                  <a:lnTo>
                    <a:pt x="442" y="1996"/>
                  </a:lnTo>
                  <a:lnTo>
                    <a:pt x="453" y="2011"/>
                  </a:lnTo>
                  <a:lnTo>
                    <a:pt x="465" y="2027"/>
                  </a:lnTo>
                  <a:lnTo>
                    <a:pt x="477" y="2041"/>
                  </a:lnTo>
                  <a:lnTo>
                    <a:pt x="489" y="2056"/>
                  </a:lnTo>
                  <a:lnTo>
                    <a:pt x="502" y="2070"/>
                  </a:lnTo>
                  <a:lnTo>
                    <a:pt x="515" y="2084"/>
                  </a:lnTo>
                  <a:lnTo>
                    <a:pt x="545" y="2113"/>
                  </a:lnTo>
                  <a:lnTo>
                    <a:pt x="575" y="2140"/>
                  </a:lnTo>
                  <a:lnTo>
                    <a:pt x="607" y="2166"/>
                  </a:lnTo>
                  <a:lnTo>
                    <a:pt x="643" y="2193"/>
                  </a:lnTo>
                  <a:lnTo>
                    <a:pt x="679" y="2219"/>
                  </a:lnTo>
                  <a:lnTo>
                    <a:pt x="719" y="2244"/>
                  </a:lnTo>
                  <a:lnTo>
                    <a:pt x="760" y="2269"/>
                  </a:lnTo>
                  <a:lnTo>
                    <a:pt x="803" y="2293"/>
                  </a:lnTo>
                  <a:lnTo>
                    <a:pt x="848" y="2318"/>
                  </a:lnTo>
                  <a:lnTo>
                    <a:pt x="896" y="2341"/>
                  </a:lnTo>
                  <a:lnTo>
                    <a:pt x="976" y="2371"/>
                  </a:lnTo>
                  <a:lnTo>
                    <a:pt x="1056" y="2403"/>
                  </a:lnTo>
                  <a:lnTo>
                    <a:pt x="1136" y="2433"/>
                  </a:lnTo>
                  <a:lnTo>
                    <a:pt x="1216" y="2463"/>
                  </a:lnTo>
                  <a:lnTo>
                    <a:pt x="1295" y="2495"/>
                  </a:lnTo>
                  <a:lnTo>
                    <a:pt x="1375" y="2525"/>
                  </a:lnTo>
                  <a:lnTo>
                    <a:pt x="1455" y="2555"/>
                  </a:lnTo>
                  <a:lnTo>
                    <a:pt x="1534" y="2586"/>
                  </a:lnTo>
                  <a:lnTo>
                    <a:pt x="1612" y="2633"/>
                  </a:lnTo>
                  <a:lnTo>
                    <a:pt x="1689" y="2680"/>
                  </a:lnTo>
                  <a:lnTo>
                    <a:pt x="1766" y="2727"/>
                  </a:lnTo>
                  <a:lnTo>
                    <a:pt x="1844" y="2775"/>
                  </a:lnTo>
                  <a:lnTo>
                    <a:pt x="1921" y="2821"/>
                  </a:lnTo>
                  <a:lnTo>
                    <a:pt x="1999" y="2869"/>
                  </a:lnTo>
                  <a:lnTo>
                    <a:pt x="2076" y="2915"/>
                  </a:lnTo>
                  <a:lnTo>
                    <a:pt x="2154" y="2963"/>
                  </a:lnTo>
                  <a:lnTo>
                    <a:pt x="2175" y="2974"/>
                  </a:lnTo>
                  <a:lnTo>
                    <a:pt x="2197" y="2986"/>
                  </a:lnTo>
                  <a:lnTo>
                    <a:pt x="2219" y="2996"/>
                  </a:lnTo>
                  <a:lnTo>
                    <a:pt x="2240" y="3005"/>
                  </a:lnTo>
                  <a:lnTo>
                    <a:pt x="2261" y="3014"/>
                  </a:lnTo>
                  <a:lnTo>
                    <a:pt x="2283" y="3022"/>
                  </a:lnTo>
                  <a:lnTo>
                    <a:pt x="2305" y="3030"/>
                  </a:lnTo>
                  <a:lnTo>
                    <a:pt x="2326" y="3036"/>
                  </a:lnTo>
                  <a:lnTo>
                    <a:pt x="2347" y="3042"/>
                  </a:lnTo>
                  <a:lnTo>
                    <a:pt x="2368" y="3048"/>
                  </a:lnTo>
                  <a:lnTo>
                    <a:pt x="2391" y="3053"/>
                  </a:lnTo>
                  <a:lnTo>
                    <a:pt x="2412" y="3057"/>
                  </a:lnTo>
                  <a:lnTo>
                    <a:pt x="2433" y="3060"/>
                  </a:lnTo>
                  <a:lnTo>
                    <a:pt x="2454" y="3062"/>
                  </a:lnTo>
                  <a:lnTo>
                    <a:pt x="2476" y="3064"/>
                  </a:lnTo>
                  <a:lnTo>
                    <a:pt x="2498" y="3064"/>
                  </a:lnTo>
                  <a:lnTo>
                    <a:pt x="2519" y="3064"/>
                  </a:lnTo>
                  <a:lnTo>
                    <a:pt x="2541" y="3064"/>
                  </a:lnTo>
                  <a:lnTo>
                    <a:pt x="2562" y="3062"/>
                  </a:lnTo>
                  <a:lnTo>
                    <a:pt x="2583" y="3060"/>
                  </a:lnTo>
                  <a:lnTo>
                    <a:pt x="2605" y="3057"/>
                  </a:lnTo>
                  <a:lnTo>
                    <a:pt x="2627" y="3054"/>
                  </a:lnTo>
                  <a:lnTo>
                    <a:pt x="2648" y="3049"/>
                  </a:lnTo>
                  <a:lnTo>
                    <a:pt x="2669" y="3043"/>
                  </a:lnTo>
                  <a:lnTo>
                    <a:pt x="2690" y="3037"/>
                  </a:lnTo>
                  <a:lnTo>
                    <a:pt x="2713" y="3031"/>
                  </a:lnTo>
                  <a:lnTo>
                    <a:pt x="2734" y="3023"/>
                  </a:lnTo>
                  <a:lnTo>
                    <a:pt x="2755" y="3015"/>
                  </a:lnTo>
                  <a:lnTo>
                    <a:pt x="2776" y="3007"/>
                  </a:lnTo>
                  <a:lnTo>
                    <a:pt x="2799" y="2997"/>
                  </a:lnTo>
                  <a:lnTo>
                    <a:pt x="2820" y="2987"/>
                  </a:lnTo>
                  <a:lnTo>
                    <a:pt x="2841" y="2976"/>
                  </a:lnTo>
                  <a:lnTo>
                    <a:pt x="2932" y="2925"/>
                  </a:lnTo>
                  <a:lnTo>
                    <a:pt x="2948" y="2939"/>
                  </a:lnTo>
                  <a:lnTo>
                    <a:pt x="2965" y="2956"/>
                  </a:lnTo>
                  <a:lnTo>
                    <a:pt x="2986" y="2973"/>
                  </a:lnTo>
                  <a:lnTo>
                    <a:pt x="3010" y="2992"/>
                  </a:lnTo>
                  <a:lnTo>
                    <a:pt x="3067" y="3035"/>
                  </a:lnTo>
                  <a:lnTo>
                    <a:pt x="3137" y="3085"/>
                  </a:lnTo>
                  <a:lnTo>
                    <a:pt x="3218" y="3141"/>
                  </a:lnTo>
                  <a:lnTo>
                    <a:pt x="3311" y="3203"/>
                  </a:lnTo>
                  <a:lnTo>
                    <a:pt x="3416" y="3272"/>
                  </a:lnTo>
                  <a:lnTo>
                    <a:pt x="3535" y="3348"/>
                  </a:lnTo>
                  <a:lnTo>
                    <a:pt x="3571" y="3372"/>
                  </a:lnTo>
                  <a:lnTo>
                    <a:pt x="3607" y="3399"/>
                  </a:lnTo>
                  <a:lnTo>
                    <a:pt x="3642" y="3428"/>
                  </a:lnTo>
                  <a:lnTo>
                    <a:pt x="3677" y="3458"/>
                  </a:lnTo>
                  <a:lnTo>
                    <a:pt x="3710" y="3489"/>
                  </a:lnTo>
                  <a:lnTo>
                    <a:pt x="3744" y="3524"/>
                  </a:lnTo>
                  <a:lnTo>
                    <a:pt x="3776" y="3560"/>
                  </a:lnTo>
                  <a:lnTo>
                    <a:pt x="3807" y="3597"/>
                  </a:lnTo>
                  <a:lnTo>
                    <a:pt x="3839" y="3637"/>
                  </a:lnTo>
                  <a:lnTo>
                    <a:pt x="3869" y="3678"/>
                  </a:lnTo>
                  <a:lnTo>
                    <a:pt x="3898" y="3722"/>
                  </a:lnTo>
                  <a:lnTo>
                    <a:pt x="3927" y="3766"/>
                  </a:lnTo>
                  <a:lnTo>
                    <a:pt x="3955" y="3814"/>
                  </a:lnTo>
                  <a:lnTo>
                    <a:pt x="3983" y="3862"/>
                  </a:lnTo>
                  <a:lnTo>
                    <a:pt x="4009" y="3913"/>
                  </a:lnTo>
                  <a:lnTo>
                    <a:pt x="4035" y="3965"/>
                  </a:lnTo>
                  <a:lnTo>
                    <a:pt x="4047" y="3992"/>
                  </a:lnTo>
                  <a:lnTo>
                    <a:pt x="4057" y="4017"/>
                  </a:lnTo>
                  <a:lnTo>
                    <a:pt x="4068" y="4042"/>
                  </a:lnTo>
                  <a:lnTo>
                    <a:pt x="4078" y="4067"/>
                  </a:lnTo>
                  <a:lnTo>
                    <a:pt x="4086" y="4094"/>
                  </a:lnTo>
                  <a:lnTo>
                    <a:pt x="4093" y="4119"/>
                  </a:lnTo>
                  <a:lnTo>
                    <a:pt x="4100" y="4145"/>
                  </a:lnTo>
                  <a:lnTo>
                    <a:pt x="4105" y="4170"/>
                  </a:lnTo>
                  <a:lnTo>
                    <a:pt x="4110" y="4197"/>
                  </a:lnTo>
                  <a:lnTo>
                    <a:pt x="4114" y="4222"/>
                  </a:lnTo>
                  <a:lnTo>
                    <a:pt x="4117" y="4248"/>
                  </a:lnTo>
                  <a:lnTo>
                    <a:pt x="4120" y="4274"/>
                  </a:lnTo>
                  <a:lnTo>
                    <a:pt x="4121" y="4300"/>
                  </a:lnTo>
                  <a:lnTo>
                    <a:pt x="4122" y="4326"/>
                  </a:lnTo>
                  <a:lnTo>
                    <a:pt x="4122" y="4352"/>
                  </a:lnTo>
                  <a:lnTo>
                    <a:pt x="4121" y="4378"/>
                  </a:lnTo>
                  <a:lnTo>
                    <a:pt x="4119" y="4404"/>
                  </a:lnTo>
                  <a:lnTo>
                    <a:pt x="4116" y="4430"/>
                  </a:lnTo>
                  <a:lnTo>
                    <a:pt x="4112" y="4456"/>
                  </a:lnTo>
                  <a:lnTo>
                    <a:pt x="4108" y="4483"/>
                  </a:lnTo>
                  <a:lnTo>
                    <a:pt x="4102" y="4509"/>
                  </a:lnTo>
                  <a:lnTo>
                    <a:pt x="4096" y="4535"/>
                  </a:lnTo>
                  <a:lnTo>
                    <a:pt x="4089" y="4562"/>
                  </a:lnTo>
                  <a:lnTo>
                    <a:pt x="4081" y="4588"/>
                  </a:lnTo>
                  <a:lnTo>
                    <a:pt x="4072" y="4615"/>
                  </a:lnTo>
                  <a:lnTo>
                    <a:pt x="4063" y="4641"/>
                  </a:lnTo>
                  <a:lnTo>
                    <a:pt x="4051" y="4668"/>
                  </a:lnTo>
                  <a:lnTo>
                    <a:pt x="4040" y="4695"/>
                  </a:lnTo>
                  <a:lnTo>
                    <a:pt x="4028" y="4721"/>
                  </a:lnTo>
                  <a:lnTo>
                    <a:pt x="4015"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6" y="5022"/>
                  </a:lnTo>
                  <a:lnTo>
                    <a:pt x="3816" y="5044"/>
                  </a:lnTo>
                  <a:lnTo>
                    <a:pt x="3796" y="5065"/>
                  </a:lnTo>
                  <a:lnTo>
                    <a:pt x="3777" y="5087"/>
                  </a:lnTo>
                  <a:lnTo>
                    <a:pt x="3756" y="5107"/>
                  </a:lnTo>
                  <a:lnTo>
                    <a:pt x="3735" y="5129"/>
                  </a:lnTo>
                  <a:lnTo>
                    <a:pt x="3713" y="5149"/>
                  </a:lnTo>
                  <a:lnTo>
                    <a:pt x="3692" y="5168"/>
                  </a:lnTo>
                  <a:lnTo>
                    <a:pt x="3631" y="5363"/>
                  </a:lnTo>
                  <a:lnTo>
                    <a:pt x="3670" y="5337"/>
                  </a:lnTo>
                  <a:lnTo>
                    <a:pt x="3707" y="5310"/>
                  </a:lnTo>
                  <a:lnTo>
                    <a:pt x="3744" y="5282"/>
                  </a:lnTo>
                  <a:lnTo>
                    <a:pt x="3779" y="5254"/>
                  </a:lnTo>
                  <a:lnTo>
                    <a:pt x="3813" y="5226"/>
                  </a:lnTo>
                  <a:lnTo>
                    <a:pt x="3847"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7" y="4700"/>
                  </a:lnTo>
                  <a:lnTo>
                    <a:pt x="4218" y="4671"/>
                  </a:lnTo>
                  <a:lnTo>
                    <a:pt x="4229" y="4640"/>
                  </a:lnTo>
                  <a:lnTo>
                    <a:pt x="4238" y="4610"/>
                  </a:lnTo>
                  <a:lnTo>
                    <a:pt x="4246" y="4581"/>
                  </a:lnTo>
                  <a:lnTo>
                    <a:pt x="4253" y="4550"/>
                  </a:lnTo>
                  <a:lnTo>
                    <a:pt x="4259" y="4520"/>
                  </a:lnTo>
                  <a:lnTo>
                    <a:pt x="4264" y="4489"/>
                  </a:lnTo>
                  <a:lnTo>
                    <a:pt x="4268" y="4459"/>
                  </a:lnTo>
                  <a:lnTo>
                    <a:pt x="4271" y="4428"/>
                  </a:lnTo>
                  <a:lnTo>
                    <a:pt x="4272" y="4398"/>
                  </a:lnTo>
                  <a:lnTo>
                    <a:pt x="4273" y="4367"/>
                  </a:lnTo>
                  <a:lnTo>
                    <a:pt x="4273" y="4335"/>
                  </a:lnTo>
                  <a:lnTo>
                    <a:pt x="4271" y="4305"/>
                  </a:lnTo>
                  <a:lnTo>
                    <a:pt x="4269" y="4274"/>
                  </a:lnTo>
                  <a:lnTo>
                    <a:pt x="4266" y="4242"/>
                  </a:lnTo>
                  <a:lnTo>
                    <a:pt x="4261" y="4211"/>
                  </a:lnTo>
                  <a:lnTo>
                    <a:pt x="4256" y="4180"/>
                  </a:lnTo>
                  <a:lnTo>
                    <a:pt x="4249" y="4148"/>
                  </a:lnTo>
                  <a:lnTo>
                    <a:pt x="4242" y="4117"/>
                  </a:lnTo>
                  <a:lnTo>
                    <a:pt x="4233" y="4086"/>
                  </a:lnTo>
                  <a:lnTo>
                    <a:pt x="4224"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6" y="3572"/>
                  </a:lnTo>
                  <a:lnTo>
                    <a:pt x="3935" y="3533"/>
                  </a:lnTo>
                  <a:lnTo>
                    <a:pt x="3904" y="3495"/>
                  </a:lnTo>
                  <a:lnTo>
                    <a:pt x="3871" y="3459"/>
                  </a:lnTo>
                  <a:lnTo>
                    <a:pt x="3838" y="3425"/>
                  </a:lnTo>
                  <a:lnTo>
                    <a:pt x="3803" y="3392"/>
                  </a:lnTo>
                  <a:lnTo>
                    <a:pt x="3769" y="3361"/>
                  </a:lnTo>
                  <a:lnTo>
                    <a:pt x="3733" y="3332"/>
                  </a:lnTo>
                  <a:lnTo>
                    <a:pt x="3696" y="3303"/>
                  </a:lnTo>
                  <a:lnTo>
                    <a:pt x="3660"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4" y="2698"/>
                  </a:lnTo>
                  <a:lnTo>
                    <a:pt x="3336" y="2696"/>
                  </a:lnTo>
                  <a:lnTo>
                    <a:pt x="3335" y="2693"/>
                  </a:lnTo>
                  <a:lnTo>
                    <a:pt x="3336" y="2689"/>
                  </a:lnTo>
                  <a:lnTo>
                    <a:pt x="3339" y="2685"/>
                  </a:lnTo>
                  <a:lnTo>
                    <a:pt x="3342" y="2680"/>
                  </a:lnTo>
                  <a:lnTo>
                    <a:pt x="3352" y="2665"/>
                  </a:lnTo>
                  <a:lnTo>
                    <a:pt x="3361" y="2650"/>
                  </a:lnTo>
                  <a:lnTo>
                    <a:pt x="3369" y="2636"/>
                  </a:lnTo>
                  <a:lnTo>
                    <a:pt x="3377" y="2622"/>
                  </a:lnTo>
                  <a:lnTo>
                    <a:pt x="3384" y="2608"/>
                  </a:lnTo>
                  <a:lnTo>
                    <a:pt x="3390" y="2594"/>
                  </a:lnTo>
                  <a:lnTo>
                    <a:pt x="3395" y="2580"/>
                  </a:lnTo>
                  <a:lnTo>
                    <a:pt x="3399" y="2565"/>
                  </a:lnTo>
                  <a:lnTo>
                    <a:pt x="3403" y="2552"/>
                  </a:lnTo>
                  <a:lnTo>
                    <a:pt x="3406" y="2538"/>
                  </a:lnTo>
                  <a:lnTo>
                    <a:pt x="3408"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9" y="2061"/>
                  </a:lnTo>
                  <a:lnTo>
                    <a:pt x="3230" y="1987"/>
                  </a:lnTo>
                  <a:lnTo>
                    <a:pt x="3203" y="1917"/>
                  </a:lnTo>
                  <a:lnTo>
                    <a:pt x="3177" y="1853"/>
                  </a:lnTo>
                  <a:lnTo>
                    <a:pt x="3154" y="1791"/>
                  </a:lnTo>
                  <a:lnTo>
                    <a:pt x="3132" y="1734"/>
                  </a:lnTo>
                  <a:lnTo>
                    <a:pt x="3111" y="1681"/>
                  </a:lnTo>
                  <a:lnTo>
                    <a:pt x="3091" y="1631"/>
                  </a:lnTo>
                  <a:lnTo>
                    <a:pt x="3073" y="1587"/>
                  </a:lnTo>
                  <a:lnTo>
                    <a:pt x="3057" y="1547"/>
                  </a:lnTo>
                  <a:lnTo>
                    <a:pt x="3042" y="1509"/>
                  </a:lnTo>
                  <a:lnTo>
                    <a:pt x="3029" y="1477"/>
                  </a:lnTo>
                  <a:lnTo>
                    <a:pt x="3016" y="1449"/>
                  </a:lnTo>
                  <a:lnTo>
                    <a:pt x="3005" y="1424"/>
                  </a:lnTo>
                  <a:lnTo>
                    <a:pt x="2996" y="1405"/>
                  </a:lnTo>
                  <a:close/>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2" name="Freeform 155"/>
            <p:cNvSpPr>
              <a:spLocks/>
            </p:cNvSpPr>
            <p:nvPr/>
          </p:nvSpPr>
          <p:spPr bwMode="auto">
            <a:xfrm>
              <a:off x="3350" y="2492"/>
              <a:ext cx="22" cy="24"/>
            </a:xfrm>
            <a:custGeom>
              <a:avLst/>
              <a:gdLst>
                <a:gd name="T0" fmla="*/ 0 w 575"/>
                <a:gd name="T1" fmla="*/ 0 h 634"/>
                <a:gd name="T2" fmla="*/ 0 w 575"/>
                <a:gd name="T3" fmla="*/ 0 h 634"/>
                <a:gd name="T4" fmla="*/ 0 w 575"/>
                <a:gd name="T5" fmla="*/ 0 h 634"/>
                <a:gd name="T6" fmla="*/ 0 w 575"/>
                <a:gd name="T7" fmla="*/ 0 h 634"/>
                <a:gd name="T8" fmla="*/ 0 w 575"/>
                <a:gd name="T9" fmla="*/ 0 h 634"/>
                <a:gd name="T10" fmla="*/ 0 w 575"/>
                <a:gd name="T11" fmla="*/ 0 h 634"/>
                <a:gd name="T12" fmla="*/ 0 w 575"/>
                <a:gd name="T13" fmla="*/ 0 h 634"/>
                <a:gd name="T14" fmla="*/ 0 w 575"/>
                <a:gd name="T15" fmla="*/ 0 h 634"/>
                <a:gd name="T16" fmla="*/ 0 w 575"/>
                <a:gd name="T17" fmla="*/ 0 h 634"/>
                <a:gd name="T18" fmla="*/ 0 w 575"/>
                <a:gd name="T19" fmla="*/ 0 h 634"/>
                <a:gd name="T20" fmla="*/ 0 w 575"/>
                <a:gd name="T21" fmla="*/ 0 h 634"/>
                <a:gd name="T22" fmla="*/ 0 w 575"/>
                <a:gd name="T23" fmla="*/ 0 h 634"/>
                <a:gd name="T24" fmla="*/ 0 w 575"/>
                <a:gd name="T25" fmla="*/ 0 h 634"/>
                <a:gd name="T26" fmla="*/ 0 w 575"/>
                <a:gd name="T27" fmla="*/ 0 h 634"/>
                <a:gd name="T28" fmla="*/ 0 w 575"/>
                <a:gd name="T29" fmla="*/ 0 h 634"/>
                <a:gd name="T30" fmla="*/ 0 w 575"/>
                <a:gd name="T31" fmla="*/ 0 h 634"/>
                <a:gd name="T32" fmla="*/ 0 w 575"/>
                <a:gd name="T33" fmla="*/ 0 h 634"/>
                <a:gd name="T34" fmla="*/ 0 w 575"/>
                <a:gd name="T35" fmla="*/ 0 h 634"/>
                <a:gd name="T36" fmla="*/ 0 w 575"/>
                <a:gd name="T37" fmla="*/ 0 h 634"/>
                <a:gd name="T38" fmla="*/ 0 w 575"/>
                <a:gd name="T39" fmla="*/ 0 h 634"/>
                <a:gd name="T40" fmla="*/ 0 w 575"/>
                <a:gd name="T41" fmla="*/ 0 h 634"/>
                <a:gd name="T42" fmla="*/ 0 w 575"/>
                <a:gd name="T43" fmla="*/ 0 h 634"/>
                <a:gd name="T44" fmla="*/ 0 w 575"/>
                <a:gd name="T45" fmla="*/ 0 h 634"/>
                <a:gd name="T46" fmla="*/ 0 w 575"/>
                <a:gd name="T47" fmla="*/ 0 h 634"/>
                <a:gd name="T48" fmla="*/ 0 w 575"/>
                <a:gd name="T49" fmla="*/ 0 h 634"/>
                <a:gd name="T50" fmla="*/ 0 w 575"/>
                <a:gd name="T51" fmla="*/ 0 h 634"/>
                <a:gd name="T52" fmla="*/ 0 w 575"/>
                <a:gd name="T53" fmla="*/ 0 h 634"/>
                <a:gd name="T54" fmla="*/ 0 w 575"/>
                <a:gd name="T55" fmla="*/ 0 h 634"/>
                <a:gd name="T56" fmla="*/ 0 w 575"/>
                <a:gd name="T57" fmla="*/ 0 h 634"/>
                <a:gd name="T58" fmla="*/ 0 w 575"/>
                <a:gd name="T59" fmla="*/ 0 h 634"/>
                <a:gd name="T60" fmla="*/ 0 w 575"/>
                <a:gd name="T61" fmla="*/ 0 h 634"/>
                <a:gd name="T62" fmla="*/ 0 w 575"/>
                <a:gd name="T63" fmla="*/ 0 h 634"/>
                <a:gd name="T64" fmla="*/ 0 w 575"/>
                <a:gd name="T65" fmla="*/ 0 h 634"/>
                <a:gd name="T66" fmla="*/ 0 w 575"/>
                <a:gd name="T67" fmla="*/ 0 h 634"/>
                <a:gd name="T68" fmla="*/ 0 w 575"/>
                <a:gd name="T69" fmla="*/ 0 h 634"/>
                <a:gd name="T70" fmla="*/ 0 w 575"/>
                <a:gd name="T71" fmla="*/ 0 h 634"/>
                <a:gd name="T72" fmla="*/ 0 w 575"/>
                <a:gd name="T73" fmla="*/ 0 h 634"/>
                <a:gd name="T74" fmla="*/ 0 w 575"/>
                <a:gd name="T75" fmla="*/ 0 h 634"/>
                <a:gd name="T76" fmla="*/ 0 w 575"/>
                <a:gd name="T77" fmla="*/ 0 h 634"/>
                <a:gd name="T78" fmla="*/ 0 w 575"/>
                <a:gd name="T79" fmla="*/ 0 h 634"/>
                <a:gd name="T80" fmla="*/ 0 w 575"/>
                <a:gd name="T81" fmla="*/ 0 h 634"/>
                <a:gd name="T82" fmla="*/ 0 w 575"/>
                <a:gd name="T83" fmla="*/ 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5" h="634">
                  <a:moveTo>
                    <a:pt x="482" y="0"/>
                  </a:moveTo>
                  <a:lnTo>
                    <a:pt x="496" y="37"/>
                  </a:lnTo>
                  <a:lnTo>
                    <a:pt x="510" y="73"/>
                  </a:lnTo>
                  <a:lnTo>
                    <a:pt x="522" y="108"/>
                  </a:lnTo>
                  <a:lnTo>
                    <a:pt x="533" y="140"/>
                  </a:lnTo>
                  <a:lnTo>
                    <a:pt x="543" y="170"/>
                  </a:lnTo>
                  <a:lnTo>
                    <a:pt x="551" y="199"/>
                  </a:lnTo>
                  <a:lnTo>
                    <a:pt x="558" y="226"/>
                  </a:lnTo>
                  <a:lnTo>
                    <a:pt x="564" y="251"/>
                  </a:lnTo>
                  <a:lnTo>
                    <a:pt x="569" y="274"/>
                  </a:lnTo>
                  <a:lnTo>
                    <a:pt x="572" y="297"/>
                  </a:lnTo>
                  <a:lnTo>
                    <a:pt x="574" y="317"/>
                  </a:lnTo>
                  <a:lnTo>
                    <a:pt x="575" y="335"/>
                  </a:lnTo>
                  <a:lnTo>
                    <a:pt x="575" y="351"/>
                  </a:lnTo>
                  <a:lnTo>
                    <a:pt x="574" y="365"/>
                  </a:lnTo>
                  <a:lnTo>
                    <a:pt x="571" y="379"/>
                  </a:lnTo>
                  <a:lnTo>
                    <a:pt x="567" y="390"/>
                  </a:lnTo>
                  <a:lnTo>
                    <a:pt x="562" y="401"/>
                  </a:lnTo>
                  <a:lnTo>
                    <a:pt x="554" y="412"/>
                  </a:lnTo>
                  <a:lnTo>
                    <a:pt x="544" y="424"/>
                  </a:lnTo>
                  <a:lnTo>
                    <a:pt x="531" y="436"/>
                  </a:lnTo>
                  <a:lnTo>
                    <a:pt x="516" y="449"/>
                  </a:lnTo>
                  <a:lnTo>
                    <a:pt x="500" y="462"/>
                  </a:lnTo>
                  <a:lnTo>
                    <a:pt x="481" y="478"/>
                  </a:lnTo>
                  <a:lnTo>
                    <a:pt x="460" y="492"/>
                  </a:lnTo>
                  <a:lnTo>
                    <a:pt x="436" y="508"/>
                  </a:lnTo>
                  <a:lnTo>
                    <a:pt x="411" y="524"/>
                  </a:lnTo>
                  <a:lnTo>
                    <a:pt x="384" y="540"/>
                  </a:lnTo>
                  <a:lnTo>
                    <a:pt x="354" y="558"/>
                  </a:lnTo>
                  <a:lnTo>
                    <a:pt x="289" y="595"/>
                  </a:lnTo>
                  <a:lnTo>
                    <a:pt x="215" y="634"/>
                  </a:lnTo>
                  <a:lnTo>
                    <a:pt x="0" y="427"/>
                  </a:lnTo>
                  <a:lnTo>
                    <a:pt x="17" y="416"/>
                  </a:lnTo>
                  <a:lnTo>
                    <a:pt x="35" y="402"/>
                  </a:lnTo>
                  <a:lnTo>
                    <a:pt x="56" y="386"/>
                  </a:lnTo>
                  <a:lnTo>
                    <a:pt x="78" y="367"/>
                  </a:lnTo>
                  <a:lnTo>
                    <a:pt x="129" y="326"/>
                  </a:lnTo>
                  <a:lnTo>
                    <a:pt x="185" y="276"/>
                  </a:lnTo>
                  <a:lnTo>
                    <a:pt x="249" y="220"/>
                  </a:lnTo>
                  <a:lnTo>
                    <a:pt x="319" y="154"/>
                  </a:lnTo>
                  <a:lnTo>
                    <a:pt x="397" y="81"/>
                  </a:lnTo>
                  <a:lnTo>
                    <a:pt x="482" y="0"/>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3" name="Freeform 156"/>
            <p:cNvSpPr>
              <a:spLocks/>
            </p:cNvSpPr>
            <p:nvPr/>
          </p:nvSpPr>
          <p:spPr bwMode="auto">
            <a:xfrm>
              <a:off x="3329" y="2509"/>
              <a:ext cx="26" cy="12"/>
            </a:xfrm>
            <a:custGeom>
              <a:avLst/>
              <a:gdLst>
                <a:gd name="T0" fmla="*/ 0 w 697"/>
                <a:gd name="T1" fmla="*/ 0 h 307"/>
                <a:gd name="T2" fmla="*/ 0 w 697"/>
                <a:gd name="T3" fmla="*/ 0 h 307"/>
                <a:gd name="T4" fmla="*/ 0 w 697"/>
                <a:gd name="T5" fmla="*/ 0 h 307"/>
                <a:gd name="T6" fmla="*/ 0 w 697"/>
                <a:gd name="T7" fmla="*/ 0 h 307"/>
                <a:gd name="T8" fmla="*/ 0 w 697"/>
                <a:gd name="T9" fmla="*/ 0 h 307"/>
                <a:gd name="T10" fmla="*/ 0 w 697"/>
                <a:gd name="T11" fmla="*/ 0 h 307"/>
                <a:gd name="T12" fmla="*/ 0 w 697"/>
                <a:gd name="T13" fmla="*/ 0 h 307"/>
                <a:gd name="T14" fmla="*/ 0 w 697"/>
                <a:gd name="T15" fmla="*/ 0 h 307"/>
                <a:gd name="T16" fmla="*/ 0 w 697"/>
                <a:gd name="T17" fmla="*/ 0 h 307"/>
                <a:gd name="T18" fmla="*/ 0 w 697"/>
                <a:gd name="T19" fmla="*/ 0 h 307"/>
                <a:gd name="T20" fmla="*/ 0 w 697"/>
                <a:gd name="T21" fmla="*/ 0 h 307"/>
                <a:gd name="T22" fmla="*/ 0 w 697"/>
                <a:gd name="T23" fmla="*/ 0 h 307"/>
                <a:gd name="T24" fmla="*/ 0 w 697"/>
                <a:gd name="T25" fmla="*/ 0 h 307"/>
                <a:gd name="T26" fmla="*/ 0 w 697"/>
                <a:gd name="T27" fmla="*/ 0 h 307"/>
                <a:gd name="T28" fmla="*/ 0 w 697"/>
                <a:gd name="T29" fmla="*/ 0 h 307"/>
                <a:gd name="T30" fmla="*/ 0 w 697"/>
                <a:gd name="T31" fmla="*/ 0 h 307"/>
                <a:gd name="T32" fmla="*/ 0 w 697"/>
                <a:gd name="T33" fmla="*/ 0 h 307"/>
                <a:gd name="T34" fmla="*/ 0 w 697"/>
                <a:gd name="T35" fmla="*/ 0 h 307"/>
                <a:gd name="T36" fmla="*/ 0 w 697"/>
                <a:gd name="T37" fmla="*/ 0 h 307"/>
                <a:gd name="T38" fmla="*/ 0 w 697"/>
                <a:gd name="T39" fmla="*/ 0 h 307"/>
                <a:gd name="T40" fmla="*/ 0 w 697"/>
                <a:gd name="T41" fmla="*/ 0 h 307"/>
                <a:gd name="T42" fmla="*/ 0 w 697"/>
                <a:gd name="T43" fmla="*/ 0 h 307"/>
                <a:gd name="T44" fmla="*/ 0 w 697"/>
                <a:gd name="T45" fmla="*/ 0 h 307"/>
                <a:gd name="T46" fmla="*/ 0 w 697"/>
                <a:gd name="T47" fmla="*/ 0 h 307"/>
                <a:gd name="T48" fmla="*/ 0 w 697"/>
                <a:gd name="T49" fmla="*/ 0 h 307"/>
                <a:gd name="T50" fmla="*/ 0 w 697"/>
                <a:gd name="T51" fmla="*/ 0 h 307"/>
                <a:gd name="T52" fmla="*/ 0 w 697"/>
                <a:gd name="T53" fmla="*/ 0 h 307"/>
                <a:gd name="T54" fmla="*/ 0 w 697"/>
                <a:gd name="T55" fmla="*/ 0 h 307"/>
                <a:gd name="T56" fmla="*/ 0 w 697"/>
                <a:gd name="T57" fmla="*/ 0 h 307"/>
                <a:gd name="T58" fmla="*/ 0 w 697"/>
                <a:gd name="T59" fmla="*/ 0 h 307"/>
                <a:gd name="T60" fmla="*/ 0 w 697"/>
                <a:gd name="T61" fmla="*/ 0 h 307"/>
                <a:gd name="T62" fmla="*/ 0 w 697"/>
                <a:gd name="T63" fmla="*/ 0 h 307"/>
                <a:gd name="T64" fmla="*/ 0 w 697"/>
                <a:gd name="T65" fmla="*/ 0 h 307"/>
                <a:gd name="T66" fmla="*/ 0 w 697"/>
                <a:gd name="T67" fmla="*/ 0 h 307"/>
                <a:gd name="T68" fmla="*/ 0 w 697"/>
                <a:gd name="T69" fmla="*/ 0 h 307"/>
                <a:gd name="T70" fmla="*/ 0 w 697"/>
                <a:gd name="T71" fmla="*/ 0 h 307"/>
                <a:gd name="T72" fmla="*/ 0 w 697"/>
                <a:gd name="T73" fmla="*/ 0 h 307"/>
                <a:gd name="T74" fmla="*/ 0 w 697"/>
                <a:gd name="T75" fmla="*/ 0 h 307"/>
                <a:gd name="T76" fmla="*/ 0 w 697"/>
                <a:gd name="T77" fmla="*/ 0 h 307"/>
                <a:gd name="T78" fmla="*/ 0 w 697"/>
                <a:gd name="T79" fmla="*/ 0 h 307"/>
                <a:gd name="T80" fmla="*/ 0 w 697"/>
                <a:gd name="T81" fmla="*/ 0 h 307"/>
                <a:gd name="T82" fmla="*/ 0 w 697"/>
                <a:gd name="T83" fmla="*/ 0 h 307"/>
                <a:gd name="T84" fmla="*/ 0 w 697"/>
                <a:gd name="T85" fmla="*/ 0 h 307"/>
                <a:gd name="T86" fmla="*/ 0 w 697"/>
                <a:gd name="T87" fmla="*/ 0 h 307"/>
                <a:gd name="T88" fmla="*/ 0 w 697"/>
                <a:gd name="T89" fmla="*/ 0 h 307"/>
                <a:gd name="T90" fmla="*/ 0 w 697"/>
                <a:gd name="T91" fmla="*/ 0 h 307"/>
                <a:gd name="T92" fmla="*/ 0 w 697"/>
                <a:gd name="T93" fmla="*/ 0 h 307"/>
                <a:gd name="T94" fmla="*/ 0 w 697"/>
                <a:gd name="T95" fmla="*/ 0 h 307"/>
                <a:gd name="T96" fmla="*/ 0 w 697"/>
                <a:gd name="T97" fmla="*/ 0 h 307"/>
                <a:gd name="T98" fmla="*/ 0 w 697"/>
                <a:gd name="T99" fmla="*/ 0 h 307"/>
                <a:gd name="T100" fmla="*/ 0 w 697"/>
                <a:gd name="T101" fmla="*/ 0 h 3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97" h="307">
                  <a:moveTo>
                    <a:pt x="697" y="196"/>
                  </a:moveTo>
                  <a:lnTo>
                    <a:pt x="601" y="248"/>
                  </a:lnTo>
                  <a:lnTo>
                    <a:pt x="583" y="257"/>
                  </a:lnTo>
                  <a:lnTo>
                    <a:pt x="567" y="264"/>
                  </a:lnTo>
                  <a:lnTo>
                    <a:pt x="550" y="272"/>
                  </a:lnTo>
                  <a:lnTo>
                    <a:pt x="533" y="278"/>
                  </a:lnTo>
                  <a:lnTo>
                    <a:pt x="516" y="284"/>
                  </a:lnTo>
                  <a:lnTo>
                    <a:pt x="497" y="290"/>
                  </a:lnTo>
                  <a:lnTo>
                    <a:pt x="480" y="294"/>
                  </a:lnTo>
                  <a:lnTo>
                    <a:pt x="463" y="298"/>
                  </a:lnTo>
                  <a:lnTo>
                    <a:pt x="445" y="301"/>
                  </a:lnTo>
                  <a:lnTo>
                    <a:pt x="426" y="303"/>
                  </a:lnTo>
                  <a:lnTo>
                    <a:pt x="408" y="305"/>
                  </a:lnTo>
                  <a:lnTo>
                    <a:pt x="391" y="306"/>
                  </a:lnTo>
                  <a:lnTo>
                    <a:pt x="372" y="307"/>
                  </a:lnTo>
                  <a:lnTo>
                    <a:pt x="354" y="306"/>
                  </a:lnTo>
                  <a:lnTo>
                    <a:pt x="335" y="305"/>
                  </a:lnTo>
                  <a:lnTo>
                    <a:pt x="316" y="304"/>
                  </a:lnTo>
                  <a:lnTo>
                    <a:pt x="298" y="302"/>
                  </a:lnTo>
                  <a:lnTo>
                    <a:pt x="279" y="299"/>
                  </a:lnTo>
                  <a:lnTo>
                    <a:pt x="259" y="295"/>
                  </a:lnTo>
                  <a:lnTo>
                    <a:pt x="240" y="291"/>
                  </a:lnTo>
                  <a:lnTo>
                    <a:pt x="221" y="285"/>
                  </a:lnTo>
                  <a:lnTo>
                    <a:pt x="202" y="280"/>
                  </a:lnTo>
                  <a:lnTo>
                    <a:pt x="181" y="273"/>
                  </a:lnTo>
                  <a:lnTo>
                    <a:pt x="162" y="266"/>
                  </a:lnTo>
                  <a:lnTo>
                    <a:pt x="142" y="259"/>
                  </a:lnTo>
                  <a:lnTo>
                    <a:pt x="123" y="251"/>
                  </a:lnTo>
                  <a:lnTo>
                    <a:pt x="102" y="242"/>
                  </a:lnTo>
                  <a:lnTo>
                    <a:pt x="82" y="232"/>
                  </a:lnTo>
                  <a:lnTo>
                    <a:pt x="62" y="222"/>
                  </a:lnTo>
                  <a:lnTo>
                    <a:pt x="42" y="211"/>
                  </a:lnTo>
                  <a:lnTo>
                    <a:pt x="21" y="200"/>
                  </a:lnTo>
                  <a:lnTo>
                    <a:pt x="0" y="186"/>
                  </a:lnTo>
                  <a:lnTo>
                    <a:pt x="33" y="180"/>
                  </a:lnTo>
                  <a:lnTo>
                    <a:pt x="65" y="172"/>
                  </a:lnTo>
                  <a:lnTo>
                    <a:pt x="96" y="164"/>
                  </a:lnTo>
                  <a:lnTo>
                    <a:pt x="128" y="155"/>
                  </a:lnTo>
                  <a:lnTo>
                    <a:pt x="159" y="146"/>
                  </a:lnTo>
                  <a:lnTo>
                    <a:pt x="190" y="136"/>
                  </a:lnTo>
                  <a:lnTo>
                    <a:pt x="222" y="125"/>
                  </a:lnTo>
                  <a:lnTo>
                    <a:pt x="253" y="114"/>
                  </a:lnTo>
                  <a:lnTo>
                    <a:pt x="284" y="102"/>
                  </a:lnTo>
                  <a:lnTo>
                    <a:pt x="314" y="89"/>
                  </a:lnTo>
                  <a:lnTo>
                    <a:pt x="344" y="76"/>
                  </a:lnTo>
                  <a:lnTo>
                    <a:pt x="375" y="62"/>
                  </a:lnTo>
                  <a:lnTo>
                    <a:pt x="405" y="47"/>
                  </a:lnTo>
                  <a:lnTo>
                    <a:pt x="436" y="33"/>
                  </a:lnTo>
                  <a:lnTo>
                    <a:pt x="465" y="17"/>
                  </a:lnTo>
                  <a:lnTo>
                    <a:pt x="494" y="0"/>
                  </a:lnTo>
                  <a:lnTo>
                    <a:pt x="697" y="196"/>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 name="Freeform 157"/>
            <p:cNvSpPr>
              <a:spLocks/>
            </p:cNvSpPr>
            <p:nvPr/>
          </p:nvSpPr>
          <p:spPr bwMode="auto">
            <a:xfrm>
              <a:off x="3259" y="2421"/>
              <a:ext cx="108" cy="93"/>
            </a:xfrm>
            <a:custGeom>
              <a:avLst/>
              <a:gdLst>
                <a:gd name="T0" fmla="*/ 0 w 2789"/>
                <a:gd name="T1" fmla="*/ 0 h 2429"/>
                <a:gd name="T2" fmla="*/ 0 w 2789"/>
                <a:gd name="T3" fmla="*/ 0 h 2429"/>
                <a:gd name="T4" fmla="*/ 0 w 2789"/>
                <a:gd name="T5" fmla="*/ 0 h 2429"/>
                <a:gd name="T6" fmla="*/ 0 w 2789"/>
                <a:gd name="T7" fmla="*/ 0 h 2429"/>
                <a:gd name="T8" fmla="*/ 0 w 2789"/>
                <a:gd name="T9" fmla="*/ 0 h 2429"/>
                <a:gd name="T10" fmla="*/ 0 w 2789"/>
                <a:gd name="T11" fmla="*/ 0 h 2429"/>
                <a:gd name="T12" fmla="*/ 0 w 2789"/>
                <a:gd name="T13" fmla="*/ 0 h 2429"/>
                <a:gd name="T14" fmla="*/ 0 w 2789"/>
                <a:gd name="T15" fmla="*/ 0 h 2429"/>
                <a:gd name="T16" fmla="*/ 0 w 2789"/>
                <a:gd name="T17" fmla="*/ 0 h 2429"/>
                <a:gd name="T18" fmla="*/ 0 w 2789"/>
                <a:gd name="T19" fmla="*/ 0 h 2429"/>
                <a:gd name="T20" fmla="*/ 0 w 2789"/>
                <a:gd name="T21" fmla="*/ 0 h 2429"/>
                <a:gd name="T22" fmla="*/ 0 w 2789"/>
                <a:gd name="T23" fmla="*/ 0 h 2429"/>
                <a:gd name="T24" fmla="*/ 0 w 2789"/>
                <a:gd name="T25" fmla="*/ 0 h 2429"/>
                <a:gd name="T26" fmla="*/ 0 w 2789"/>
                <a:gd name="T27" fmla="*/ 0 h 2429"/>
                <a:gd name="T28" fmla="*/ 0 w 2789"/>
                <a:gd name="T29" fmla="*/ 0 h 2429"/>
                <a:gd name="T30" fmla="*/ 0 w 2789"/>
                <a:gd name="T31" fmla="*/ 0 h 2429"/>
                <a:gd name="T32" fmla="*/ 0 w 2789"/>
                <a:gd name="T33" fmla="*/ 0 h 2429"/>
                <a:gd name="T34" fmla="*/ 0 w 2789"/>
                <a:gd name="T35" fmla="*/ 0 h 2429"/>
                <a:gd name="T36" fmla="*/ 0 w 2789"/>
                <a:gd name="T37" fmla="*/ 0 h 2429"/>
                <a:gd name="T38" fmla="*/ 0 w 2789"/>
                <a:gd name="T39" fmla="*/ 0 h 2429"/>
                <a:gd name="T40" fmla="*/ 0 w 2789"/>
                <a:gd name="T41" fmla="*/ 0 h 2429"/>
                <a:gd name="T42" fmla="*/ 0 w 2789"/>
                <a:gd name="T43" fmla="*/ 0 h 2429"/>
                <a:gd name="T44" fmla="*/ 0 w 2789"/>
                <a:gd name="T45" fmla="*/ 0 h 2429"/>
                <a:gd name="T46" fmla="*/ 0 w 2789"/>
                <a:gd name="T47" fmla="*/ 0 h 2429"/>
                <a:gd name="T48" fmla="*/ 0 w 2789"/>
                <a:gd name="T49" fmla="*/ 0 h 2429"/>
                <a:gd name="T50" fmla="*/ 0 w 2789"/>
                <a:gd name="T51" fmla="*/ 0 h 2429"/>
                <a:gd name="T52" fmla="*/ 0 w 2789"/>
                <a:gd name="T53" fmla="*/ 0 h 2429"/>
                <a:gd name="T54" fmla="*/ 0 w 2789"/>
                <a:gd name="T55" fmla="*/ 0 h 2429"/>
                <a:gd name="T56" fmla="*/ 0 w 2789"/>
                <a:gd name="T57" fmla="*/ 0 h 2429"/>
                <a:gd name="T58" fmla="*/ 0 w 2789"/>
                <a:gd name="T59" fmla="*/ 0 h 2429"/>
                <a:gd name="T60" fmla="*/ 0 w 2789"/>
                <a:gd name="T61" fmla="*/ 0 h 2429"/>
                <a:gd name="T62" fmla="*/ 0 w 2789"/>
                <a:gd name="T63" fmla="*/ 0 h 2429"/>
                <a:gd name="T64" fmla="*/ 0 w 2789"/>
                <a:gd name="T65" fmla="*/ 0 h 2429"/>
                <a:gd name="T66" fmla="*/ 0 w 2789"/>
                <a:gd name="T67" fmla="*/ 0 h 2429"/>
                <a:gd name="T68" fmla="*/ 0 w 2789"/>
                <a:gd name="T69" fmla="*/ 0 h 2429"/>
                <a:gd name="T70" fmla="*/ 0 w 2789"/>
                <a:gd name="T71" fmla="*/ 0 h 2429"/>
                <a:gd name="T72" fmla="*/ 0 w 2789"/>
                <a:gd name="T73" fmla="*/ 0 h 2429"/>
                <a:gd name="T74" fmla="*/ 0 w 2789"/>
                <a:gd name="T75" fmla="*/ 0 h 2429"/>
                <a:gd name="T76" fmla="*/ 0 w 2789"/>
                <a:gd name="T77" fmla="*/ 0 h 2429"/>
                <a:gd name="T78" fmla="*/ 0 w 2789"/>
                <a:gd name="T79" fmla="*/ 0 h 2429"/>
                <a:gd name="T80" fmla="*/ 0 w 2789"/>
                <a:gd name="T81" fmla="*/ 0 h 2429"/>
                <a:gd name="T82" fmla="*/ 0 w 2789"/>
                <a:gd name="T83" fmla="*/ 0 h 2429"/>
                <a:gd name="T84" fmla="*/ 0 w 2789"/>
                <a:gd name="T85" fmla="*/ 0 h 2429"/>
                <a:gd name="T86" fmla="*/ 0 w 2789"/>
                <a:gd name="T87" fmla="*/ 0 h 2429"/>
                <a:gd name="T88" fmla="*/ 0 w 2789"/>
                <a:gd name="T89" fmla="*/ 0 h 2429"/>
                <a:gd name="T90" fmla="*/ 0 w 2789"/>
                <a:gd name="T91" fmla="*/ 0 h 2429"/>
                <a:gd name="T92" fmla="*/ 0 w 2789"/>
                <a:gd name="T93" fmla="*/ 0 h 2429"/>
                <a:gd name="T94" fmla="*/ 0 w 2789"/>
                <a:gd name="T95" fmla="*/ 0 h 2429"/>
                <a:gd name="T96" fmla="*/ 0 w 2789"/>
                <a:gd name="T97" fmla="*/ 0 h 2429"/>
                <a:gd name="T98" fmla="*/ 0 w 2789"/>
                <a:gd name="T99" fmla="*/ 0 h 2429"/>
                <a:gd name="T100" fmla="*/ 0 w 2789"/>
                <a:gd name="T101" fmla="*/ 0 h 2429"/>
                <a:gd name="T102" fmla="*/ 0 w 2789"/>
                <a:gd name="T103" fmla="*/ 0 h 2429"/>
                <a:gd name="T104" fmla="*/ 0 w 2789"/>
                <a:gd name="T105" fmla="*/ 0 h 2429"/>
                <a:gd name="T106" fmla="*/ 0 w 2789"/>
                <a:gd name="T107" fmla="*/ 0 h 2429"/>
                <a:gd name="T108" fmla="*/ 0 w 2789"/>
                <a:gd name="T109" fmla="*/ 0 h 2429"/>
                <a:gd name="T110" fmla="*/ 0 w 2789"/>
                <a:gd name="T111" fmla="*/ 0 h 2429"/>
                <a:gd name="T112" fmla="*/ 0 w 2789"/>
                <a:gd name="T113" fmla="*/ 0 h 24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89" h="2429">
                  <a:moveTo>
                    <a:pt x="2531" y="1078"/>
                  </a:moveTo>
                  <a:lnTo>
                    <a:pt x="2546" y="1114"/>
                  </a:lnTo>
                  <a:lnTo>
                    <a:pt x="2568" y="1162"/>
                  </a:lnTo>
                  <a:lnTo>
                    <a:pt x="2593" y="1224"/>
                  </a:lnTo>
                  <a:lnTo>
                    <a:pt x="2622" y="1300"/>
                  </a:lnTo>
                  <a:lnTo>
                    <a:pt x="2657" y="1389"/>
                  </a:lnTo>
                  <a:lnTo>
                    <a:pt x="2696" y="1491"/>
                  </a:lnTo>
                  <a:lnTo>
                    <a:pt x="2741" y="1606"/>
                  </a:lnTo>
                  <a:lnTo>
                    <a:pt x="2789" y="1734"/>
                  </a:lnTo>
                  <a:lnTo>
                    <a:pt x="2756" y="1780"/>
                  </a:lnTo>
                  <a:lnTo>
                    <a:pt x="2722" y="1823"/>
                  </a:lnTo>
                  <a:lnTo>
                    <a:pt x="2687" y="1866"/>
                  </a:lnTo>
                  <a:lnTo>
                    <a:pt x="2653" y="1905"/>
                  </a:lnTo>
                  <a:lnTo>
                    <a:pt x="2618" y="1945"/>
                  </a:lnTo>
                  <a:lnTo>
                    <a:pt x="2583" y="1981"/>
                  </a:lnTo>
                  <a:lnTo>
                    <a:pt x="2547" y="2016"/>
                  </a:lnTo>
                  <a:lnTo>
                    <a:pt x="2511" y="2050"/>
                  </a:lnTo>
                  <a:lnTo>
                    <a:pt x="2475" y="2081"/>
                  </a:lnTo>
                  <a:lnTo>
                    <a:pt x="2438" y="2110"/>
                  </a:lnTo>
                  <a:lnTo>
                    <a:pt x="2402" y="2139"/>
                  </a:lnTo>
                  <a:lnTo>
                    <a:pt x="2364" y="2165"/>
                  </a:lnTo>
                  <a:lnTo>
                    <a:pt x="2327" y="2190"/>
                  </a:lnTo>
                  <a:lnTo>
                    <a:pt x="2289" y="2213"/>
                  </a:lnTo>
                  <a:lnTo>
                    <a:pt x="2251" y="2235"/>
                  </a:lnTo>
                  <a:lnTo>
                    <a:pt x="2212" y="2254"/>
                  </a:lnTo>
                  <a:lnTo>
                    <a:pt x="2143" y="2285"/>
                  </a:lnTo>
                  <a:lnTo>
                    <a:pt x="2077" y="2315"/>
                  </a:lnTo>
                  <a:lnTo>
                    <a:pt x="2012" y="2341"/>
                  </a:lnTo>
                  <a:lnTo>
                    <a:pt x="1950" y="2364"/>
                  </a:lnTo>
                  <a:lnTo>
                    <a:pt x="1920" y="2375"/>
                  </a:lnTo>
                  <a:lnTo>
                    <a:pt x="1890" y="2385"/>
                  </a:lnTo>
                  <a:lnTo>
                    <a:pt x="1861" y="2394"/>
                  </a:lnTo>
                  <a:lnTo>
                    <a:pt x="1833" y="2402"/>
                  </a:lnTo>
                  <a:lnTo>
                    <a:pt x="1804" y="2411"/>
                  </a:lnTo>
                  <a:lnTo>
                    <a:pt x="1777" y="2418"/>
                  </a:lnTo>
                  <a:lnTo>
                    <a:pt x="1749" y="2424"/>
                  </a:lnTo>
                  <a:lnTo>
                    <a:pt x="1723" y="2429"/>
                  </a:lnTo>
                  <a:lnTo>
                    <a:pt x="1692" y="2414"/>
                  </a:lnTo>
                  <a:lnTo>
                    <a:pt x="1660" y="2396"/>
                  </a:lnTo>
                  <a:lnTo>
                    <a:pt x="1627" y="2378"/>
                  </a:lnTo>
                  <a:lnTo>
                    <a:pt x="1594" y="2360"/>
                  </a:lnTo>
                  <a:lnTo>
                    <a:pt x="1559" y="2340"/>
                  </a:lnTo>
                  <a:lnTo>
                    <a:pt x="1524" y="2319"/>
                  </a:lnTo>
                  <a:lnTo>
                    <a:pt x="1487" y="2296"/>
                  </a:lnTo>
                  <a:lnTo>
                    <a:pt x="1452" y="2273"/>
                  </a:lnTo>
                  <a:lnTo>
                    <a:pt x="1442" y="2267"/>
                  </a:lnTo>
                  <a:lnTo>
                    <a:pt x="1426" y="2260"/>
                  </a:lnTo>
                  <a:lnTo>
                    <a:pt x="1407" y="2251"/>
                  </a:lnTo>
                  <a:lnTo>
                    <a:pt x="1383" y="2239"/>
                  </a:lnTo>
                  <a:lnTo>
                    <a:pt x="1354" y="2227"/>
                  </a:lnTo>
                  <a:lnTo>
                    <a:pt x="1319" y="2211"/>
                  </a:lnTo>
                  <a:lnTo>
                    <a:pt x="1280" y="2195"/>
                  </a:lnTo>
                  <a:lnTo>
                    <a:pt x="1235" y="2177"/>
                  </a:lnTo>
                  <a:lnTo>
                    <a:pt x="1186" y="2158"/>
                  </a:lnTo>
                  <a:lnTo>
                    <a:pt x="1132" y="2137"/>
                  </a:lnTo>
                  <a:lnTo>
                    <a:pt x="1073" y="2113"/>
                  </a:lnTo>
                  <a:lnTo>
                    <a:pt x="1009" y="2088"/>
                  </a:lnTo>
                  <a:lnTo>
                    <a:pt x="940" y="2062"/>
                  </a:lnTo>
                  <a:lnTo>
                    <a:pt x="866" y="2034"/>
                  </a:lnTo>
                  <a:lnTo>
                    <a:pt x="787" y="2004"/>
                  </a:lnTo>
                  <a:lnTo>
                    <a:pt x="703" y="1973"/>
                  </a:lnTo>
                  <a:lnTo>
                    <a:pt x="644" y="1949"/>
                  </a:lnTo>
                  <a:lnTo>
                    <a:pt x="586" y="1923"/>
                  </a:lnTo>
                  <a:lnTo>
                    <a:pt x="532" y="1898"/>
                  </a:lnTo>
                  <a:lnTo>
                    <a:pt x="481" y="1873"/>
                  </a:lnTo>
                  <a:lnTo>
                    <a:pt x="455" y="1860"/>
                  </a:lnTo>
                  <a:lnTo>
                    <a:pt x="431" y="1846"/>
                  </a:lnTo>
                  <a:lnTo>
                    <a:pt x="408" y="1832"/>
                  </a:lnTo>
                  <a:lnTo>
                    <a:pt x="385" y="1818"/>
                  </a:lnTo>
                  <a:lnTo>
                    <a:pt x="363" y="1805"/>
                  </a:lnTo>
                  <a:lnTo>
                    <a:pt x="342" y="1791"/>
                  </a:lnTo>
                  <a:lnTo>
                    <a:pt x="322" y="1777"/>
                  </a:lnTo>
                  <a:lnTo>
                    <a:pt x="301" y="1762"/>
                  </a:lnTo>
                  <a:lnTo>
                    <a:pt x="282" y="1747"/>
                  </a:lnTo>
                  <a:lnTo>
                    <a:pt x="264" y="1732"/>
                  </a:lnTo>
                  <a:lnTo>
                    <a:pt x="247" y="1718"/>
                  </a:lnTo>
                  <a:lnTo>
                    <a:pt x="230" y="1703"/>
                  </a:lnTo>
                  <a:lnTo>
                    <a:pt x="213" y="1688"/>
                  </a:lnTo>
                  <a:lnTo>
                    <a:pt x="197" y="1673"/>
                  </a:lnTo>
                  <a:lnTo>
                    <a:pt x="182" y="1657"/>
                  </a:lnTo>
                  <a:lnTo>
                    <a:pt x="168" y="1641"/>
                  </a:lnTo>
                  <a:lnTo>
                    <a:pt x="155" y="1625"/>
                  </a:lnTo>
                  <a:lnTo>
                    <a:pt x="141" y="1609"/>
                  </a:lnTo>
                  <a:lnTo>
                    <a:pt x="129" y="1593"/>
                  </a:lnTo>
                  <a:lnTo>
                    <a:pt x="118" y="1577"/>
                  </a:lnTo>
                  <a:lnTo>
                    <a:pt x="107" y="1559"/>
                  </a:lnTo>
                  <a:lnTo>
                    <a:pt x="98" y="1543"/>
                  </a:lnTo>
                  <a:lnTo>
                    <a:pt x="88" y="1526"/>
                  </a:lnTo>
                  <a:lnTo>
                    <a:pt x="80" y="1509"/>
                  </a:lnTo>
                  <a:lnTo>
                    <a:pt x="68" y="1484"/>
                  </a:lnTo>
                  <a:lnTo>
                    <a:pt x="57" y="1458"/>
                  </a:lnTo>
                  <a:lnTo>
                    <a:pt x="47" y="1434"/>
                  </a:lnTo>
                  <a:lnTo>
                    <a:pt x="38" y="1409"/>
                  </a:lnTo>
                  <a:lnTo>
                    <a:pt x="31" y="1383"/>
                  </a:lnTo>
                  <a:lnTo>
                    <a:pt x="24" y="1357"/>
                  </a:lnTo>
                  <a:lnTo>
                    <a:pt x="18" y="1332"/>
                  </a:lnTo>
                  <a:lnTo>
                    <a:pt x="12" y="1307"/>
                  </a:lnTo>
                  <a:lnTo>
                    <a:pt x="8" y="1282"/>
                  </a:lnTo>
                  <a:lnTo>
                    <a:pt x="5" y="1256"/>
                  </a:lnTo>
                  <a:lnTo>
                    <a:pt x="2" y="1231"/>
                  </a:lnTo>
                  <a:lnTo>
                    <a:pt x="0" y="1205"/>
                  </a:lnTo>
                  <a:lnTo>
                    <a:pt x="0" y="1179"/>
                  </a:lnTo>
                  <a:lnTo>
                    <a:pt x="0" y="1154"/>
                  </a:lnTo>
                  <a:lnTo>
                    <a:pt x="1" y="1128"/>
                  </a:lnTo>
                  <a:lnTo>
                    <a:pt x="3" y="1103"/>
                  </a:lnTo>
                  <a:lnTo>
                    <a:pt x="6" y="1076"/>
                  </a:lnTo>
                  <a:lnTo>
                    <a:pt x="9" y="1051"/>
                  </a:lnTo>
                  <a:lnTo>
                    <a:pt x="14" y="1025"/>
                  </a:lnTo>
                  <a:lnTo>
                    <a:pt x="19" y="1000"/>
                  </a:lnTo>
                  <a:lnTo>
                    <a:pt x="26" y="973"/>
                  </a:lnTo>
                  <a:lnTo>
                    <a:pt x="33" y="948"/>
                  </a:lnTo>
                  <a:lnTo>
                    <a:pt x="41" y="922"/>
                  </a:lnTo>
                  <a:lnTo>
                    <a:pt x="50" y="895"/>
                  </a:lnTo>
                  <a:lnTo>
                    <a:pt x="60" y="870"/>
                  </a:lnTo>
                  <a:lnTo>
                    <a:pt x="72" y="844"/>
                  </a:lnTo>
                  <a:lnTo>
                    <a:pt x="83" y="818"/>
                  </a:lnTo>
                  <a:lnTo>
                    <a:pt x="96" y="791"/>
                  </a:lnTo>
                  <a:lnTo>
                    <a:pt x="109" y="765"/>
                  </a:lnTo>
                  <a:lnTo>
                    <a:pt x="124" y="739"/>
                  </a:lnTo>
                  <a:lnTo>
                    <a:pt x="139" y="712"/>
                  </a:lnTo>
                  <a:lnTo>
                    <a:pt x="156" y="686"/>
                  </a:lnTo>
                  <a:lnTo>
                    <a:pt x="184" y="643"/>
                  </a:lnTo>
                  <a:lnTo>
                    <a:pt x="214" y="600"/>
                  </a:lnTo>
                  <a:lnTo>
                    <a:pt x="247" y="559"/>
                  </a:lnTo>
                  <a:lnTo>
                    <a:pt x="280" y="518"/>
                  </a:lnTo>
                  <a:lnTo>
                    <a:pt x="298" y="499"/>
                  </a:lnTo>
                  <a:lnTo>
                    <a:pt x="316" y="480"/>
                  </a:lnTo>
                  <a:lnTo>
                    <a:pt x="334" y="461"/>
                  </a:lnTo>
                  <a:lnTo>
                    <a:pt x="353" y="442"/>
                  </a:lnTo>
                  <a:lnTo>
                    <a:pt x="392" y="405"/>
                  </a:lnTo>
                  <a:lnTo>
                    <a:pt x="432" y="369"/>
                  </a:lnTo>
                  <a:lnTo>
                    <a:pt x="475" y="334"/>
                  </a:lnTo>
                  <a:lnTo>
                    <a:pt x="518" y="301"/>
                  </a:lnTo>
                  <a:lnTo>
                    <a:pt x="563" y="269"/>
                  </a:lnTo>
                  <a:lnTo>
                    <a:pt x="610" y="237"/>
                  </a:lnTo>
                  <a:lnTo>
                    <a:pt x="659" y="208"/>
                  </a:lnTo>
                  <a:lnTo>
                    <a:pt x="709" y="179"/>
                  </a:lnTo>
                  <a:lnTo>
                    <a:pt x="760" y="152"/>
                  </a:lnTo>
                  <a:lnTo>
                    <a:pt x="814" y="124"/>
                  </a:lnTo>
                  <a:lnTo>
                    <a:pt x="878" y="96"/>
                  </a:lnTo>
                  <a:lnTo>
                    <a:pt x="940" y="71"/>
                  </a:lnTo>
                  <a:lnTo>
                    <a:pt x="1003" y="49"/>
                  </a:lnTo>
                  <a:lnTo>
                    <a:pt x="1065" y="32"/>
                  </a:lnTo>
                  <a:lnTo>
                    <a:pt x="1126" y="18"/>
                  </a:lnTo>
                  <a:lnTo>
                    <a:pt x="1186" y="9"/>
                  </a:lnTo>
                  <a:lnTo>
                    <a:pt x="1246" y="3"/>
                  </a:lnTo>
                  <a:lnTo>
                    <a:pt x="1305" y="0"/>
                  </a:lnTo>
                  <a:lnTo>
                    <a:pt x="1364" y="2"/>
                  </a:lnTo>
                  <a:lnTo>
                    <a:pt x="1421" y="7"/>
                  </a:lnTo>
                  <a:lnTo>
                    <a:pt x="1479" y="16"/>
                  </a:lnTo>
                  <a:lnTo>
                    <a:pt x="1535" y="29"/>
                  </a:lnTo>
                  <a:lnTo>
                    <a:pt x="1592" y="45"/>
                  </a:lnTo>
                  <a:lnTo>
                    <a:pt x="1646" y="66"/>
                  </a:lnTo>
                  <a:lnTo>
                    <a:pt x="1701" y="90"/>
                  </a:lnTo>
                  <a:lnTo>
                    <a:pt x="1755" y="118"/>
                  </a:lnTo>
                  <a:lnTo>
                    <a:pt x="1808" y="149"/>
                  </a:lnTo>
                  <a:lnTo>
                    <a:pt x="1861" y="185"/>
                  </a:lnTo>
                  <a:lnTo>
                    <a:pt x="1913" y="224"/>
                  </a:lnTo>
                  <a:lnTo>
                    <a:pt x="1964" y="268"/>
                  </a:lnTo>
                  <a:lnTo>
                    <a:pt x="2015" y="314"/>
                  </a:lnTo>
                  <a:lnTo>
                    <a:pt x="2065" y="365"/>
                  </a:lnTo>
                  <a:lnTo>
                    <a:pt x="2115" y="419"/>
                  </a:lnTo>
                  <a:lnTo>
                    <a:pt x="2164" y="477"/>
                  </a:lnTo>
                  <a:lnTo>
                    <a:pt x="2211" y="540"/>
                  </a:lnTo>
                  <a:lnTo>
                    <a:pt x="2259" y="605"/>
                  </a:lnTo>
                  <a:lnTo>
                    <a:pt x="2306" y="674"/>
                  </a:lnTo>
                  <a:lnTo>
                    <a:pt x="2352" y="748"/>
                  </a:lnTo>
                  <a:lnTo>
                    <a:pt x="2398" y="825"/>
                  </a:lnTo>
                  <a:lnTo>
                    <a:pt x="2443" y="906"/>
                  </a:lnTo>
                  <a:lnTo>
                    <a:pt x="2488" y="990"/>
                  </a:lnTo>
                  <a:lnTo>
                    <a:pt x="2531" y="1078"/>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 name="Freeform 158"/>
            <p:cNvSpPr>
              <a:spLocks/>
            </p:cNvSpPr>
            <p:nvPr/>
          </p:nvSpPr>
          <p:spPr bwMode="auto">
            <a:xfrm>
              <a:off x="3280" y="2427"/>
              <a:ext cx="66" cy="46"/>
            </a:xfrm>
            <a:custGeom>
              <a:avLst/>
              <a:gdLst>
                <a:gd name="T0" fmla="*/ 0 w 1708"/>
                <a:gd name="T1" fmla="*/ 0 h 1200"/>
                <a:gd name="T2" fmla="*/ 0 w 1708"/>
                <a:gd name="T3" fmla="*/ 0 h 1200"/>
                <a:gd name="T4" fmla="*/ 0 w 1708"/>
                <a:gd name="T5" fmla="*/ 0 h 1200"/>
                <a:gd name="T6" fmla="*/ 0 w 1708"/>
                <a:gd name="T7" fmla="*/ 0 h 1200"/>
                <a:gd name="T8" fmla="*/ 0 w 1708"/>
                <a:gd name="T9" fmla="*/ 0 h 1200"/>
                <a:gd name="T10" fmla="*/ 0 w 1708"/>
                <a:gd name="T11" fmla="*/ 0 h 1200"/>
                <a:gd name="T12" fmla="*/ 0 w 1708"/>
                <a:gd name="T13" fmla="*/ 0 h 1200"/>
                <a:gd name="T14" fmla="*/ 0 w 1708"/>
                <a:gd name="T15" fmla="*/ 0 h 1200"/>
                <a:gd name="T16" fmla="*/ 0 w 1708"/>
                <a:gd name="T17" fmla="*/ 0 h 1200"/>
                <a:gd name="T18" fmla="*/ 0 w 1708"/>
                <a:gd name="T19" fmla="*/ 0 h 1200"/>
                <a:gd name="T20" fmla="*/ 0 w 1708"/>
                <a:gd name="T21" fmla="*/ 0 h 1200"/>
                <a:gd name="T22" fmla="*/ 0 w 1708"/>
                <a:gd name="T23" fmla="*/ 0 h 1200"/>
                <a:gd name="T24" fmla="*/ 0 w 1708"/>
                <a:gd name="T25" fmla="*/ 0 h 1200"/>
                <a:gd name="T26" fmla="*/ 0 w 1708"/>
                <a:gd name="T27" fmla="*/ 0 h 1200"/>
                <a:gd name="T28" fmla="*/ 0 w 1708"/>
                <a:gd name="T29" fmla="*/ 0 h 1200"/>
                <a:gd name="T30" fmla="*/ 0 w 1708"/>
                <a:gd name="T31" fmla="*/ 0 h 1200"/>
                <a:gd name="T32" fmla="*/ 0 w 1708"/>
                <a:gd name="T33" fmla="*/ 0 h 1200"/>
                <a:gd name="T34" fmla="*/ 0 w 1708"/>
                <a:gd name="T35" fmla="*/ 0 h 1200"/>
                <a:gd name="T36" fmla="*/ 0 w 1708"/>
                <a:gd name="T37" fmla="*/ 0 h 1200"/>
                <a:gd name="T38" fmla="*/ 0 w 1708"/>
                <a:gd name="T39" fmla="*/ 0 h 1200"/>
                <a:gd name="T40" fmla="*/ 0 w 1708"/>
                <a:gd name="T41" fmla="*/ 0 h 1200"/>
                <a:gd name="T42" fmla="*/ 0 w 1708"/>
                <a:gd name="T43" fmla="*/ 0 h 1200"/>
                <a:gd name="T44" fmla="*/ 0 w 1708"/>
                <a:gd name="T45" fmla="*/ 0 h 1200"/>
                <a:gd name="T46" fmla="*/ 0 w 1708"/>
                <a:gd name="T47" fmla="*/ 0 h 1200"/>
                <a:gd name="T48" fmla="*/ 0 w 1708"/>
                <a:gd name="T49" fmla="*/ 0 h 1200"/>
                <a:gd name="T50" fmla="*/ 0 w 1708"/>
                <a:gd name="T51" fmla="*/ 0 h 1200"/>
                <a:gd name="T52" fmla="*/ 0 w 1708"/>
                <a:gd name="T53" fmla="*/ 0 h 1200"/>
                <a:gd name="T54" fmla="*/ 0 w 1708"/>
                <a:gd name="T55" fmla="*/ 0 h 1200"/>
                <a:gd name="T56" fmla="*/ 0 w 1708"/>
                <a:gd name="T57" fmla="*/ 0 h 1200"/>
                <a:gd name="T58" fmla="*/ 0 w 1708"/>
                <a:gd name="T59" fmla="*/ 0 h 1200"/>
                <a:gd name="T60" fmla="*/ 0 w 1708"/>
                <a:gd name="T61" fmla="*/ 0 h 1200"/>
                <a:gd name="T62" fmla="*/ 0 w 1708"/>
                <a:gd name="T63" fmla="*/ 0 h 1200"/>
                <a:gd name="T64" fmla="*/ 0 w 1708"/>
                <a:gd name="T65" fmla="*/ 0 h 1200"/>
                <a:gd name="T66" fmla="*/ 0 w 1708"/>
                <a:gd name="T67" fmla="*/ 0 h 1200"/>
                <a:gd name="T68" fmla="*/ 0 w 1708"/>
                <a:gd name="T69" fmla="*/ 0 h 1200"/>
                <a:gd name="T70" fmla="*/ 0 w 1708"/>
                <a:gd name="T71" fmla="*/ 0 h 1200"/>
                <a:gd name="T72" fmla="*/ 0 w 1708"/>
                <a:gd name="T73" fmla="*/ 0 h 1200"/>
                <a:gd name="T74" fmla="*/ 0 w 1708"/>
                <a:gd name="T75" fmla="*/ 0 h 1200"/>
                <a:gd name="T76" fmla="*/ 0 w 1708"/>
                <a:gd name="T77" fmla="*/ 0 h 1200"/>
                <a:gd name="T78" fmla="*/ 0 w 1708"/>
                <a:gd name="T79" fmla="*/ 0 h 1200"/>
                <a:gd name="T80" fmla="*/ 0 w 1708"/>
                <a:gd name="T81" fmla="*/ 0 h 1200"/>
                <a:gd name="T82" fmla="*/ 0 w 1708"/>
                <a:gd name="T83" fmla="*/ 0 h 1200"/>
                <a:gd name="T84" fmla="*/ 0 w 1708"/>
                <a:gd name="T85" fmla="*/ 0 h 1200"/>
                <a:gd name="T86" fmla="*/ 0 w 1708"/>
                <a:gd name="T87" fmla="*/ 0 h 1200"/>
                <a:gd name="T88" fmla="*/ 0 w 1708"/>
                <a:gd name="T89" fmla="*/ 0 h 1200"/>
                <a:gd name="T90" fmla="*/ 0 w 1708"/>
                <a:gd name="T91" fmla="*/ 0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08" h="1200">
                  <a:moveTo>
                    <a:pt x="1704" y="666"/>
                  </a:moveTo>
                  <a:lnTo>
                    <a:pt x="1682" y="624"/>
                  </a:lnTo>
                  <a:lnTo>
                    <a:pt x="1659" y="584"/>
                  </a:lnTo>
                  <a:lnTo>
                    <a:pt x="1635" y="544"/>
                  </a:lnTo>
                  <a:lnTo>
                    <a:pt x="1607" y="506"/>
                  </a:lnTo>
                  <a:lnTo>
                    <a:pt x="1579" y="469"/>
                  </a:lnTo>
                  <a:lnTo>
                    <a:pt x="1549" y="433"/>
                  </a:lnTo>
                  <a:lnTo>
                    <a:pt x="1517" y="398"/>
                  </a:lnTo>
                  <a:lnTo>
                    <a:pt x="1483" y="363"/>
                  </a:lnTo>
                  <a:lnTo>
                    <a:pt x="1447" y="330"/>
                  </a:lnTo>
                  <a:lnTo>
                    <a:pt x="1410" y="298"/>
                  </a:lnTo>
                  <a:lnTo>
                    <a:pt x="1370" y="267"/>
                  </a:lnTo>
                  <a:lnTo>
                    <a:pt x="1329" y="237"/>
                  </a:lnTo>
                  <a:lnTo>
                    <a:pt x="1285" y="208"/>
                  </a:lnTo>
                  <a:lnTo>
                    <a:pt x="1241" y="179"/>
                  </a:lnTo>
                  <a:lnTo>
                    <a:pt x="1193" y="153"/>
                  </a:lnTo>
                  <a:lnTo>
                    <a:pt x="1145" y="127"/>
                  </a:lnTo>
                  <a:lnTo>
                    <a:pt x="1118" y="114"/>
                  </a:lnTo>
                  <a:lnTo>
                    <a:pt x="1092" y="102"/>
                  </a:lnTo>
                  <a:lnTo>
                    <a:pt x="1065" y="89"/>
                  </a:lnTo>
                  <a:lnTo>
                    <a:pt x="1039" y="78"/>
                  </a:lnTo>
                  <a:lnTo>
                    <a:pt x="1013" y="68"/>
                  </a:lnTo>
                  <a:lnTo>
                    <a:pt x="988" y="58"/>
                  </a:lnTo>
                  <a:lnTo>
                    <a:pt x="961" y="49"/>
                  </a:lnTo>
                  <a:lnTo>
                    <a:pt x="936" y="41"/>
                  </a:lnTo>
                  <a:lnTo>
                    <a:pt x="911" y="34"/>
                  </a:lnTo>
                  <a:lnTo>
                    <a:pt x="886" y="27"/>
                  </a:lnTo>
                  <a:lnTo>
                    <a:pt x="861" y="21"/>
                  </a:lnTo>
                  <a:lnTo>
                    <a:pt x="837" y="16"/>
                  </a:lnTo>
                  <a:lnTo>
                    <a:pt x="812" y="11"/>
                  </a:lnTo>
                  <a:lnTo>
                    <a:pt x="788" y="8"/>
                  </a:lnTo>
                  <a:lnTo>
                    <a:pt x="765" y="5"/>
                  </a:lnTo>
                  <a:lnTo>
                    <a:pt x="742" y="2"/>
                  </a:lnTo>
                  <a:lnTo>
                    <a:pt x="717" y="1"/>
                  </a:lnTo>
                  <a:lnTo>
                    <a:pt x="694" y="0"/>
                  </a:lnTo>
                  <a:lnTo>
                    <a:pt x="672" y="0"/>
                  </a:lnTo>
                  <a:lnTo>
                    <a:pt x="648" y="0"/>
                  </a:lnTo>
                  <a:lnTo>
                    <a:pt x="626" y="2"/>
                  </a:lnTo>
                  <a:lnTo>
                    <a:pt x="603" y="4"/>
                  </a:lnTo>
                  <a:lnTo>
                    <a:pt x="581" y="6"/>
                  </a:lnTo>
                  <a:lnTo>
                    <a:pt x="559" y="10"/>
                  </a:lnTo>
                  <a:lnTo>
                    <a:pt x="537" y="14"/>
                  </a:lnTo>
                  <a:lnTo>
                    <a:pt x="516" y="19"/>
                  </a:lnTo>
                  <a:lnTo>
                    <a:pt x="494" y="25"/>
                  </a:lnTo>
                  <a:lnTo>
                    <a:pt x="473" y="31"/>
                  </a:lnTo>
                  <a:lnTo>
                    <a:pt x="452" y="38"/>
                  </a:lnTo>
                  <a:lnTo>
                    <a:pt x="431" y="46"/>
                  </a:lnTo>
                  <a:lnTo>
                    <a:pt x="410" y="55"/>
                  </a:lnTo>
                  <a:lnTo>
                    <a:pt x="390" y="64"/>
                  </a:lnTo>
                  <a:lnTo>
                    <a:pt x="361" y="78"/>
                  </a:lnTo>
                  <a:lnTo>
                    <a:pt x="332" y="93"/>
                  </a:lnTo>
                  <a:lnTo>
                    <a:pt x="305" y="109"/>
                  </a:lnTo>
                  <a:lnTo>
                    <a:pt x="278" y="125"/>
                  </a:lnTo>
                  <a:lnTo>
                    <a:pt x="251" y="141"/>
                  </a:lnTo>
                  <a:lnTo>
                    <a:pt x="226" y="158"/>
                  </a:lnTo>
                  <a:lnTo>
                    <a:pt x="201" y="176"/>
                  </a:lnTo>
                  <a:lnTo>
                    <a:pt x="175" y="195"/>
                  </a:lnTo>
                  <a:lnTo>
                    <a:pt x="152" y="214"/>
                  </a:lnTo>
                  <a:lnTo>
                    <a:pt x="128" y="233"/>
                  </a:lnTo>
                  <a:lnTo>
                    <a:pt x="106" y="253"/>
                  </a:lnTo>
                  <a:lnTo>
                    <a:pt x="83" y="274"/>
                  </a:lnTo>
                  <a:lnTo>
                    <a:pt x="62" y="297"/>
                  </a:lnTo>
                  <a:lnTo>
                    <a:pt x="41" y="319"/>
                  </a:lnTo>
                  <a:lnTo>
                    <a:pt x="21" y="341"/>
                  </a:lnTo>
                  <a:lnTo>
                    <a:pt x="0" y="365"/>
                  </a:lnTo>
                  <a:lnTo>
                    <a:pt x="64" y="416"/>
                  </a:lnTo>
                  <a:lnTo>
                    <a:pt x="125" y="468"/>
                  </a:lnTo>
                  <a:lnTo>
                    <a:pt x="184" y="518"/>
                  </a:lnTo>
                  <a:lnTo>
                    <a:pt x="240" y="570"/>
                  </a:lnTo>
                  <a:lnTo>
                    <a:pt x="294" y="621"/>
                  </a:lnTo>
                  <a:lnTo>
                    <a:pt x="346" y="673"/>
                  </a:lnTo>
                  <a:lnTo>
                    <a:pt x="396" y="725"/>
                  </a:lnTo>
                  <a:lnTo>
                    <a:pt x="444" y="777"/>
                  </a:lnTo>
                  <a:lnTo>
                    <a:pt x="488" y="829"/>
                  </a:lnTo>
                  <a:lnTo>
                    <a:pt x="532" y="882"/>
                  </a:lnTo>
                  <a:lnTo>
                    <a:pt x="572" y="934"/>
                  </a:lnTo>
                  <a:lnTo>
                    <a:pt x="612" y="987"/>
                  </a:lnTo>
                  <a:lnTo>
                    <a:pt x="648" y="1041"/>
                  </a:lnTo>
                  <a:lnTo>
                    <a:pt x="683" y="1093"/>
                  </a:lnTo>
                  <a:lnTo>
                    <a:pt x="714" y="1147"/>
                  </a:lnTo>
                  <a:lnTo>
                    <a:pt x="745" y="1200"/>
                  </a:lnTo>
                  <a:lnTo>
                    <a:pt x="1099" y="307"/>
                  </a:lnTo>
                  <a:lnTo>
                    <a:pt x="1127" y="321"/>
                  </a:lnTo>
                  <a:lnTo>
                    <a:pt x="1157" y="336"/>
                  </a:lnTo>
                  <a:lnTo>
                    <a:pt x="1187" y="352"/>
                  </a:lnTo>
                  <a:lnTo>
                    <a:pt x="1220" y="370"/>
                  </a:lnTo>
                  <a:lnTo>
                    <a:pt x="1288" y="410"/>
                  </a:lnTo>
                  <a:lnTo>
                    <a:pt x="1361" y="455"/>
                  </a:lnTo>
                  <a:lnTo>
                    <a:pt x="1440" y="505"/>
                  </a:lnTo>
                  <a:lnTo>
                    <a:pt x="1524" y="562"/>
                  </a:lnTo>
                  <a:lnTo>
                    <a:pt x="1613" y="622"/>
                  </a:lnTo>
                  <a:lnTo>
                    <a:pt x="1708" y="689"/>
                  </a:lnTo>
                  <a:lnTo>
                    <a:pt x="1704" y="666"/>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6" name="Rectangle 8"/>
          <p:cNvSpPr/>
          <p:nvPr/>
        </p:nvSpPr>
        <p:spPr>
          <a:xfrm>
            <a:off x="8827586" y="2460566"/>
            <a:ext cx="813431" cy="461665"/>
          </a:xfrm>
          <a:prstGeom prst="rect">
            <a:avLst/>
          </a:prstGeom>
        </p:spPr>
        <p:txBody>
          <a:bodyPr wrap="square">
            <a:spAutoFit/>
          </a:bodyPr>
          <a:lstStyle/>
          <a:p>
            <a:pPr algn="ctr"/>
            <a:r>
              <a:rPr lang="zh-CN" altLang="en-US" sz="1200" b="1" dirty="0">
                <a:solidFill>
                  <a:schemeClr val="tx1">
                    <a:lumMod val="65000"/>
                    <a:lumOff val="35000"/>
                  </a:schemeClr>
                </a:solidFill>
                <a:latin typeface="微软雅黑" pitchFamily="34" charset="-122"/>
                <a:ea typeface="微软雅黑" pitchFamily="34" charset="-122"/>
              </a:rPr>
              <a:t>居民</a:t>
            </a:r>
            <a:r>
              <a:rPr lang="zh-CN" altLang="en-US" sz="1200" b="1" dirty="0" smtClean="0">
                <a:solidFill>
                  <a:schemeClr val="tx1">
                    <a:lumMod val="65000"/>
                    <a:lumOff val="35000"/>
                  </a:schemeClr>
                </a:solidFill>
                <a:latin typeface="微软雅黑" pitchFamily="34" charset="-122"/>
                <a:ea typeface="微软雅黑" pitchFamily="34" charset="-122"/>
              </a:rPr>
              <a:t>业务数据</a:t>
            </a:r>
            <a:endParaRPr lang="en-US" sz="1200" b="1" dirty="0" smtClean="0">
              <a:solidFill>
                <a:schemeClr val="tx1">
                  <a:lumMod val="65000"/>
                  <a:lumOff val="35000"/>
                </a:schemeClr>
              </a:solidFill>
              <a:latin typeface="微软雅黑" pitchFamily="34" charset="-122"/>
              <a:ea typeface="微软雅黑" pitchFamily="34" charset="-122"/>
            </a:endParaRPr>
          </a:p>
        </p:txBody>
      </p:sp>
      <p:cxnSp>
        <p:nvCxnSpPr>
          <p:cNvPr id="217" name="直接箭头连接符 216"/>
          <p:cNvCxnSpPr/>
          <p:nvPr/>
        </p:nvCxnSpPr>
        <p:spPr>
          <a:xfrm flipH="1">
            <a:off x="8462743" y="2142486"/>
            <a:ext cx="566575" cy="16457"/>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8" name="直接箭头连接符 217"/>
          <p:cNvCxnSpPr>
            <a:stCxn id="174" idx="3"/>
          </p:cNvCxnSpPr>
          <p:nvPr/>
        </p:nvCxnSpPr>
        <p:spPr>
          <a:xfrm flipV="1">
            <a:off x="7641847" y="2145213"/>
            <a:ext cx="570307" cy="1342353"/>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19" name="Group 207"/>
          <p:cNvGrpSpPr>
            <a:grpSpLocks noChangeAspect="1"/>
          </p:cNvGrpSpPr>
          <p:nvPr/>
        </p:nvGrpSpPr>
        <p:grpSpPr bwMode="auto">
          <a:xfrm>
            <a:off x="9126669" y="4563433"/>
            <a:ext cx="394216" cy="608495"/>
            <a:chOff x="1115" y="3265"/>
            <a:chExt cx="463" cy="536"/>
          </a:xfrm>
        </p:grpSpPr>
        <p:sp>
          <p:nvSpPr>
            <p:cNvPr id="220" name="AutoShape 208"/>
            <p:cNvSpPr>
              <a:spLocks noChangeAspect="1" noChangeArrowheads="1" noTextEdit="1"/>
            </p:cNvSpPr>
            <p:nvPr/>
          </p:nvSpPr>
          <p:spPr bwMode="auto">
            <a:xfrm>
              <a:off x="1115" y="3265"/>
              <a:ext cx="463" cy="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1" name="Freeform 209"/>
            <p:cNvSpPr>
              <a:spLocks/>
            </p:cNvSpPr>
            <p:nvPr/>
          </p:nvSpPr>
          <p:spPr bwMode="auto">
            <a:xfrm>
              <a:off x="1115" y="3359"/>
              <a:ext cx="463" cy="442"/>
            </a:xfrm>
            <a:custGeom>
              <a:avLst/>
              <a:gdLst>
                <a:gd name="T0" fmla="*/ 1 w 13890"/>
                <a:gd name="T1" fmla="*/ 0 h 13272"/>
                <a:gd name="T2" fmla="*/ 1 w 13890"/>
                <a:gd name="T3" fmla="*/ 0 h 13272"/>
                <a:gd name="T4" fmla="*/ 1 w 13890"/>
                <a:gd name="T5" fmla="*/ 0 h 13272"/>
                <a:gd name="T6" fmla="*/ 1 w 13890"/>
                <a:gd name="T7" fmla="*/ 0 h 13272"/>
                <a:gd name="T8" fmla="*/ 1 w 13890"/>
                <a:gd name="T9" fmla="*/ 0 h 13272"/>
                <a:gd name="T10" fmla="*/ 1 w 13890"/>
                <a:gd name="T11" fmla="*/ 0 h 13272"/>
                <a:gd name="T12" fmla="*/ 0 w 13890"/>
                <a:gd name="T13" fmla="*/ 0 h 13272"/>
                <a:gd name="T14" fmla="*/ 0 w 13890"/>
                <a:gd name="T15" fmla="*/ 0 h 13272"/>
                <a:gd name="T16" fmla="*/ 0 w 13890"/>
                <a:gd name="T17" fmla="*/ 0 h 13272"/>
                <a:gd name="T18" fmla="*/ 0 w 13890"/>
                <a:gd name="T19" fmla="*/ 0 h 13272"/>
                <a:gd name="T20" fmla="*/ 0 w 13890"/>
                <a:gd name="T21" fmla="*/ 0 h 13272"/>
                <a:gd name="T22" fmla="*/ 0 w 13890"/>
                <a:gd name="T23" fmla="*/ 0 h 13272"/>
                <a:gd name="T24" fmla="*/ 0 w 13890"/>
                <a:gd name="T25" fmla="*/ 0 h 13272"/>
                <a:gd name="T26" fmla="*/ 0 w 13890"/>
                <a:gd name="T27" fmla="*/ 0 h 13272"/>
                <a:gd name="T28" fmla="*/ 0 w 13890"/>
                <a:gd name="T29" fmla="*/ 0 h 13272"/>
                <a:gd name="T30" fmla="*/ 0 w 13890"/>
                <a:gd name="T31" fmla="*/ 0 h 13272"/>
                <a:gd name="T32" fmla="*/ 0 w 13890"/>
                <a:gd name="T33" fmla="*/ 0 h 13272"/>
                <a:gd name="T34" fmla="*/ 0 w 13890"/>
                <a:gd name="T35" fmla="*/ 0 h 13272"/>
                <a:gd name="T36" fmla="*/ 0 w 13890"/>
                <a:gd name="T37" fmla="*/ 0 h 13272"/>
                <a:gd name="T38" fmla="*/ 0 w 13890"/>
                <a:gd name="T39" fmla="*/ 0 h 13272"/>
                <a:gd name="T40" fmla="*/ 0 w 13890"/>
                <a:gd name="T41" fmla="*/ 0 h 13272"/>
                <a:gd name="T42" fmla="*/ 0 w 13890"/>
                <a:gd name="T43" fmla="*/ 0 h 13272"/>
                <a:gd name="T44" fmla="*/ 0 w 13890"/>
                <a:gd name="T45" fmla="*/ 0 h 13272"/>
                <a:gd name="T46" fmla="*/ 0 w 13890"/>
                <a:gd name="T47" fmla="*/ 0 h 13272"/>
                <a:gd name="T48" fmla="*/ 0 w 13890"/>
                <a:gd name="T49" fmla="*/ 0 h 13272"/>
                <a:gd name="T50" fmla="*/ 0 w 13890"/>
                <a:gd name="T51" fmla="*/ 0 h 13272"/>
                <a:gd name="T52" fmla="*/ 0 w 13890"/>
                <a:gd name="T53" fmla="*/ 0 h 13272"/>
                <a:gd name="T54" fmla="*/ 0 w 13890"/>
                <a:gd name="T55" fmla="*/ 0 h 13272"/>
                <a:gd name="T56" fmla="*/ 0 w 13890"/>
                <a:gd name="T57" fmla="*/ 0 h 13272"/>
                <a:gd name="T58" fmla="*/ 0 w 13890"/>
                <a:gd name="T59" fmla="*/ 0 h 13272"/>
                <a:gd name="T60" fmla="*/ 0 w 13890"/>
                <a:gd name="T61" fmla="*/ 0 h 13272"/>
                <a:gd name="T62" fmla="*/ 0 w 13890"/>
                <a:gd name="T63" fmla="*/ 0 h 13272"/>
                <a:gd name="T64" fmla="*/ 0 w 13890"/>
                <a:gd name="T65" fmla="*/ 0 h 13272"/>
                <a:gd name="T66" fmla="*/ 0 w 13890"/>
                <a:gd name="T67" fmla="*/ 0 h 13272"/>
                <a:gd name="T68" fmla="*/ 0 w 13890"/>
                <a:gd name="T69" fmla="*/ 0 h 13272"/>
                <a:gd name="T70" fmla="*/ 0 w 13890"/>
                <a:gd name="T71" fmla="*/ 0 h 13272"/>
                <a:gd name="T72" fmla="*/ 0 w 13890"/>
                <a:gd name="T73" fmla="*/ 0 h 13272"/>
                <a:gd name="T74" fmla="*/ 1 w 13890"/>
                <a:gd name="T75" fmla="*/ 0 h 13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890" h="13272">
                  <a:moveTo>
                    <a:pt x="13890" y="0"/>
                  </a:moveTo>
                  <a:lnTo>
                    <a:pt x="13890" y="10465"/>
                  </a:lnTo>
                  <a:lnTo>
                    <a:pt x="13890" y="10525"/>
                  </a:lnTo>
                  <a:lnTo>
                    <a:pt x="13888" y="10525"/>
                  </a:lnTo>
                  <a:lnTo>
                    <a:pt x="13872" y="10667"/>
                  </a:lnTo>
                  <a:lnTo>
                    <a:pt x="13839" y="10807"/>
                  </a:lnTo>
                  <a:lnTo>
                    <a:pt x="13788" y="10943"/>
                  </a:lnTo>
                  <a:lnTo>
                    <a:pt x="13722" y="11079"/>
                  </a:lnTo>
                  <a:lnTo>
                    <a:pt x="13638" y="11212"/>
                  </a:lnTo>
                  <a:lnTo>
                    <a:pt x="13541" y="11342"/>
                  </a:lnTo>
                  <a:lnTo>
                    <a:pt x="13428" y="11470"/>
                  </a:lnTo>
                  <a:lnTo>
                    <a:pt x="13300" y="11595"/>
                  </a:lnTo>
                  <a:lnTo>
                    <a:pt x="13158" y="11716"/>
                  </a:lnTo>
                  <a:lnTo>
                    <a:pt x="13002" y="11835"/>
                  </a:lnTo>
                  <a:lnTo>
                    <a:pt x="12833" y="11950"/>
                  </a:lnTo>
                  <a:lnTo>
                    <a:pt x="12651" y="12062"/>
                  </a:lnTo>
                  <a:lnTo>
                    <a:pt x="12457" y="12170"/>
                  </a:lnTo>
                  <a:lnTo>
                    <a:pt x="12250" y="12273"/>
                  </a:lnTo>
                  <a:lnTo>
                    <a:pt x="12031" y="12373"/>
                  </a:lnTo>
                  <a:lnTo>
                    <a:pt x="11802" y="12468"/>
                  </a:lnTo>
                  <a:lnTo>
                    <a:pt x="11561" y="12559"/>
                  </a:lnTo>
                  <a:lnTo>
                    <a:pt x="11311" y="12645"/>
                  </a:lnTo>
                  <a:lnTo>
                    <a:pt x="11050" y="12727"/>
                  </a:lnTo>
                  <a:lnTo>
                    <a:pt x="10780" y="12804"/>
                  </a:lnTo>
                  <a:lnTo>
                    <a:pt x="10500" y="12875"/>
                  </a:lnTo>
                  <a:lnTo>
                    <a:pt x="10212" y="12941"/>
                  </a:lnTo>
                  <a:lnTo>
                    <a:pt x="9915" y="13002"/>
                  </a:lnTo>
                  <a:lnTo>
                    <a:pt x="9611" y="13057"/>
                  </a:lnTo>
                  <a:lnTo>
                    <a:pt x="9299" y="13105"/>
                  </a:lnTo>
                  <a:lnTo>
                    <a:pt x="8980" y="13148"/>
                  </a:lnTo>
                  <a:lnTo>
                    <a:pt x="8655" y="13186"/>
                  </a:lnTo>
                  <a:lnTo>
                    <a:pt x="8324" y="13217"/>
                  </a:lnTo>
                  <a:lnTo>
                    <a:pt x="7987" y="13241"/>
                  </a:lnTo>
                  <a:lnTo>
                    <a:pt x="7644" y="13258"/>
                  </a:lnTo>
                  <a:lnTo>
                    <a:pt x="7297" y="13269"/>
                  </a:lnTo>
                  <a:lnTo>
                    <a:pt x="6946" y="13272"/>
                  </a:lnTo>
                  <a:lnTo>
                    <a:pt x="6593" y="13269"/>
                  </a:lnTo>
                  <a:lnTo>
                    <a:pt x="6246" y="13258"/>
                  </a:lnTo>
                  <a:lnTo>
                    <a:pt x="5903" y="13241"/>
                  </a:lnTo>
                  <a:lnTo>
                    <a:pt x="5566" y="13217"/>
                  </a:lnTo>
                  <a:lnTo>
                    <a:pt x="5235" y="13186"/>
                  </a:lnTo>
                  <a:lnTo>
                    <a:pt x="4909" y="13148"/>
                  </a:lnTo>
                  <a:lnTo>
                    <a:pt x="4591" y="13105"/>
                  </a:lnTo>
                  <a:lnTo>
                    <a:pt x="4279" y="13057"/>
                  </a:lnTo>
                  <a:lnTo>
                    <a:pt x="3974" y="13002"/>
                  </a:lnTo>
                  <a:lnTo>
                    <a:pt x="3678" y="12941"/>
                  </a:lnTo>
                  <a:lnTo>
                    <a:pt x="3389" y="12875"/>
                  </a:lnTo>
                  <a:lnTo>
                    <a:pt x="3110" y="12804"/>
                  </a:lnTo>
                  <a:lnTo>
                    <a:pt x="2840" y="12727"/>
                  </a:lnTo>
                  <a:lnTo>
                    <a:pt x="2579" y="12645"/>
                  </a:lnTo>
                  <a:lnTo>
                    <a:pt x="2329" y="12559"/>
                  </a:lnTo>
                  <a:lnTo>
                    <a:pt x="2088" y="12468"/>
                  </a:lnTo>
                  <a:lnTo>
                    <a:pt x="1858" y="12373"/>
                  </a:lnTo>
                  <a:lnTo>
                    <a:pt x="1640" y="12273"/>
                  </a:lnTo>
                  <a:lnTo>
                    <a:pt x="1433" y="12170"/>
                  </a:lnTo>
                  <a:lnTo>
                    <a:pt x="1239" y="12062"/>
                  </a:lnTo>
                  <a:lnTo>
                    <a:pt x="1057" y="11950"/>
                  </a:lnTo>
                  <a:lnTo>
                    <a:pt x="888" y="11835"/>
                  </a:lnTo>
                  <a:lnTo>
                    <a:pt x="732" y="11716"/>
                  </a:lnTo>
                  <a:lnTo>
                    <a:pt x="590" y="11595"/>
                  </a:lnTo>
                  <a:lnTo>
                    <a:pt x="462" y="11470"/>
                  </a:lnTo>
                  <a:lnTo>
                    <a:pt x="349" y="11342"/>
                  </a:lnTo>
                  <a:lnTo>
                    <a:pt x="251" y="11212"/>
                  </a:lnTo>
                  <a:lnTo>
                    <a:pt x="168" y="11079"/>
                  </a:lnTo>
                  <a:lnTo>
                    <a:pt x="102" y="10943"/>
                  </a:lnTo>
                  <a:lnTo>
                    <a:pt x="51" y="10807"/>
                  </a:lnTo>
                  <a:lnTo>
                    <a:pt x="18" y="10667"/>
                  </a:lnTo>
                  <a:lnTo>
                    <a:pt x="2" y="10525"/>
                  </a:lnTo>
                  <a:lnTo>
                    <a:pt x="0" y="10525"/>
                  </a:lnTo>
                  <a:lnTo>
                    <a:pt x="0" y="10473"/>
                  </a:lnTo>
                  <a:lnTo>
                    <a:pt x="0" y="10469"/>
                  </a:lnTo>
                  <a:lnTo>
                    <a:pt x="0" y="10465"/>
                  </a:lnTo>
                  <a:lnTo>
                    <a:pt x="0" y="10461"/>
                  </a:lnTo>
                  <a:lnTo>
                    <a:pt x="0" y="10456"/>
                  </a:lnTo>
                  <a:lnTo>
                    <a:pt x="0" y="0"/>
                  </a:lnTo>
                  <a:lnTo>
                    <a:pt x="13890" y="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2" name="Freeform 210"/>
            <p:cNvSpPr>
              <a:spLocks/>
            </p:cNvSpPr>
            <p:nvPr/>
          </p:nvSpPr>
          <p:spPr bwMode="auto">
            <a:xfrm>
              <a:off x="1115" y="3265"/>
              <a:ext cx="463" cy="187"/>
            </a:xfrm>
            <a:custGeom>
              <a:avLst/>
              <a:gdLst>
                <a:gd name="T0" fmla="*/ 0 w 13890"/>
                <a:gd name="T1" fmla="*/ 0 h 5614"/>
                <a:gd name="T2" fmla="*/ 0 w 13890"/>
                <a:gd name="T3" fmla="*/ 0 h 5614"/>
                <a:gd name="T4" fmla="*/ 0 w 13890"/>
                <a:gd name="T5" fmla="*/ 0 h 5614"/>
                <a:gd name="T6" fmla="*/ 0 w 13890"/>
                <a:gd name="T7" fmla="*/ 0 h 5614"/>
                <a:gd name="T8" fmla="*/ 0 w 13890"/>
                <a:gd name="T9" fmla="*/ 0 h 5614"/>
                <a:gd name="T10" fmla="*/ 0 w 13890"/>
                <a:gd name="T11" fmla="*/ 0 h 5614"/>
                <a:gd name="T12" fmla="*/ 0 w 13890"/>
                <a:gd name="T13" fmla="*/ 0 h 5614"/>
                <a:gd name="T14" fmla="*/ 1 w 13890"/>
                <a:gd name="T15" fmla="*/ 0 h 5614"/>
                <a:gd name="T16" fmla="*/ 1 w 13890"/>
                <a:gd name="T17" fmla="*/ 0 h 5614"/>
                <a:gd name="T18" fmla="*/ 1 w 13890"/>
                <a:gd name="T19" fmla="*/ 0 h 5614"/>
                <a:gd name="T20" fmla="*/ 1 w 13890"/>
                <a:gd name="T21" fmla="*/ 0 h 5614"/>
                <a:gd name="T22" fmla="*/ 1 w 13890"/>
                <a:gd name="T23" fmla="*/ 0 h 5614"/>
                <a:gd name="T24" fmla="*/ 1 w 13890"/>
                <a:gd name="T25" fmla="*/ 0 h 5614"/>
                <a:gd name="T26" fmla="*/ 1 w 13890"/>
                <a:gd name="T27" fmla="*/ 0 h 5614"/>
                <a:gd name="T28" fmla="*/ 0 w 13890"/>
                <a:gd name="T29" fmla="*/ 0 h 5614"/>
                <a:gd name="T30" fmla="*/ 0 w 13890"/>
                <a:gd name="T31" fmla="*/ 0 h 5614"/>
                <a:gd name="T32" fmla="*/ 0 w 13890"/>
                <a:gd name="T33" fmla="*/ 0 h 5614"/>
                <a:gd name="T34" fmla="*/ 0 w 13890"/>
                <a:gd name="T35" fmla="*/ 0 h 5614"/>
                <a:gd name="T36" fmla="*/ 0 w 13890"/>
                <a:gd name="T37" fmla="*/ 0 h 5614"/>
                <a:gd name="T38" fmla="*/ 0 w 13890"/>
                <a:gd name="T39" fmla="*/ 0 h 5614"/>
                <a:gd name="T40" fmla="*/ 0 w 13890"/>
                <a:gd name="T41" fmla="*/ 0 h 5614"/>
                <a:gd name="T42" fmla="*/ 0 w 13890"/>
                <a:gd name="T43" fmla="*/ 0 h 5614"/>
                <a:gd name="T44" fmla="*/ 0 w 13890"/>
                <a:gd name="T45" fmla="*/ 0 h 5614"/>
                <a:gd name="T46" fmla="*/ 0 w 13890"/>
                <a:gd name="T47" fmla="*/ 0 h 5614"/>
                <a:gd name="T48" fmla="*/ 0 w 13890"/>
                <a:gd name="T49" fmla="*/ 0 h 5614"/>
                <a:gd name="T50" fmla="*/ 0 w 13890"/>
                <a:gd name="T51" fmla="*/ 0 h 5614"/>
                <a:gd name="T52" fmla="*/ 0 w 13890"/>
                <a:gd name="T53" fmla="*/ 0 h 5614"/>
                <a:gd name="T54" fmla="*/ 0 w 13890"/>
                <a:gd name="T55" fmla="*/ 0 h 5614"/>
                <a:gd name="T56" fmla="*/ 0 w 13890"/>
                <a:gd name="T57" fmla="*/ 0 h 5614"/>
                <a:gd name="T58" fmla="*/ 0 w 13890"/>
                <a:gd name="T59" fmla="*/ 0 h 5614"/>
                <a:gd name="T60" fmla="*/ 0 w 13890"/>
                <a:gd name="T61" fmla="*/ 0 h 5614"/>
                <a:gd name="T62" fmla="*/ 0 w 13890"/>
                <a:gd name="T63" fmla="*/ 0 h 5614"/>
                <a:gd name="T64" fmla="*/ 0 w 13890"/>
                <a:gd name="T65" fmla="*/ 0 h 5614"/>
                <a:gd name="T66" fmla="*/ 0 w 13890"/>
                <a:gd name="T67" fmla="*/ 0 h 5614"/>
                <a:gd name="T68" fmla="*/ 0 w 13890"/>
                <a:gd name="T69" fmla="*/ 0 h 5614"/>
                <a:gd name="T70" fmla="*/ 0 w 13890"/>
                <a:gd name="T71" fmla="*/ 0 h 5614"/>
                <a:gd name="T72" fmla="*/ 0 w 13890"/>
                <a:gd name="T73" fmla="*/ 0 h 5614"/>
                <a:gd name="T74" fmla="*/ 0 w 13890"/>
                <a:gd name="T75" fmla="*/ 0 h 5614"/>
                <a:gd name="T76" fmla="*/ 0 w 13890"/>
                <a:gd name="T77" fmla="*/ 0 h 5614"/>
                <a:gd name="T78" fmla="*/ 0 w 13890"/>
                <a:gd name="T79" fmla="*/ 0 h 5614"/>
                <a:gd name="T80" fmla="*/ 0 w 13890"/>
                <a:gd name="T81" fmla="*/ 0 h 5614"/>
                <a:gd name="T82" fmla="*/ 0 w 13890"/>
                <a:gd name="T83" fmla="*/ 0 h 5614"/>
                <a:gd name="T84" fmla="*/ 0 w 13890"/>
                <a:gd name="T85" fmla="*/ 0 h 56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3890" h="5614">
                  <a:moveTo>
                    <a:pt x="6946" y="5614"/>
                  </a:moveTo>
                  <a:lnTo>
                    <a:pt x="7302" y="5611"/>
                  </a:lnTo>
                  <a:lnTo>
                    <a:pt x="7653" y="5600"/>
                  </a:lnTo>
                  <a:lnTo>
                    <a:pt x="8000" y="5582"/>
                  </a:lnTo>
                  <a:lnTo>
                    <a:pt x="8341" y="5558"/>
                  </a:lnTo>
                  <a:lnTo>
                    <a:pt x="8677" y="5525"/>
                  </a:lnTo>
                  <a:lnTo>
                    <a:pt x="9006" y="5488"/>
                  </a:lnTo>
                  <a:lnTo>
                    <a:pt x="9328" y="5444"/>
                  </a:lnTo>
                  <a:lnTo>
                    <a:pt x="9643" y="5393"/>
                  </a:lnTo>
                  <a:lnTo>
                    <a:pt x="9951" y="5338"/>
                  </a:lnTo>
                  <a:lnTo>
                    <a:pt x="10250" y="5275"/>
                  </a:lnTo>
                  <a:lnTo>
                    <a:pt x="10541" y="5207"/>
                  </a:lnTo>
                  <a:lnTo>
                    <a:pt x="10824" y="5134"/>
                  </a:lnTo>
                  <a:lnTo>
                    <a:pt x="11095" y="5056"/>
                  </a:lnTo>
                  <a:lnTo>
                    <a:pt x="11358" y="4972"/>
                  </a:lnTo>
                  <a:lnTo>
                    <a:pt x="11611" y="4884"/>
                  </a:lnTo>
                  <a:lnTo>
                    <a:pt x="11852" y="4791"/>
                  </a:lnTo>
                  <a:lnTo>
                    <a:pt x="12082" y="4693"/>
                  </a:lnTo>
                  <a:lnTo>
                    <a:pt x="12300" y="4591"/>
                  </a:lnTo>
                  <a:lnTo>
                    <a:pt x="12507" y="4485"/>
                  </a:lnTo>
                  <a:lnTo>
                    <a:pt x="12701" y="4375"/>
                  </a:lnTo>
                  <a:lnTo>
                    <a:pt x="12882" y="4261"/>
                  </a:lnTo>
                  <a:lnTo>
                    <a:pt x="13050" y="4144"/>
                  </a:lnTo>
                  <a:lnTo>
                    <a:pt x="13203" y="4023"/>
                  </a:lnTo>
                  <a:lnTo>
                    <a:pt x="13343" y="3898"/>
                  </a:lnTo>
                  <a:lnTo>
                    <a:pt x="13467" y="3771"/>
                  </a:lnTo>
                  <a:lnTo>
                    <a:pt x="13577" y="3640"/>
                  </a:lnTo>
                  <a:lnTo>
                    <a:pt x="13671" y="3507"/>
                  </a:lnTo>
                  <a:lnTo>
                    <a:pt x="13748" y="3372"/>
                  </a:lnTo>
                  <a:lnTo>
                    <a:pt x="13809" y="3234"/>
                  </a:lnTo>
                  <a:lnTo>
                    <a:pt x="13854" y="3093"/>
                  </a:lnTo>
                  <a:lnTo>
                    <a:pt x="13881" y="2952"/>
                  </a:lnTo>
                  <a:lnTo>
                    <a:pt x="13890" y="2807"/>
                  </a:lnTo>
                  <a:lnTo>
                    <a:pt x="13881" y="2663"/>
                  </a:lnTo>
                  <a:lnTo>
                    <a:pt x="13854" y="2521"/>
                  </a:lnTo>
                  <a:lnTo>
                    <a:pt x="13809" y="2381"/>
                  </a:lnTo>
                  <a:lnTo>
                    <a:pt x="13748" y="2243"/>
                  </a:lnTo>
                  <a:lnTo>
                    <a:pt x="13671" y="2107"/>
                  </a:lnTo>
                  <a:lnTo>
                    <a:pt x="13577" y="1974"/>
                  </a:lnTo>
                  <a:lnTo>
                    <a:pt x="13467" y="1844"/>
                  </a:lnTo>
                  <a:lnTo>
                    <a:pt x="13343" y="1717"/>
                  </a:lnTo>
                  <a:lnTo>
                    <a:pt x="13203" y="1592"/>
                  </a:lnTo>
                  <a:lnTo>
                    <a:pt x="13050" y="1471"/>
                  </a:lnTo>
                  <a:lnTo>
                    <a:pt x="12882" y="1354"/>
                  </a:lnTo>
                  <a:lnTo>
                    <a:pt x="12701" y="1239"/>
                  </a:lnTo>
                  <a:lnTo>
                    <a:pt x="12507" y="1130"/>
                  </a:lnTo>
                  <a:lnTo>
                    <a:pt x="12300" y="1023"/>
                  </a:lnTo>
                  <a:lnTo>
                    <a:pt x="12082" y="922"/>
                  </a:lnTo>
                  <a:lnTo>
                    <a:pt x="11852" y="824"/>
                  </a:lnTo>
                  <a:lnTo>
                    <a:pt x="11611" y="731"/>
                  </a:lnTo>
                  <a:lnTo>
                    <a:pt x="11358" y="642"/>
                  </a:lnTo>
                  <a:lnTo>
                    <a:pt x="11095" y="559"/>
                  </a:lnTo>
                  <a:lnTo>
                    <a:pt x="10824" y="480"/>
                  </a:lnTo>
                  <a:lnTo>
                    <a:pt x="10541" y="407"/>
                  </a:lnTo>
                  <a:lnTo>
                    <a:pt x="10250" y="340"/>
                  </a:lnTo>
                  <a:lnTo>
                    <a:pt x="9951" y="277"/>
                  </a:lnTo>
                  <a:lnTo>
                    <a:pt x="9643" y="221"/>
                  </a:lnTo>
                  <a:lnTo>
                    <a:pt x="9328" y="171"/>
                  </a:lnTo>
                  <a:lnTo>
                    <a:pt x="9006" y="127"/>
                  </a:lnTo>
                  <a:lnTo>
                    <a:pt x="8677" y="88"/>
                  </a:lnTo>
                  <a:lnTo>
                    <a:pt x="8341" y="57"/>
                  </a:lnTo>
                  <a:lnTo>
                    <a:pt x="8000" y="32"/>
                  </a:lnTo>
                  <a:lnTo>
                    <a:pt x="7653" y="14"/>
                  </a:lnTo>
                  <a:lnTo>
                    <a:pt x="7302" y="4"/>
                  </a:lnTo>
                  <a:lnTo>
                    <a:pt x="6946" y="0"/>
                  </a:lnTo>
                  <a:lnTo>
                    <a:pt x="6588" y="4"/>
                  </a:lnTo>
                  <a:lnTo>
                    <a:pt x="6236" y="14"/>
                  </a:lnTo>
                  <a:lnTo>
                    <a:pt x="5890" y="32"/>
                  </a:lnTo>
                  <a:lnTo>
                    <a:pt x="5548" y="57"/>
                  </a:lnTo>
                  <a:lnTo>
                    <a:pt x="5213" y="88"/>
                  </a:lnTo>
                  <a:lnTo>
                    <a:pt x="4884" y="127"/>
                  </a:lnTo>
                  <a:lnTo>
                    <a:pt x="4562" y="171"/>
                  </a:lnTo>
                  <a:lnTo>
                    <a:pt x="4246" y="221"/>
                  </a:lnTo>
                  <a:lnTo>
                    <a:pt x="3939" y="277"/>
                  </a:lnTo>
                  <a:lnTo>
                    <a:pt x="3639" y="340"/>
                  </a:lnTo>
                  <a:lnTo>
                    <a:pt x="3348" y="407"/>
                  </a:lnTo>
                  <a:lnTo>
                    <a:pt x="3066" y="480"/>
                  </a:lnTo>
                  <a:lnTo>
                    <a:pt x="2795" y="559"/>
                  </a:lnTo>
                  <a:lnTo>
                    <a:pt x="2532" y="642"/>
                  </a:lnTo>
                  <a:lnTo>
                    <a:pt x="2279" y="731"/>
                  </a:lnTo>
                  <a:lnTo>
                    <a:pt x="2038" y="824"/>
                  </a:lnTo>
                  <a:lnTo>
                    <a:pt x="1807" y="922"/>
                  </a:lnTo>
                  <a:lnTo>
                    <a:pt x="1589" y="1023"/>
                  </a:lnTo>
                  <a:lnTo>
                    <a:pt x="1383" y="1130"/>
                  </a:lnTo>
                  <a:lnTo>
                    <a:pt x="1188" y="1239"/>
                  </a:lnTo>
                  <a:lnTo>
                    <a:pt x="1007" y="1354"/>
                  </a:lnTo>
                  <a:lnTo>
                    <a:pt x="840" y="1471"/>
                  </a:lnTo>
                  <a:lnTo>
                    <a:pt x="686" y="1592"/>
                  </a:lnTo>
                  <a:lnTo>
                    <a:pt x="547" y="1717"/>
                  </a:lnTo>
                  <a:lnTo>
                    <a:pt x="423" y="1844"/>
                  </a:lnTo>
                  <a:lnTo>
                    <a:pt x="313" y="1974"/>
                  </a:lnTo>
                  <a:lnTo>
                    <a:pt x="219" y="2107"/>
                  </a:lnTo>
                  <a:lnTo>
                    <a:pt x="142" y="2243"/>
                  </a:lnTo>
                  <a:lnTo>
                    <a:pt x="81" y="2381"/>
                  </a:lnTo>
                  <a:lnTo>
                    <a:pt x="36" y="2521"/>
                  </a:lnTo>
                  <a:lnTo>
                    <a:pt x="9" y="2663"/>
                  </a:lnTo>
                  <a:lnTo>
                    <a:pt x="0" y="2807"/>
                  </a:lnTo>
                  <a:lnTo>
                    <a:pt x="9" y="2952"/>
                  </a:lnTo>
                  <a:lnTo>
                    <a:pt x="36" y="3093"/>
                  </a:lnTo>
                  <a:lnTo>
                    <a:pt x="81" y="3234"/>
                  </a:lnTo>
                  <a:lnTo>
                    <a:pt x="142" y="3372"/>
                  </a:lnTo>
                  <a:lnTo>
                    <a:pt x="219" y="3507"/>
                  </a:lnTo>
                  <a:lnTo>
                    <a:pt x="313" y="3640"/>
                  </a:lnTo>
                  <a:lnTo>
                    <a:pt x="423" y="3771"/>
                  </a:lnTo>
                  <a:lnTo>
                    <a:pt x="547" y="3898"/>
                  </a:lnTo>
                  <a:lnTo>
                    <a:pt x="686" y="4023"/>
                  </a:lnTo>
                  <a:lnTo>
                    <a:pt x="840" y="4144"/>
                  </a:lnTo>
                  <a:lnTo>
                    <a:pt x="1007" y="4261"/>
                  </a:lnTo>
                  <a:lnTo>
                    <a:pt x="1188" y="4375"/>
                  </a:lnTo>
                  <a:lnTo>
                    <a:pt x="1383" y="4485"/>
                  </a:lnTo>
                  <a:lnTo>
                    <a:pt x="1589" y="4591"/>
                  </a:lnTo>
                  <a:lnTo>
                    <a:pt x="1807" y="4693"/>
                  </a:lnTo>
                  <a:lnTo>
                    <a:pt x="2038" y="4791"/>
                  </a:lnTo>
                  <a:lnTo>
                    <a:pt x="2279" y="4884"/>
                  </a:lnTo>
                  <a:lnTo>
                    <a:pt x="2532" y="4972"/>
                  </a:lnTo>
                  <a:lnTo>
                    <a:pt x="2795" y="5056"/>
                  </a:lnTo>
                  <a:lnTo>
                    <a:pt x="3066" y="5134"/>
                  </a:lnTo>
                  <a:lnTo>
                    <a:pt x="3348" y="5207"/>
                  </a:lnTo>
                  <a:lnTo>
                    <a:pt x="3639" y="5275"/>
                  </a:lnTo>
                  <a:lnTo>
                    <a:pt x="3939" y="5338"/>
                  </a:lnTo>
                  <a:lnTo>
                    <a:pt x="4246" y="5393"/>
                  </a:lnTo>
                  <a:lnTo>
                    <a:pt x="4562" y="5444"/>
                  </a:lnTo>
                  <a:lnTo>
                    <a:pt x="4884" y="5488"/>
                  </a:lnTo>
                  <a:lnTo>
                    <a:pt x="5213" y="5525"/>
                  </a:lnTo>
                  <a:lnTo>
                    <a:pt x="5548" y="5558"/>
                  </a:lnTo>
                  <a:lnTo>
                    <a:pt x="5890" y="5582"/>
                  </a:lnTo>
                  <a:lnTo>
                    <a:pt x="6236" y="5600"/>
                  </a:lnTo>
                  <a:lnTo>
                    <a:pt x="6588" y="5611"/>
                  </a:lnTo>
                  <a:lnTo>
                    <a:pt x="6946" y="5614"/>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3" name="Freeform 211"/>
            <p:cNvSpPr>
              <a:spLocks noEditPoints="1"/>
            </p:cNvSpPr>
            <p:nvPr/>
          </p:nvSpPr>
          <p:spPr bwMode="auto">
            <a:xfrm>
              <a:off x="1257" y="3492"/>
              <a:ext cx="208" cy="270"/>
            </a:xfrm>
            <a:custGeom>
              <a:avLst/>
              <a:gdLst>
                <a:gd name="T0" fmla="*/ 0 w 6227"/>
                <a:gd name="T1" fmla="*/ 0 h 8088"/>
                <a:gd name="T2" fmla="*/ 0 w 6227"/>
                <a:gd name="T3" fmla="*/ 0 h 8088"/>
                <a:gd name="T4" fmla="*/ 0 w 6227"/>
                <a:gd name="T5" fmla="*/ 0 h 8088"/>
                <a:gd name="T6" fmla="*/ 0 w 6227"/>
                <a:gd name="T7" fmla="*/ 0 h 8088"/>
                <a:gd name="T8" fmla="*/ 0 w 6227"/>
                <a:gd name="T9" fmla="*/ 0 h 8088"/>
                <a:gd name="T10" fmla="*/ 0 w 6227"/>
                <a:gd name="T11" fmla="*/ 0 h 8088"/>
                <a:gd name="T12" fmla="*/ 0 w 6227"/>
                <a:gd name="T13" fmla="*/ 0 h 8088"/>
                <a:gd name="T14" fmla="*/ 0 w 6227"/>
                <a:gd name="T15" fmla="*/ 0 h 8088"/>
                <a:gd name="T16" fmla="*/ 0 w 6227"/>
                <a:gd name="T17" fmla="*/ 0 h 8088"/>
                <a:gd name="T18" fmla="*/ 0 w 6227"/>
                <a:gd name="T19" fmla="*/ 0 h 8088"/>
                <a:gd name="T20" fmla="*/ 0 w 6227"/>
                <a:gd name="T21" fmla="*/ 0 h 8088"/>
                <a:gd name="T22" fmla="*/ 0 w 6227"/>
                <a:gd name="T23" fmla="*/ 0 h 8088"/>
                <a:gd name="T24" fmla="*/ 0 w 6227"/>
                <a:gd name="T25" fmla="*/ 0 h 8088"/>
                <a:gd name="T26" fmla="*/ 0 w 6227"/>
                <a:gd name="T27" fmla="*/ 0 h 8088"/>
                <a:gd name="T28" fmla="*/ 0 w 6227"/>
                <a:gd name="T29" fmla="*/ 0 h 8088"/>
                <a:gd name="T30" fmla="*/ 0 w 6227"/>
                <a:gd name="T31" fmla="*/ 0 h 8088"/>
                <a:gd name="T32" fmla="*/ 0 w 6227"/>
                <a:gd name="T33" fmla="*/ 0 h 8088"/>
                <a:gd name="T34" fmla="*/ 0 w 6227"/>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7" h="8088">
                  <a:moveTo>
                    <a:pt x="6227" y="7053"/>
                  </a:moveTo>
                  <a:lnTo>
                    <a:pt x="6227" y="7053"/>
                  </a:lnTo>
                  <a:lnTo>
                    <a:pt x="6227" y="8088"/>
                  </a:lnTo>
                  <a:lnTo>
                    <a:pt x="0" y="8088"/>
                  </a:lnTo>
                  <a:lnTo>
                    <a:pt x="0" y="3"/>
                  </a:lnTo>
                  <a:lnTo>
                    <a:pt x="1066" y="3"/>
                  </a:lnTo>
                  <a:lnTo>
                    <a:pt x="1066" y="0"/>
                  </a:lnTo>
                  <a:lnTo>
                    <a:pt x="1677" y="0"/>
                  </a:lnTo>
                  <a:lnTo>
                    <a:pt x="1677" y="3"/>
                  </a:lnTo>
                  <a:lnTo>
                    <a:pt x="6227" y="3"/>
                  </a:lnTo>
                  <a:lnTo>
                    <a:pt x="6227" y="6456"/>
                  </a:lnTo>
                  <a:lnTo>
                    <a:pt x="6227" y="7053"/>
                  </a:lnTo>
                  <a:close/>
                  <a:moveTo>
                    <a:pt x="5616" y="604"/>
                  </a:moveTo>
                  <a:lnTo>
                    <a:pt x="607" y="604"/>
                  </a:lnTo>
                  <a:lnTo>
                    <a:pt x="607" y="7491"/>
                  </a:lnTo>
                  <a:lnTo>
                    <a:pt x="5616" y="7491"/>
                  </a:lnTo>
                  <a:lnTo>
                    <a:pt x="5616" y="604"/>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4" name="Rectangle 212"/>
            <p:cNvSpPr>
              <a:spLocks noChangeArrowheads="1"/>
            </p:cNvSpPr>
            <p:nvPr/>
          </p:nvSpPr>
          <p:spPr bwMode="auto">
            <a:xfrm>
              <a:off x="1302" y="3556"/>
              <a:ext cx="68"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 name="Rectangle 213"/>
            <p:cNvSpPr>
              <a:spLocks noChangeArrowheads="1"/>
            </p:cNvSpPr>
            <p:nvPr/>
          </p:nvSpPr>
          <p:spPr bwMode="auto">
            <a:xfrm>
              <a:off x="1302" y="3615"/>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6" name="Rectangle 214"/>
            <p:cNvSpPr>
              <a:spLocks noChangeArrowheads="1"/>
            </p:cNvSpPr>
            <p:nvPr/>
          </p:nvSpPr>
          <p:spPr bwMode="auto">
            <a:xfrm>
              <a:off x="1302" y="3672"/>
              <a:ext cx="114" cy="25"/>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7" name="Freeform 215"/>
            <p:cNvSpPr>
              <a:spLocks noEditPoints="1"/>
            </p:cNvSpPr>
            <p:nvPr/>
          </p:nvSpPr>
          <p:spPr bwMode="auto">
            <a:xfrm>
              <a:off x="1248" y="3486"/>
              <a:ext cx="208" cy="269"/>
            </a:xfrm>
            <a:custGeom>
              <a:avLst/>
              <a:gdLst>
                <a:gd name="T0" fmla="*/ 0 w 6228"/>
                <a:gd name="T1" fmla="*/ 0 h 8088"/>
                <a:gd name="T2" fmla="*/ 0 w 6228"/>
                <a:gd name="T3" fmla="*/ 0 h 8088"/>
                <a:gd name="T4" fmla="*/ 0 w 6228"/>
                <a:gd name="T5" fmla="*/ 0 h 8088"/>
                <a:gd name="T6" fmla="*/ 0 w 6228"/>
                <a:gd name="T7" fmla="*/ 0 h 8088"/>
                <a:gd name="T8" fmla="*/ 0 w 6228"/>
                <a:gd name="T9" fmla="*/ 0 h 8088"/>
                <a:gd name="T10" fmla="*/ 0 w 6228"/>
                <a:gd name="T11" fmla="*/ 0 h 8088"/>
                <a:gd name="T12" fmla="*/ 0 w 6228"/>
                <a:gd name="T13" fmla="*/ 0 h 8088"/>
                <a:gd name="T14" fmla="*/ 0 w 6228"/>
                <a:gd name="T15" fmla="*/ 0 h 8088"/>
                <a:gd name="T16" fmla="*/ 0 w 6228"/>
                <a:gd name="T17" fmla="*/ 0 h 8088"/>
                <a:gd name="T18" fmla="*/ 0 w 6228"/>
                <a:gd name="T19" fmla="*/ 0 h 8088"/>
                <a:gd name="T20" fmla="*/ 0 w 6228"/>
                <a:gd name="T21" fmla="*/ 0 h 8088"/>
                <a:gd name="T22" fmla="*/ 0 w 6228"/>
                <a:gd name="T23" fmla="*/ 0 h 8088"/>
                <a:gd name="T24" fmla="*/ 0 w 6228"/>
                <a:gd name="T25" fmla="*/ 0 h 8088"/>
                <a:gd name="T26" fmla="*/ 0 w 6228"/>
                <a:gd name="T27" fmla="*/ 0 h 8088"/>
                <a:gd name="T28" fmla="*/ 0 w 6228"/>
                <a:gd name="T29" fmla="*/ 0 h 8088"/>
                <a:gd name="T30" fmla="*/ 0 w 6228"/>
                <a:gd name="T31" fmla="*/ 0 h 8088"/>
                <a:gd name="T32" fmla="*/ 0 w 6228"/>
                <a:gd name="T33" fmla="*/ 0 h 8088"/>
                <a:gd name="T34" fmla="*/ 0 w 6228"/>
                <a:gd name="T35" fmla="*/ 0 h 808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228" h="8088">
                  <a:moveTo>
                    <a:pt x="6228" y="7052"/>
                  </a:moveTo>
                  <a:lnTo>
                    <a:pt x="6227" y="7052"/>
                  </a:lnTo>
                  <a:lnTo>
                    <a:pt x="6227" y="8088"/>
                  </a:lnTo>
                  <a:lnTo>
                    <a:pt x="0" y="8088"/>
                  </a:lnTo>
                  <a:lnTo>
                    <a:pt x="0" y="2"/>
                  </a:lnTo>
                  <a:lnTo>
                    <a:pt x="1068" y="2"/>
                  </a:lnTo>
                  <a:lnTo>
                    <a:pt x="1068" y="0"/>
                  </a:lnTo>
                  <a:lnTo>
                    <a:pt x="1679" y="0"/>
                  </a:lnTo>
                  <a:lnTo>
                    <a:pt x="1679" y="2"/>
                  </a:lnTo>
                  <a:lnTo>
                    <a:pt x="6227" y="2"/>
                  </a:lnTo>
                  <a:lnTo>
                    <a:pt x="6227" y="6455"/>
                  </a:lnTo>
                  <a:lnTo>
                    <a:pt x="6228" y="6455"/>
                  </a:lnTo>
                  <a:lnTo>
                    <a:pt x="6228" y="7052"/>
                  </a:lnTo>
                  <a:close/>
                  <a:moveTo>
                    <a:pt x="5617" y="603"/>
                  </a:moveTo>
                  <a:lnTo>
                    <a:pt x="607" y="603"/>
                  </a:lnTo>
                  <a:lnTo>
                    <a:pt x="607" y="7491"/>
                  </a:lnTo>
                  <a:lnTo>
                    <a:pt x="5617" y="7491"/>
                  </a:lnTo>
                  <a:lnTo>
                    <a:pt x="5617" y="6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8" name="Rectangle 216"/>
            <p:cNvSpPr>
              <a:spLocks noChangeArrowheads="1"/>
            </p:cNvSpPr>
            <p:nvPr/>
          </p:nvSpPr>
          <p:spPr bwMode="auto">
            <a:xfrm>
              <a:off x="1294" y="3549"/>
              <a:ext cx="67"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9" name="Rectangle 217"/>
            <p:cNvSpPr>
              <a:spLocks noChangeArrowheads="1"/>
            </p:cNvSpPr>
            <p:nvPr/>
          </p:nvSpPr>
          <p:spPr bwMode="auto">
            <a:xfrm>
              <a:off x="1294" y="3608"/>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0" name="Rectangle 218"/>
            <p:cNvSpPr>
              <a:spLocks noChangeArrowheads="1"/>
            </p:cNvSpPr>
            <p:nvPr/>
          </p:nvSpPr>
          <p:spPr bwMode="auto">
            <a:xfrm>
              <a:off x="1294" y="3666"/>
              <a:ext cx="113"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231" name="Rectangle 8"/>
          <p:cNvSpPr/>
          <p:nvPr/>
        </p:nvSpPr>
        <p:spPr>
          <a:xfrm>
            <a:off x="8019638" y="5271591"/>
            <a:ext cx="813431" cy="461665"/>
          </a:xfrm>
          <a:prstGeom prst="rect">
            <a:avLst/>
          </a:prstGeom>
        </p:spPr>
        <p:txBody>
          <a:bodyPr wrap="square">
            <a:spAutoFit/>
          </a:bodyPr>
          <a:lstStyle/>
          <a:p>
            <a:r>
              <a:rPr lang="zh-CN" altLang="en-US" sz="1200" b="1" dirty="0">
                <a:solidFill>
                  <a:schemeClr val="tx1">
                    <a:lumMod val="65000"/>
                    <a:lumOff val="35000"/>
                  </a:schemeClr>
                </a:solidFill>
                <a:latin typeface="微软雅黑" pitchFamily="34" charset="-122"/>
                <a:ea typeface="微软雅黑" pitchFamily="34" charset="-122"/>
              </a:rPr>
              <a:t>就业</a:t>
            </a:r>
            <a:r>
              <a:rPr lang="zh-CN" altLang="en-US" sz="1200" b="1" dirty="0" smtClean="0">
                <a:solidFill>
                  <a:schemeClr val="tx1">
                    <a:lumMod val="65000"/>
                    <a:lumOff val="35000"/>
                  </a:schemeClr>
                </a:solidFill>
                <a:latin typeface="微软雅黑" pitchFamily="34" charset="-122"/>
                <a:ea typeface="微软雅黑" pitchFamily="34" charset="-122"/>
              </a:rPr>
              <a:t>业务数据服务</a:t>
            </a:r>
            <a:endParaRPr lang="en-US" sz="1200" b="1" dirty="0" smtClean="0">
              <a:solidFill>
                <a:schemeClr val="tx1">
                  <a:lumMod val="65000"/>
                  <a:lumOff val="35000"/>
                </a:schemeClr>
              </a:solidFill>
              <a:latin typeface="微软雅黑" pitchFamily="34" charset="-122"/>
              <a:ea typeface="微软雅黑" pitchFamily="34" charset="-122"/>
            </a:endParaRPr>
          </a:p>
        </p:txBody>
      </p:sp>
      <p:grpSp>
        <p:nvGrpSpPr>
          <p:cNvPr id="232" name="Group 134"/>
          <p:cNvGrpSpPr>
            <a:grpSpLocks noChangeAspect="1"/>
          </p:cNvGrpSpPr>
          <p:nvPr/>
        </p:nvGrpSpPr>
        <p:grpSpPr bwMode="auto">
          <a:xfrm>
            <a:off x="8242434" y="4557392"/>
            <a:ext cx="341677" cy="696226"/>
            <a:chOff x="3168" y="2016"/>
            <a:chExt cx="407" cy="622"/>
          </a:xfrm>
        </p:grpSpPr>
        <p:sp>
          <p:nvSpPr>
            <p:cNvPr id="233" name="AutoShape 135"/>
            <p:cNvSpPr>
              <a:spLocks noChangeAspect="1" noChangeArrowheads="1" noTextEdit="1"/>
            </p:cNvSpPr>
            <p:nvPr/>
          </p:nvSpPr>
          <p:spPr bwMode="auto">
            <a:xfrm>
              <a:off x="3168" y="2016"/>
              <a:ext cx="407"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4" name="Freeform 136"/>
            <p:cNvSpPr>
              <a:spLocks/>
            </p:cNvSpPr>
            <p:nvPr/>
          </p:nvSpPr>
          <p:spPr bwMode="auto">
            <a:xfrm>
              <a:off x="3168" y="2016"/>
              <a:ext cx="407" cy="622"/>
            </a:xfrm>
            <a:custGeom>
              <a:avLst/>
              <a:gdLst>
                <a:gd name="T0" fmla="*/ 1 w 10581"/>
                <a:gd name="T1" fmla="*/ 0 h 16172"/>
                <a:gd name="T2" fmla="*/ 1 w 10581"/>
                <a:gd name="T3" fmla="*/ 1 h 16172"/>
                <a:gd name="T4" fmla="*/ 1 w 10581"/>
                <a:gd name="T5" fmla="*/ 1 h 16172"/>
                <a:gd name="T6" fmla="*/ 0 w 10581"/>
                <a:gd name="T7" fmla="*/ 1 h 16172"/>
                <a:gd name="T8" fmla="*/ 0 w 10581"/>
                <a:gd name="T9" fmla="*/ 0 h 16172"/>
                <a:gd name="T10" fmla="*/ 0 w 10581"/>
                <a:gd name="T11" fmla="*/ 0 h 16172"/>
                <a:gd name="T12" fmla="*/ 1 w 10581"/>
                <a:gd name="T13" fmla="*/ 0 h 16172"/>
                <a:gd name="T14" fmla="*/ 1 w 10581"/>
                <a:gd name="T15" fmla="*/ 0 h 16172"/>
                <a:gd name="T16" fmla="*/ 1 w 10581"/>
                <a:gd name="T17" fmla="*/ 0 h 16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581" h="16172">
                  <a:moveTo>
                    <a:pt x="10581" y="0"/>
                  </a:moveTo>
                  <a:lnTo>
                    <a:pt x="10581" y="15019"/>
                  </a:lnTo>
                  <a:lnTo>
                    <a:pt x="8762" y="16172"/>
                  </a:lnTo>
                  <a:lnTo>
                    <a:pt x="0" y="16172"/>
                  </a:lnTo>
                  <a:lnTo>
                    <a:pt x="0" y="1155"/>
                  </a:lnTo>
                  <a:lnTo>
                    <a:pt x="1817" y="0"/>
                  </a:lnTo>
                  <a:lnTo>
                    <a:pt x="10581" y="0"/>
                  </a:lnTo>
                  <a:close/>
                </a:path>
              </a:pathLst>
            </a:custGeom>
            <a:solidFill>
              <a:srgbClr val="7FA6C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5" name="Rectangle 137"/>
            <p:cNvSpPr>
              <a:spLocks noChangeArrowheads="1"/>
            </p:cNvSpPr>
            <p:nvPr/>
          </p:nvSpPr>
          <p:spPr bwMode="auto">
            <a:xfrm>
              <a:off x="3168" y="2060"/>
              <a:ext cx="337" cy="578"/>
            </a:xfrm>
            <a:prstGeom prst="rect">
              <a:avLst/>
            </a:prstGeom>
            <a:solidFill>
              <a:srgbClr val="7FA6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6" name="Freeform 138"/>
            <p:cNvSpPr>
              <a:spLocks/>
            </p:cNvSpPr>
            <p:nvPr/>
          </p:nvSpPr>
          <p:spPr bwMode="auto">
            <a:xfrm>
              <a:off x="3505" y="2016"/>
              <a:ext cx="70" cy="622"/>
            </a:xfrm>
            <a:custGeom>
              <a:avLst/>
              <a:gdLst>
                <a:gd name="T0" fmla="*/ 0 w 1819"/>
                <a:gd name="T1" fmla="*/ 0 h 16172"/>
                <a:gd name="T2" fmla="*/ 0 w 1819"/>
                <a:gd name="T3" fmla="*/ 0 h 16172"/>
                <a:gd name="T4" fmla="*/ 0 w 1819"/>
                <a:gd name="T5" fmla="*/ 1 h 16172"/>
                <a:gd name="T6" fmla="*/ 0 w 1819"/>
                <a:gd name="T7" fmla="*/ 1 h 16172"/>
                <a:gd name="T8" fmla="*/ 0 w 1819"/>
                <a:gd name="T9" fmla="*/ 0 h 161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9" h="16172">
                  <a:moveTo>
                    <a:pt x="1819" y="0"/>
                  </a:moveTo>
                  <a:lnTo>
                    <a:pt x="0" y="1155"/>
                  </a:lnTo>
                  <a:lnTo>
                    <a:pt x="0" y="16172"/>
                  </a:lnTo>
                  <a:lnTo>
                    <a:pt x="1819" y="15019"/>
                  </a:lnTo>
                  <a:lnTo>
                    <a:pt x="1819"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7" name="Freeform 139"/>
            <p:cNvSpPr>
              <a:spLocks/>
            </p:cNvSpPr>
            <p:nvPr/>
          </p:nvSpPr>
          <p:spPr bwMode="auto">
            <a:xfrm>
              <a:off x="3168" y="2016"/>
              <a:ext cx="407" cy="44"/>
            </a:xfrm>
            <a:custGeom>
              <a:avLst/>
              <a:gdLst>
                <a:gd name="T0" fmla="*/ 0 w 10581"/>
                <a:gd name="T1" fmla="*/ 0 h 1155"/>
                <a:gd name="T2" fmla="*/ 1 w 10581"/>
                <a:gd name="T3" fmla="*/ 0 h 1155"/>
                <a:gd name="T4" fmla="*/ 1 w 10581"/>
                <a:gd name="T5" fmla="*/ 0 h 1155"/>
                <a:gd name="T6" fmla="*/ 0 w 10581"/>
                <a:gd name="T7" fmla="*/ 0 h 1155"/>
                <a:gd name="T8" fmla="*/ 0 w 10581"/>
                <a:gd name="T9" fmla="*/ 0 h 11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81" h="1155">
                  <a:moveTo>
                    <a:pt x="0" y="1155"/>
                  </a:moveTo>
                  <a:lnTo>
                    <a:pt x="8762" y="1155"/>
                  </a:lnTo>
                  <a:lnTo>
                    <a:pt x="10581" y="0"/>
                  </a:lnTo>
                  <a:lnTo>
                    <a:pt x="1817" y="0"/>
                  </a:lnTo>
                  <a:lnTo>
                    <a:pt x="0" y="1155"/>
                  </a:lnTo>
                  <a:close/>
                </a:path>
              </a:pathLst>
            </a:custGeom>
            <a:solidFill>
              <a:srgbClr val="4D72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8" name="Rectangle 140"/>
            <p:cNvSpPr>
              <a:spLocks noChangeArrowheads="1"/>
            </p:cNvSpPr>
            <p:nvPr/>
          </p:nvSpPr>
          <p:spPr bwMode="auto">
            <a:xfrm>
              <a:off x="3168" y="2256"/>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 name="Rectangle 141"/>
            <p:cNvSpPr>
              <a:spLocks noChangeArrowheads="1"/>
            </p:cNvSpPr>
            <p:nvPr/>
          </p:nvSpPr>
          <p:spPr bwMode="auto">
            <a:xfrm>
              <a:off x="3168" y="2281"/>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0" name="Rectangle 142"/>
            <p:cNvSpPr>
              <a:spLocks noChangeArrowheads="1"/>
            </p:cNvSpPr>
            <p:nvPr/>
          </p:nvSpPr>
          <p:spPr bwMode="auto">
            <a:xfrm>
              <a:off x="3168" y="2137"/>
              <a:ext cx="337" cy="26"/>
            </a:xfrm>
            <a:prstGeom prst="rect">
              <a:avLst/>
            </a:prstGeom>
            <a:solidFill>
              <a:srgbClr val="1F1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1" name="Rectangle 143"/>
            <p:cNvSpPr>
              <a:spLocks noChangeArrowheads="1"/>
            </p:cNvSpPr>
            <p:nvPr/>
          </p:nvSpPr>
          <p:spPr bwMode="auto">
            <a:xfrm>
              <a:off x="3168" y="2163"/>
              <a:ext cx="337" cy="26"/>
            </a:xfrm>
            <a:prstGeom prst="rect">
              <a:avLst/>
            </a:prstGeom>
            <a:solidFill>
              <a:srgbClr val="A7CD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2" name="Freeform 144"/>
            <p:cNvSpPr>
              <a:spLocks/>
            </p:cNvSpPr>
            <p:nvPr/>
          </p:nvSpPr>
          <p:spPr bwMode="auto">
            <a:xfrm>
              <a:off x="3194" y="2482"/>
              <a:ext cx="267" cy="135"/>
            </a:xfrm>
            <a:custGeom>
              <a:avLst/>
              <a:gdLst>
                <a:gd name="T0" fmla="*/ 0 w 6935"/>
                <a:gd name="T1" fmla="*/ 0 h 3516"/>
                <a:gd name="T2" fmla="*/ 0 w 6935"/>
                <a:gd name="T3" fmla="*/ 0 h 3516"/>
                <a:gd name="T4" fmla="*/ 0 w 6935"/>
                <a:gd name="T5" fmla="*/ 0 h 3516"/>
                <a:gd name="T6" fmla="*/ 0 w 6935"/>
                <a:gd name="T7" fmla="*/ 0 h 3516"/>
                <a:gd name="T8" fmla="*/ 0 w 6935"/>
                <a:gd name="T9" fmla="*/ 0 h 35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35" h="3516">
                  <a:moveTo>
                    <a:pt x="6338" y="0"/>
                  </a:moveTo>
                  <a:lnTo>
                    <a:pt x="6935" y="0"/>
                  </a:lnTo>
                  <a:lnTo>
                    <a:pt x="6819" y="3516"/>
                  </a:lnTo>
                  <a:lnTo>
                    <a:pt x="0" y="3516"/>
                  </a:lnTo>
                  <a:lnTo>
                    <a:pt x="6338" y="0"/>
                  </a:lnTo>
                  <a:close/>
                </a:path>
              </a:pathLst>
            </a:custGeom>
            <a:solidFill>
              <a:srgbClr val="00426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3" name="Freeform 145"/>
            <p:cNvSpPr>
              <a:spLocks/>
            </p:cNvSpPr>
            <p:nvPr/>
          </p:nvSpPr>
          <p:spPr bwMode="auto">
            <a:xfrm>
              <a:off x="3204" y="2341"/>
              <a:ext cx="271" cy="276"/>
            </a:xfrm>
            <a:custGeom>
              <a:avLst/>
              <a:gdLst>
                <a:gd name="T0" fmla="*/ 0 w 7058"/>
                <a:gd name="T1" fmla="*/ 0 h 7171"/>
                <a:gd name="T2" fmla="*/ 0 w 7058"/>
                <a:gd name="T3" fmla="*/ 0 h 7171"/>
                <a:gd name="T4" fmla="*/ 0 w 7058"/>
                <a:gd name="T5" fmla="*/ 0 h 7171"/>
                <a:gd name="T6" fmla="*/ 0 w 7058"/>
                <a:gd name="T7" fmla="*/ 0 h 7171"/>
                <a:gd name="T8" fmla="*/ 0 w 7058"/>
                <a:gd name="T9" fmla="*/ 0 h 7171"/>
                <a:gd name="T10" fmla="*/ 0 w 7058"/>
                <a:gd name="T11" fmla="*/ 0 h 7171"/>
                <a:gd name="T12" fmla="*/ 0 w 7058"/>
                <a:gd name="T13" fmla="*/ 0 h 7171"/>
                <a:gd name="T14" fmla="*/ 0 w 7058"/>
                <a:gd name="T15" fmla="*/ 0 h 7171"/>
                <a:gd name="T16" fmla="*/ 0 w 7058"/>
                <a:gd name="T17" fmla="*/ 0 h 7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58" h="7171">
                  <a:moveTo>
                    <a:pt x="0" y="0"/>
                  </a:moveTo>
                  <a:lnTo>
                    <a:pt x="7058" y="0"/>
                  </a:lnTo>
                  <a:lnTo>
                    <a:pt x="7058" y="7171"/>
                  </a:lnTo>
                  <a:lnTo>
                    <a:pt x="6311" y="7171"/>
                  </a:lnTo>
                  <a:lnTo>
                    <a:pt x="6311" y="758"/>
                  </a:lnTo>
                  <a:lnTo>
                    <a:pt x="746" y="758"/>
                  </a:lnTo>
                  <a:lnTo>
                    <a:pt x="746" y="7171"/>
                  </a:lnTo>
                  <a:lnTo>
                    <a:pt x="0" y="7171"/>
                  </a:lnTo>
                  <a:lnTo>
                    <a:pt x="0"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4" name="Freeform 146"/>
            <p:cNvSpPr>
              <a:spLocks/>
            </p:cNvSpPr>
            <p:nvPr/>
          </p:nvSpPr>
          <p:spPr bwMode="auto">
            <a:xfrm>
              <a:off x="3194" y="2341"/>
              <a:ext cx="271" cy="276"/>
            </a:xfrm>
            <a:custGeom>
              <a:avLst/>
              <a:gdLst>
                <a:gd name="T0" fmla="*/ 0 w 7058"/>
                <a:gd name="T1" fmla="*/ 0 h 7171"/>
                <a:gd name="T2" fmla="*/ 0 w 7058"/>
                <a:gd name="T3" fmla="*/ 0 h 7171"/>
                <a:gd name="T4" fmla="*/ 0 w 7058"/>
                <a:gd name="T5" fmla="*/ 0 h 7171"/>
                <a:gd name="T6" fmla="*/ 0 w 7058"/>
                <a:gd name="T7" fmla="*/ 0 h 7171"/>
                <a:gd name="T8" fmla="*/ 0 w 7058"/>
                <a:gd name="T9" fmla="*/ 0 h 7171"/>
                <a:gd name="T10" fmla="*/ 0 w 7058"/>
                <a:gd name="T11" fmla="*/ 0 h 7171"/>
                <a:gd name="T12" fmla="*/ 0 w 7058"/>
                <a:gd name="T13" fmla="*/ 0 h 7171"/>
                <a:gd name="T14" fmla="*/ 0 w 7058"/>
                <a:gd name="T15" fmla="*/ 0 h 7171"/>
                <a:gd name="T16" fmla="*/ 0 w 7058"/>
                <a:gd name="T17" fmla="*/ 0 h 7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58" h="7171">
                  <a:moveTo>
                    <a:pt x="0" y="0"/>
                  </a:moveTo>
                  <a:lnTo>
                    <a:pt x="7058" y="0"/>
                  </a:lnTo>
                  <a:lnTo>
                    <a:pt x="7058" y="7171"/>
                  </a:lnTo>
                  <a:lnTo>
                    <a:pt x="6312" y="7171"/>
                  </a:lnTo>
                  <a:lnTo>
                    <a:pt x="6312" y="758"/>
                  </a:lnTo>
                  <a:lnTo>
                    <a:pt x="747" y="758"/>
                  </a:lnTo>
                  <a:lnTo>
                    <a:pt x="747" y="7171"/>
                  </a:lnTo>
                  <a:lnTo>
                    <a:pt x="0" y="717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5" name="Freeform 147"/>
            <p:cNvSpPr>
              <a:spLocks noEditPoints="1"/>
            </p:cNvSpPr>
            <p:nvPr/>
          </p:nvSpPr>
          <p:spPr bwMode="auto">
            <a:xfrm>
              <a:off x="3248"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29" y="1275"/>
                  </a:lnTo>
                  <a:lnTo>
                    <a:pt x="2895" y="1211"/>
                  </a:lnTo>
                  <a:lnTo>
                    <a:pt x="2860" y="1149"/>
                  </a:lnTo>
                  <a:lnTo>
                    <a:pt x="2822" y="1089"/>
                  </a:lnTo>
                  <a:lnTo>
                    <a:pt x="2785" y="1029"/>
                  </a:lnTo>
                  <a:lnTo>
                    <a:pt x="2745" y="971"/>
                  </a:lnTo>
                  <a:lnTo>
                    <a:pt x="2705" y="914"/>
                  </a:lnTo>
                  <a:lnTo>
                    <a:pt x="2663" y="858"/>
                  </a:lnTo>
                  <a:lnTo>
                    <a:pt x="2621" y="805"/>
                  </a:lnTo>
                  <a:lnTo>
                    <a:pt x="2577" y="751"/>
                  </a:lnTo>
                  <a:lnTo>
                    <a:pt x="2532" y="700"/>
                  </a:lnTo>
                  <a:lnTo>
                    <a:pt x="2486" y="649"/>
                  </a:lnTo>
                  <a:lnTo>
                    <a:pt x="2438" y="600"/>
                  </a:lnTo>
                  <a:lnTo>
                    <a:pt x="2390" y="552"/>
                  </a:lnTo>
                  <a:lnTo>
                    <a:pt x="2340" y="505"/>
                  </a:lnTo>
                  <a:lnTo>
                    <a:pt x="2287" y="458"/>
                  </a:lnTo>
                  <a:lnTo>
                    <a:pt x="2235" y="411"/>
                  </a:lnTo>
                  <a:lnTo>
                    <a:pt x="2183" y="369"/>
                  </a:lnTo>
                  <a:lnTo>
                    <a:pt x="2134" y="328"/>
                  </a:lnTo>
                  <a:lnTo>
                    <a:pt x="2084" y="289"/>
                  </a:lnTo>
                  <a:lnTo>
                    <a:pt x="2036" y="254"/>
                  </a:lnTo>
                  <a:lnTo>
                    <a:pt x="1989" y="220"/>
                  </a:lnTo>
                  <a:lnTo>
                    <a:pt x="1943" y="189"/>
                  </a:lnTo>
                  <a:lnTo>
                    <a:pt x="1898" y="161"/>
                  </a:lnTo>
                  <a:lnTo>
                    <a:pt x="1854" y="135"/>
                  </a:lnTo>
                  <a:lnTo>
                    <a:pt x="1811" y="111"/>
                  </a:lnTo>
                  <a:lnTo>
                    <a:pt x="1769" y="90"/>
                  </a:lnTo>
                  <a:lnTo>
                    <a:pt x="1727" y="71"/>
                  </a:lnTo>
                  <a:lnTo>
                    <a:pt x="1688" y="55"/>
                  </a:lnTo>
                  <a:lnTo>
                    <a:pt x="1648" y="42"/>
                  </a:lnTo>
                  <a:lnTo>
                    <a:pt x="1611" y="29"/>
                  </a:lnTo>
                  <a:lnTo>
                    <a:pt x="1587" y="24"/>
                  </a:lnTo>
                  <a:lnTo>
                    <a:pt x="1563" y="18"/>
                  </a:lnTo>
                  <a:lnTo>
                    <a:pt x="1539" y="14"/>
                  </a:lnTo>
                  <a:lnTo>
                    <a:pt x="1515" y="10"/>
                  </a:lnTo>
                  <a:lnTo>
                    <a:pt x="1491" y="7"/>
                  </a:lnTo>
                  <a:lnTo>
                    <a:pt x="1466" y="4"/>
                  </a:lnTo>
                  <a:lnTo>
                    <a:pt x="1441" y="2"/>
                  </a:lnTo>
                  <a:lnTo>
                    <a:pt x="1416" y="1"/>
                  </a:lnTo>
                  <a:lnTo>
                    <a:pt x="1390" y="0"/>
                  </a:lnTo>
                  <a:lnTo>
                    <a:pt x="1364" y="0"/>
                  </a:lnTo>
                  <a:lnTo>
                    <a:pt x="1339" y="1"/>
                  </a:lnTo>
                  <a:lnTo>
                    <a:pt x="1312" y="2"/>
                  </a:lnTo>
                  <a:lnTo>
                    <a:pt x="1285" y="4"/>
                  </a:lnTo>
                  <a:lnTo>
                    <a:pt x="1259" y="7"/>
                  </a:lnTo>
                  <a:lnTo>
                    <a:pt x="1231" y="10"/>
                  </a:lnTo>
                  <a:lnTo>
                    <a:pt x="1204" y="15"/>
                  </a:lnTo>
                  <a:lnTo>
                    <a:pt x="1177" y="19"/>
                  </a:lnTo>
                  <a:lnTo>
                    <a:pt x="1148" y="25"/>
                  </a:lnTo>
                  <a:lnTo>
                    <a:pt x="1121" y="31"/>
                  </a:lnTo>
                  <a:lnTo>
                    <a:pt x="1093" y="37"/>
                  </a:lnTo>
                  <a:lnTo>
                    <a:pt x="1063" y="46"/>
                  </a:lnTo>
                  <a:lnTo>
                    <a:pt x="1035" y="54"/>
                  </a:lnTo>
                  <a:lnTo>
                    <a:pt x="1005" y="63"/>
                  </a:lnTo>
                  <a:lnTo>
                    <a:pt x="976" y="72"/>
                  </a:lnTo>
                  <a:lnTo>
                    <a:pt x="946" y="82"/>
                  </a:lnTo>
                  <a:lnTo>
                    <a:pt x="916" y="93"/>
                  </a:lnTo>
                  <a:lnTo>
                    <a:pt x="886" y="104"/>
                  </a:lnTo>
                  <a:lnTo>
                    <a:pt x="856" y="116"/>
                  </a:lnTo>
                  <a:lnTo>
                    <a:pt x="794" y="143"/>
                  </a:lnTo>
                  <a:lnTo>
                    <a:pt x="731" y="172"/>
                  </a:lnTo>
                  <a:lnTo>
                    <a:pt x="710" y="182"/>
                  </a:lnTo>
                  <a:lnTo>
                    <a:pt x="688" y="194"/>
                  </a:lnTo>
                  <a:lnTo>
                    <a:pt x="665" y="207"/>
                  </a:lnTo>
                  <a:lnTo>
                    <a:pt x="641" y="221"/>
                  </a:lnTo>
                  <a:lnTo>
                    <a:pt x="617" y="238"/>
                  </a:lnTo>
                  <a:lnTo>
                    <a:pt x="591" y="255"/>
                  </a:lnTo>
                  <a:lnTo>
                    <a:pt x="564" y="273"/>
                  </a:lnTo>
                  <a:lnTo>
                    <a:pt x="537" y="293"/>
                  </a:lnTo>
                  <a:lnTo>
                    <a:pt x="479" y="337"/>
                  </a:lnTo>
                  <a:lnTo>
                    <a:pt x="418" y="386"/>
                  </a:lnTo>
                  <a:lnTo>
                    <a:pt x="353" y="440"/>
                  </a:lnTo>
                  <a:lnTo>
                    <a:pt x="285" y="499"/>
                  </a:lnTo>
                  <a:lnTo>
                    <a:pt x="245" y="537"/>
                  </a:lnTo>
                  <a:lnTo>
                    <a:pt x="208" y="571"/>
                  </a:lnTo>
                  <a:lnTo>
                    <a:pt x="174" y="606"/>
                  </a:lnTo>
                  <a:lnTo>
                    <a:pt x="143" y="638"/>
                  </a:lnTo>
                  <a:lnTo>
                    <a:pt x="115" y="669"/>
                  </a:lnTo>
                  <a:lnTo>
                    <a:pt x="90" y="699"/>
                  </a:lnTo>
                  <a:lnTo>
                    <a:pt x="69" y="727"/>
                  </a:lnTo>
                  <a:lnTo>
                    <a:pt x="50" y="754"/>
                  </a:lnTo>
                  <a:lnTo>
                    <a:pt x="33" y="779"/>
                  </a:lnTo>
                  <a:lnTo>
                    <a:pt x="21" y="804"/>
                  </a:lnTo>
                  <a:lnTo>
                    <a:pt x="15" y="815"/>
                  </a:lnTo>
                  <a:lnTo>
                    <a:pt x="11" y="826"/>
                  </a:lnTo>
                  <a:lnTo>
                    <a:pt x="7" y="837"/>
                  </a:lnTo>
                  <a:lnTo>
                    <a:pt x="5" y="847"/>
                  </a:lnTo>
                  <a:lnTo>
                    <a:pt x="2" y="857"/>
                  </a:lnTo>
                  <a:lnTo>
                    <a:pt x="1" y="867"/>
                  </a:lnTo>
                  <a:lnTo>
                    <a:pt x="0" y="876"/>
                  </a:lnTo>
                  <a:lnTo>
                    <a:pt x="0" y="886"/>
                  </a:lnTo>
                  <a:lnTo>
                    <a:pt x="1" y="894"/>
                  </a:lnTo>
                  <a:lnTo>
                    <a:pt x="3" y="903"/>
                  </a:lnTo>
                  <a:lnTo>
                    <a:pt x="5" y="910"/>
                  </a:lnTo>
                  <a:lnTo>
                    <a:pt x="9" y="918"/>
                  </a:lnTo>
                  <a:lnTo>
                    <a:pt x="16" y="933"/>
                  </a:lnTo>
                  <a:lnTo>
                    <a:pt x="27" y="947"/>
                  </a:lnTo>
                  <a:lnTo>
                    <a:pt x="39" y="962"/>
                  </a:lnTo>
                  <a:lnTo>
                    <a:pt x="54" y="976"/>
                  </a:lnTo>
                  <a:lnTo>
                    <a:pt x="70" y="991"/>
                  </a:lnTo>
                  <a:lnTo>
                    <a:pt x="88" y="1005"/>
                  </a:lnTo>
                  <a:lnTo>
                    <a:pt x="108" y="1019"/>
                  </a:lnTo>
                  <a:lnTo>
                    <a:pt x="131" y="1033"/>
                  </a:lnTo>
                  <a:lnTo>
                    <a:pt x="155" y="1047"/>
                  </a:lnTo>
                  <a:lnTo>
                    <a:pt x="182" y="1061"/>
                  </a:lnTo>
                  <a:lnTo>
                    <a:pt x="211" y="1076"/>
                  </a:lnTo>
                  <a:lnTo>
                    <a:pt x="241" y="1089"/>
                  </a:lnTo>
                  <a:lnTo>
                    <a:pt x="273" y="1103"/>
                  </a:lnTo>
                  <a:lnTo>
                    <a:pt x="308" y="1116"/>
                  </a:lnTo>
                  <a:lnTo>
                    <a:pt x="345" y="1130"/>
                  </a:lnTo>
                  <a:lnTo>
                    <a:pt x="384" y="1143"/>
                  </a:lnTo>
                  <a:lnTo>
                    <a:pt x="374" y="1168"/>
                  </a:lnTo>
                  <a:lnTo>
                    <a:pt x="363" y="1192"/>
                  </a:lnTo>
                  <a:lnTo>
                    <a:pt x="354" y="1216"/>
                  </a:lnTo>
                  <a:lnTo>
                    <a:pt x="345" y="1240"/>
                  </a:lnTo>
                  <a:lnTo>
                    <a:pt x="337" y="1265"/>
                  </a:lnTo>
                  <a:lnTo>
                    <a:pt x="330" y="1289"/>
                  </a:lnTo>
                  <a:lnTo>
                    <a:pt x="324" y="1313"/>
                  </a:lnTo>
                  <a:lnTo>
                    <a:pt x="318" y="1336"/>
                  </a:lnTo>
                  <a:lnTo>
                    <a:pt x="313" y="1361"/>
                  </a:lnTo>
                  <a:lnTo>
                    <a:pt x="309" y="1385"/>
                  </a:lnTo>
                  <a:lnTo>
                    <a:pt x="305" y="1409"/>
                  </a:lnTo>
                  <a:lnTo>
                    <a:pt x="302" y="1432"/>
                  </a:lnTo>
                  <a:lnTo>
                    <a:pt x="300" y="1457"/>
                  </a:lnTo>
                  <a:lnTo>
                    <a:pt x="298" y="1481"/>
                  </a:lnTo>
                  <a:lnTo>
                    <a:pt x="297" y="1504"/>
                  </a:lnTo>
                  <a:lnTo>
                    <a:pt x="297" y="1528"/>
                  </a:lnTo>
                  <a:lnTo>
                    <a:pt x="298" y="1552"/>
                  </a:lnTo>
                  <a:lnTo>
                    <a:pt x="299" y="1576"/>
                  </a:lnTo>
                  <a:lnTo>
                    <a:pt x="300" y="1599"/>
                  </a:lnTo>
                  <a:lnTo>
                    <a:pt x="303" y="1622"/>
                  </a:lnTo>
                  <a:lnTo>
                    <a:pt x="306" y="1647"/>
                  </a:lnTo>
                  <a:lnTo>
                    <a:pt x="310" y="1670"/>
                  </a:lnTo>
                  <a:lnTo>
                    <a:pt x="315" y="1693"/>
                  </a:lnTo>
                  <a:lnTo>
                    <a:pt x="320" y="1717"/>
                  </a:lnTo>
                  <a:lnTo>
                    <a:pt x="326" y="1741"/>
                  </a:lnTo>
                  <a:lnTo>
                    <a:pt x="332" y="1764"/>
                  </a:lnTo>
                  <a:lnTo>
                    <a:pt x="339" y="1787"/>
                  </a:lnTo>
                  <a:lnTo>
                    <a:pt x="347" y="1811"/>
                  </a:lnTo>
                  <a:lnTo>
                    <a:pt x="356" y="1835"/>
                  </a:lnTo>
                  <a:lnTo>
                    <a:pt x="365" y="1858"/>
                  </a:lnTo>
                  <a:lnTo>
                    <a:pt x="376" y="1881"/>
                  </a:lnTo>
                  <a:lnTo>
                    <a:pt x="387" y="1904"/>
                  </a:lnTo>
                  <a:lnTo>
                    <a:pt x="395" y="1921"/>
                  </a:lnTo>
                  <a:lnTo>
                    <a:pt x="403" y="1936"/>
                  </a:lnTo>
                  <a:lnTo>
                    <a:pt x="412" y="1951"/>
                  </a:lnTo>
                  <a:lnTo>
                    <a:pt x="421" y="1966"/>
                  </a:lnTo>
                  <a:lnTo>
                    <a:pt x="431" y="1982"/>
                  </a:lnTo>
                  <a:lnTo>
                    <a:pt x="441" y="1996"/>
                  </a:lnTo>
                  <a:lnTo>
                    <a:pt x="453" y="2011"/>
                  </a:lnTo>
                  <a:lnTo>
                    <a:pt x="465" y="2027"/>
                  </a:lnTo>
                  <a:lnTo>
                    <a:pt x="476" y="2041"/>
                  </a:lnTo>
                  <a:lnTo>
                    <a:pt x="489" y="2056"/>
                  </a:lnTo>
                  <a:lnTo>
                    <a:pt x="502" y="2070"/>
                  </a:lnTo>
                  <a:lnTo>
                    <a:pt x="515" y="2084"/>
                  </a:lnTo>
                  <a:lnTo>
                    <a:pt x="544" y="2113"/>
                  </a:lnTo>
                  <a:lnTo>
                    <a:pt x="575" y="2140"/>
                  </a:lnTo>
                  <a:lnTo>
                    <a:pt x="608" y="2166"/>
                  </a:lnTo>
                  <a:lnTo>
                    <a:pt x="643" y="2193"/>
                  </a:lnTo>
                  <a:lnTo>
                    <a:pt x="679" y="2219"/>
                  </a:lnTo>
                  <a:lnTo>
                    <a:pt x="719" y="2244"/>
                  </a:lnTo>
                  <a:lnTo>
                    <a:pt x="759" y="2269"/>
                  </a:lnTo>
                  <a:lnTo>
                    <a:pt x="803" y="2293"/>
                  </a:lnTo>
                  <a:lnTo>
                    <a:pt x="849" y="2318"/>
                  </a:lnTo>
                  <a:lnTo>
                    <a:pt x="896" y="2341"/>
                  </a:lnTo>
                  <a:lnTo>
                    <a:pt x="976" y="2371"/>
                  </a:lnTo>
                  <a:lnTo>
                    <a:pt x="1056" y="2403"/>
                  </a:lnTo>
                  <a:lnTo>
                    <a:pt x="1135" y="2433"/>
                  </a:lnTo>
                  <a:lnTo>
                    <a:pt x="1215" y="2463"/>
                  </a:lnTo>
                  <a:lnTo>
                    <a:pt x="1295" y="2495"/>
                  </a:lnTo>
                  <a:lnTo>
                    <a:pt x="1375" y="2525"/>
                  </a:lnTo>
                  <a:lnTo>
                    <a:pt x="1454" y="2555"/>
                  </a:lnTo>
                  <a:lnTo>
                    <a:pt x="1534" y="2586"/>
                  </a:lnTo>
                  <a:lnTo>
                    <a:pt x="1611" y="2633"/>
                  </a:lnTo>
                  <a:lnTo>
                    <a:pt x="1689" y="2680"/>
                  </a:lnTo>
                  <a:lnTo>
                    <a:pt x="1766" y="2727"/>
                  </a:lnTo>
                  <a:lnTo>
                    <a:pt x="1843" y="2775"/>
                  </a:lnTo>
                  <a:lnTo>
                    <a:pt x="1921" y="2821"/>
                  </a:lnTo>
                  <a:lnTo>
                    <a:pt x="1998" y="2869"/>
                  </a:lnTo>
                  <a:lnTo>
                    <a:pt x="2076" y="2915"/>
                  </a:lnTo>
                  <a:lnTo>
                    <a:pt x="2154" y="2963"/>
                  </a:lnTo>
                  <a:lnTo>
                    <a:pt x="2175" y="2974"/>
                  </a:lnTo>
                  <a:lnTo>
                    <a:pt x="2196" y="2986"/>
                  </a:lnTo>
                  <a:lnTo>
                    <a:pt x="2218" y="2996"/>
                  </a:lnTo>
                  <a:lnTo>
                    <a:pt x="2240" y="3005"/>
                  </a:lnTo>
                  <a:lnTo>
                    <a:pt x="2261" y="3014"/>
                  </a:lnTo>
                  <a:lnTo>
                    <a:pt x="2282" y="3022"/>
                  </a:lnTo>
                  <a:lnTo>
                    <a:pt x="2304" y="3030"/>
                  </a:lnTo>
                  <a:lnTo>
                    <a:pt x="2326" y="3036"/>
                  </a:lnTo>
                  <a:lnTo>
                    <a:pt x="2347" y="3042"/>
                  </a:lnTo>
                  <a:lnTo>
                    <a:pt x="2368" y="3048"/>
                  </a:lnTo>
                  <a:lnTo>
                    <a:pt x="2390" y="3053"/>
                  </a:lnTo>
                  <a:lnTo>
                    <a:pt x="2412" y="3057"/>
                  </a:lnTo>
                  <a:lnTo>
                    <a:pt x="2433" y="3060"/>
                  </a:lnTo>
                  <a:lnTo>
                    <a:pt x="2455" y="3062"/>
                  </a:lnTo>
                  <a:lnTo>
                    <a:pt x="2476" y="3064"/>
                  </a:lnTo>
                  <a:lnTo>
                    <a:pt x="2497" y="3064"/>
                  </a:lnTo>
                  <a:lnTo>
                    <a:pt x="2519" y="3064"/>
                  </a:lnTo>
                  <a:lnTo>
                    <a:pt x="2541" y="3064"/>
                  </a:lnTo>
                  <a:lnTo>
                    <a:pt x="2562" y="3062"/>
                  </a:lnTo>
                  <a:lnTo>
                    <a:pt x="2583" y="3060"/>
                  </a:lnTo>
                  <a:lnTo>
                    <a:pt x="2604" y="3057"/>
                  </a:lnTo>
                  <a:lnTo>
                    <a:pt x="2627" y="3054"/>
                  </a:lnTo>
                  <a:lnTo>
                    <a:pt x="2648" y="3049"/>
                  </a:lnTo>
                  <a:lnTo>
                    <a:pt x="2669" y="3043"/>
                  </a:lnTo>
                  <a:lnTo>
                    <a:pt x="2690" y="3037"/>
                  </a:lnTo>
                  <a:lnTo>
                    <a:pt x="2712" y="3031"/>
                  </a:lnTo>
                  <a:lnTo>
                    <a:pt x="2734" y="3023"/>
                  </a:lnTo>
                  <a:lnTo>
                    <a:pt x="2755" y="3015"/>
                  </a:lnTo>
                  <a:lnTo>
                    <a:pt x="2777" y="3007"/>
                  </a:lnTo>
                  <a:lnTo>
                    <a:pt x="2798" y="2997"/>
                  </a:lnTo>
                  <a:lnTo>
                    <a:pt x="2820" y="2987"/>
                  </a:lnTo>
                  <a:lnTo>
                    <a:pt x="2841" y="2976"/>
                  </a:lnTo>
                  <a:lnTo>
                    <a:pt x="2933" y="2925"/>
                  </a:lnTo>
                  <a:lnTo>
                    <a:pt x="2947" y="2939"/>
                  </a:lnTo>
                  <a:lnTo>
                    <a:pt x="2965" y="2956"/>
                  </a:lnTo>
                  <a:lnTo>
                    <a:pt x="2986" y="2973"/>
                  </a:lnTo>
                  <a:lnTo>
                    <a:pt x="3010" y="2992"/>
                  </a:lnTo>
                  <a:lnTo>
                    <a:pt x="3067" y="3035"/>
                  </a:lnTo>
                  <a:lnTo>
                    <a:pt x="3137" y="3085"/>
                  </a:lnTo>
                  <a:lnTo>
                    <a:pt x="3218" y="3141"/>
                  </a:lnTo>
                  <a:lnTo>
                    <a:pt x="3311" y="3203"/>
                  </a:lnTo>
                  <a:lnTo>
                    <a:pt x="3417" y="3272"/>
                  </a:lnTo>
                  <a:lnTo>
                    <a:pt x="3534" y="3348"/>
                  </a:lnTo>
                  <a:lnTo>
                    <a:pt x="3570" y="3372"/>
                  </a:lnTo>
                  <a:lnTo>
                    <a:pt x="3607" y="3399"/>
                  </a:lnTo>
                  <a:lnTo>
                    <a:pt x="3642" y="3428"/>
                  </a:lnTo>
                  <a:lnTo>
                    <a:pt x="3677" y="3458"/>
                  </a:lnTo>
                  <a:lnTo>
                    <a:pt x="3710" y="3489"/>
                  </a:lnTo>
                  <a:lnTo>
                    <a:pt x="3744" y="3524"/>
                  </a:lnTo>
                  <a:lnTo>
                    <a:pt x="3776" y="3560"/>
                  </a:lnTo>
                  <a:lnTo>
                    <a:pt x="3807" y="3597"/>
                  </a:lnTo>
                  <a:lnTo>
                    <a:pt x="3838" y="3637"/>
                  </a:lnTo>
                  <a:lnTo>
                    <a:pt x="3868" y="3678"/>
                  </a:lnTo>
                  <a:lnTo>
                    <a:pt x="3898" y="3722"/>
                  </a:lnTo>
                  <a:lnTo>
                    <a:pt x="3927" y="3766"/>
                  </a:lnTo>
                  <a:lnTo>
                    <a:pt x="3955" y="3814"/>
                  </a:lnTo>
                  <a:lnTo>
                    <a:pt x="3983" y="3862"/>
                  </a:lnTo>
                  <a:lnTo>
                    <a:pt x="4009" y="3913"/>
                  </a:lnTo>
                  <a:lnTo>
                    <a:pt x="4035" y="3965"/>
                  </a:lnTo>
                  <a:lnTo>
                    <a:pt x="4046" y="3992"/>
                  </a:lnTo>
                  <a:lnTo>
                    <a:pt x="4058" y="4017"/>
                  </a:lnTo>
                  <a:lnTo>
                    <a:pt x="4068" y="4042"/>
                  </a:lnTo>
                  <a:lnTo>
                    <a:pt x="4077" y="4067"/>
                  </a:lnTo>
                  <a:lnTo>
                    <a:pt x="4085" y="4094"/>
                  </a:lnTo>
                  <a:lnTo>
                    <a:pt x="4093" y="4119"/>
                  </a:lnTo>
                  <a:lnTo>
                    <a:pt x="4099" y="4145"/>
                  </a:lnTo>
                  <a:lnTo>
                    <a:pt x="4105" y="4170"/>
                  </a:lnTo>
                  <a:lnTo>
                    <a:pt x="4110" y="4197"/>
                  </a:lnTo>
                  <a:lnTo>
                    <a:pt x="4114" y="4222"/>
                  </a:lnTo>
                  <a:lnTo>
                    <a:pt x="4117" y="4248"/>
                  </a:lnTo>
                  <a:lnTo>
                    <a:pt x="4120" y="4274"/>
                  </a:lnTo>
                  <a:lnTo>
                    <a:pt x="4121" y="4300"/>
                  </a:lnTo>
                  <a:lnTo>
                    <a:pt x="4122" y="4326"/>
                  </a:lnTo>
                  <a:lnTo>
                    <a:pt x="4121" y="4352"/>
                  </a:lnTo>
                  <a:lnTo>
                    <a:pt x="4120" y="4378"/>
                  </a:lnTo>
                  <a:lnTo>
                    <a:pt x="4118" y="4404"/>
                  </a:lnTo>
                  <a:lnTo>
                    <a:pt x="4116" y="4430"/>
                  </a:lnTo>
                  <a:lnTo>
                    <a:pt x="4112" y="4456"/>
                  </a:lnTo>
                  <a:lnTo>
                    <a:pt x="4107" y="4483"/>
                  </a:lnTo>
                  <a:lnTo>
                    <a:pt x="4102" y="4509"/>
                  </a:lnTo>
                  <a:lnTo>
                    <a:pt x="4096" y="4535"/>
                  </a:lnTo>
                  <a:lnTo>
                    <a:pt x="4089" y="4562"/>
                  </a:lnTo>
                  <a:lnTo>
                    <a:pt x="4081" y="4588"/>
                  </a:lnTo>
                  <a:lnTo>
                    <a:pt x="4072" y="4615"/>
                  </a:lnTo>
                  <a:lnTo>
                    <a:pt x="4062" y="4641"/>
                  </a:lnTo>
                  <a:lnTo>
                    <a:pt x="4051" y="4668"/>
                  </a:lnTo>
                  <a:lnTo>
                    <a:pt x="4040" y="4695"/>
                  </a:lnTo>
                  <a:lnTo>
                    <a:pt x="4027" y="4721"/>
                  </a:lnTo>
                  <a:lnTo>
                    <a:pt x="4014"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5" y="5022"/>
                  </a:lnTo>
                  <a:lnTo>
                    <a:pt x="3817" y="5044"/>
                  </a:lnTo>
                  <a:lnTo>
                    <a:pt x="3796" y="5065"/>
                  </a:lnTo>
                  <a:lnTo>
                    <a:pt x="3776" y="5087"/>
                  </a:lnTo>
                  <a:lnTo>
                    <a:pt x="3756" y="5107"/>
                  </a:lnTo>
                  <a:lnTo>
                    <a:pt x="3735" y="5129"/>
                  </a:lnTo>
                  <a:lnTo>
                    <a:pt x="3713" y="5149"/>
                  </a:lnTo>
                  <a:lnTo>
                    <a:pt x="3691" y="5168"/>
                  </a:lnTo>
                  <a:lnTo>
                    <a:pt x="3631" y="5363"/>
                  </a:lnTo>
                  <a:lnTo>
                    <a:pt x="3670" y="5337"/>
                  </a:lnTo>
                  <a:lnTo>
                    <a:pt x="3707" y="5310"/>
                  </a:lnTo>
                  <a:lnTo>
                    <a:pt x="3744" y="5282"/>
                  </a:lnTo>
                  <a:lnTo>
                    <a:pt x="3779" y="5254"/>
                  </a:lnTo>
                  <a:lnTo>
                    <a:pt x="3814" y="5226"/>
                  </a:lnTo>
                  <a:lnTo>
                    <a:pt x="3846"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6" y="4700"/>
                  </a:lnTo>
                  <a:lnTo>
                    <a:pt x="4219" y="4671"/>
                  </a:lnTo>
                  <a:lnTo>
                    <a:pt x="4229" y="4640"/>
                  </a:lnTo>
                  <a:lnTo>
                    <a:pt x="4238" y="4610"/>
                  </a:lnTo>
                  <a:lnTo>
                    <a:pt x="4246" y="4581"/>
                  </a:lnTo>
                  <a:lnTo>
                    <a:pt x="4253" y="4550"/>
                  </a:lnTo>
                  <a:lnTo>
                    <a:pt x="4259" y="4520"/>
                  </a:lnTo>
                  <a:lnTo>
                    <a:pt x="4264" y="4489"/>
                  </a:lnTo>
                  <a:lnTo>
                    <a:pt x="4267" y="4459"/>
                  </a:lnTo>
                  <a:lnTo>
                    <a:pt x="4270" y="4428"/>
                  </a:lnTo>
                  <a:lnTo>
                    <a:pt x="4272" y="4398"/>
                  </a:lnTo>
                  <a:lnTo>
                    <a:pt x="4273" y="4367"/>
                  </a:lnTo>
                  <a:lnTo>
                    <a:pt x="4273" y="4335"/>
                  </a:lnTo>
                  <a:lnTo>
                    <a:pt x="4271" y="4305"/>
                  </a:lnTo>
                  <a:lnTo>
                    <a:pt x="4269" y="4274"/>
                  </a:lnTo>
                  <a:lnTo>
                    <a:pt x="4265" y="4242"/>
                  </a:lnTo>
                  <a:lnTo>
                    <a:pt x="4261" y="4211"/>
                  </a:lnTo>
                  <a:lnTo>
                    <a:pt x="4256" y="4180"/>
                  </a:lnTo>
                  <a:lnTo>
                    <a:pt x="4249" y="4148"/>
                  </a:lnTo>
                  <a:lnTo>
                    <a:pt x="4242" y="4117"/>
                  </a:lnTo>
                  <a:lnTo>
                    <a:pt x="4233" y="4086"/>
                  </a:lnTo>
                  <a:lnTo>
                    <a:pt x="4223"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5" y="3572"/>
                  </a:lnTo>
                  <a:lnTo>
                    <a:pt x="3935" y="3533"/>
                  </a:lnTo>
                  <a:lnTo>
                    <a:pt x="3904" y="3495"/>
                  </a:lnTo>
                  <a:lnTo>
                    <a:pt x="3871" y="3459"/>
                  </a:lnTo>
                  <a:lnTo>
                    <a:pt x="3838" y="3425"/>
                  </a:lnTo>
                  <a:lnTo>
                    <a:pt x="3803" y="3392"/>
                  </a:lnTo>
                  <a:lnTo>
                    <a:pt x="3769" y="3361"/>
                  </a:lnTo>
                  <a:lnTo>
                    <a:pt x="3732" y="3332"/>
                  </a:lnTo>
                  <a:lnTo>
                    <a:pt x="3696" y="3303"/>
                  </a:lnTo>
                  <a:lnTo>
                    <a:pt x="3659"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5" y="2698"/>
                  </a:lnTo>
                  <a:lnTo>
                    <a:pt x="3337" y="2696"/>
                  </a:lnTo>
                  <a:lnTo>
                    <a:pt x="3336" y="2693"/>
                  </a:lnTo>
                  <a:lnTo>
                    <a:pt x="3337" y="2689"/>
                  </a:lnTo>
                  <a:lnTo>
                    <a:pt x="3338" y="2685"/>
                  </a:lnTo>
                  <a:lnTo>
                    <a:pt x="3342" y="2680"/>
                  </a:lnTo>
                  <a:lnTo>
                    <a:pt x="3352" y="2665"/>
                  </a:lnTo>
                  <a:lnTo>
                    <a:pt x="3361" y="2650"/>
                  </a:lnTo>
                  <a:lnTo>
                    <a:pt x="3369" y="2636"/>
                  </a:lnTo>
                  <a:lnTo>
                    <a:pt x="3377" y="2622"/>
                  </a:lnTo>
                  <a:lnTo>
                    <a:pt x="3383" y="2608"/>
                  </a:lnTo>
                  <a:lnTo>
                    <a:pt x="3389" y="2594"/>
                  </a:lnTo>
                  <a:lnTo>
                    <a:pt x="3394" y="2580"/>
                  </a:lnTo>
                  <a:lnTo>
                    <a:pt x="3399" y="2565"/>
                  </a:lnTo>
                  <a:lnTo>
                    <a:pt x="3402" y="2552"/>
                  </a:lnTo>
                  <a:lnTo>
                    <a:pt x="3405" y="2538"/>
                  </a:lnTo>
                  <a:lnTo>
                    <a:pt x="3407"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8" y="2061"/>
                  </a:lnTo>
                  <a:lnTo>
                    <a:pt x="3229" y="1987"/>
                  </a:lnTo>
                  <a:lnTo>
                    <a:pt x="3203" y="1917"/>
                  </a:lnTo>
                  <a:lnTo>
                    <a:pt x="3178" y="1853"/>
                  </a:lnTo>
                  <a:lnTo>
                    <a:pt x="3154" y="1791"/>
                  </a:lnTo>
                  <a:lnTo>
                    <a:pt x="3132" y="1734"/>
                  </a:lnTo>
                  <a:lnTo>
                    <a:pt x="3111" y="1681"/>
                  </a:lnTo>
                  <a:lnTo>
                    <a:pt x="3091" y="1631"/>
                  </a:lnTo>
                  <a:lnTo>
                    <a:pt x="3073" y="1587"/>
                  </a:lnTo>
                  <a:lnTo>
                    <a:pt x="3057" y="1547"/>
                  </a:lnTo>
                  <a:lnTo>
                    <a:pt x="3042" y="1509"/>
                  </a:lnTo>
                  <a:lnTo>
                    <a:pt x="3028" y="1477"/>
                  </a:lnTo>
                  <a:lnTo>
                    <a:pt x="3016" y="1449"/>
                  </a:lnTo>
                  <a:lnTo>
                    <a:pt x="3005" y="1424"/>
                  </a:lnTo>
                  <a:lnTo>
                    <a:pt x="2996" y="1405"/>
                  </a:lnTo>
                  <a:close/>
                  <a:moveTo>
                    <a:pt x="3214" y="2202"/>
                  </a:moveTo>
                  <a:lnTo>
                    <a:pt x="3228" y="2239"/>
                  </a:lnTo>
                  <a:lnTo>
                    <a:pt x="3241" y="2275"/>
                  </a:lnTo>
                  <a:lnTo>
                    <a:pt x="3254" y="2310"/>
                  </a:lnTo>
                  <a:lnTo>
                    <a:pt x="3265" y="2342"/>
                  </a:lnTo>
                  <a:lnTo>
                    <a:pt x="3275" y="2372"/>
                  </a:lnTo>
                  <a:lnTo>
                    <a:pt x="3283" y="2401"/>
                  </a:lnTo>
                  <a:lnTo>
                    <a:pt x="3290" y="2428"/>
                  </a:lnTo>
                  <a:lnTo>
                    <a:pt x="3296" y="2453"/>
                  </a:lnTo>
                  <a:lnTo>
                    <a:pt x="3300" y="2476"/>
                  </a:lnTo>
                  <a:lnTo>
                    <a:pt x="3304" y="2499"/>
                  </a:lnTo>
                  <a:lnTo>
                    <a:pt x="3306" y="2519"/>
                  </a:lnTo>
                  <a:lnTo>
                    <a:pt x="3307" y="2537"/>
                  </a:lnTo>
                  <a:lnTo>
                    <a:pt x="3307" y="2553"/>
                  </a:lnTo>
                  <a:lnTo>
                    <a:pt x="3305" y="2567"/>
                  </a:lnTo>
                  <a:lnTo>
                    <a:pt x="3303" y="2581"/>
                  </a:lnTo>
                  <a:lnTo>
                    <a:pt x="3299" y="2592"/>
                  </a:lnTo>
                  <a:lnTo>
                    <a:pt x="3293" y="2603"/>
                  </a:lnTo>
                  <a:lnTo>
                    <a:pt x="3285" y="2614"/>
                  </a:lnTo>
                  <a:lnTo>
                    <a:pt x="3275" y="2626"/>
                  </a:lnTo>
                  <a:lnTo>
                    <a:pt x="3263" y="2638"/>
                  </a:lnTo>
                  <a:lnTo>
                    <a:pt x="3248" y="2651"/>
                  </a:lnTo>
                  <a:lnTo>
                    <a:pt x="3231" y="2664"/>
                  </a:lnTo>
                  <a:lnTo>
                    <a:pt x="3213" y="2680"/>
                  </a:lnTo>
                  <a:lnTo>
                    <a:pt x="3192" y="2694"/>
                  </a:lnTo>
                  <a:lnTo>
                    <a:pt x="3168" y="2710"/>
                  </a:lnTo>
                  <a:lnTo>
                    <a:pt x="3143" y="2726"/>
                  </a:lnTo>
                  <a:lnTo>
                    <a:pt x="3116" y="2742"/>
                  </a:lnTo>
                  <a:lnTo>
                    <a:pt x="3086" y="2760"/>
                  </a:lnTo>
                  <a:lnTo>
                    <a:pt x="3021" y="2797"/>
                  </a:lnTo>
                  <a:lnTo>
                    <a:pt x="2946" y="2836"/>
                  </a:lnTo>
                  <a:lnTo>
                    <a:pt x="2732" y="2629"/>
                  </a:lnTo>
                  <a:lnTo>
                    <a:pt x="2748" y="2618"/>
                  </a:lnTo>
                  <a:lnTo>
                    <a:pt x="2767" y="2604"/>
                  </a:lnTo>
                  <a:lnTo>
                    <a:pt x="2788" y="2588"/>
                  </a:lnTo>
                  <a:lnTo>
                    <a:pt x="2810" y="2569"/>
                  </a:lnTo>
                  <a:lnTo>
                    <a:pt x="2860" y="2528"/>
                  </a:lnTo>
                  <a:lnTo>
                    <a:pt x="2916" y="2478"/>
                  </a:lnTo>
                  <a:lnTo>
                    <a:pt x="2980" y="2422"/>
                  </a:lnTo>
                  <a:lnTo>
                    <a:pt x="3051" y="2356"/>
                  </a:lnTo>
                  <a:lnTo>
                    <a:pt x="3129" y="2283"/>
                  </a:lnTo>
                  <a:lnTo>
                    <a:pt x="3214" y="2202"/>
                  </a:lnTo>
                  <a:close/>
                  <a:moveTo>
                    <a:pt x="2882" y="2861"/>
                  </a:moveTo>
                  <a:lnTo>
                    <a:pt x="2786" y="2913"/>
                  </a:lnTo>
                  <a:lnTo>
                    <a:pt x="2768" y="2922"/>
                  </a:lnTo>
                  <a:lnTo>
                    <a:pt x="2751" y="2929"/>
                  </a:lnTo>
                  <a:lnTo>
                    <a:pt x="2735" y="2937"/>
                  </a:lnTo>
                  <a:lnTo>
                    <a:pt x="2718" y="2943"/>
                  </a:lnTo>
                  <a:lnTo>
                    <a:pt x="2700" y="2949"/>
                  </a:lnTo>
                  <a:lnTo>
                    <a:pt x="2682" y="2955"/>
                  </a:lnTo>
                  <a:lnTo>
                    <a:pt x="2665" y="2959"/>
                  </a:lnTo>
                  <a:lnTo>
                    <a:pt x="2648" y="2963"/>
                  </a:lnTo>
                  <a:lnTo>
                    <a:pt x="2630" y="2966"/>
                  </a:lnTo>
                  <a:lnTo>
                    <a:pt x="2612" y="2968"/>
                  </a:lnTo>
                  <a:lnTo>
                    <a:pt x="2593" y="2970"/>
                  </a:lnTo>
                  <a:lnTo>
                    <a:pt x="2575" y="2971"/>
                  </a:lnTo>
                  <a:lnTo>
                    <a:pt x="2557" y="2972"/>
                  </a:lnTo>
                  <a:lnTo>
                    <a:pt x="2539" y="2971"/>
                  </a:lnTo>
                  <a:lnTo>
                    <a:pt x="2520" y="2970"/>
                  </a:lnTo>
                  <a:lnTo>
                    <a:pt x="2501" y="2969"/>
                  </a:lnTo>
                  <a:lnTo>
                    <a:pt x="2483" y="2967"/>
                  </a:lnTo>
                  <a:lnTo>
                    <a:pt x="2464" y="2964"/>
                  </a:lnTo>
                  <a:lnTo>
                    <a:pt x="2444" y="2960"/>
                  </a:lnTo>
                  <a:lnTo>
                    <a:pt x="2425" y="2956"/>
                  </a:lnTo>
                  <a:lnTo>
                    <a:pt x="2406" y="2950"/>
                  </a:lnTo>
                  <a:lnTo>
                    <a:pt x="2387" y="2945"/>
                  </a:lnTo>
                  <a:lnTo>
                    <a:pt x="2366" y="2938"/>
                  </a:lnTo>
                  <a:lnTo>
                    <a:pt x="2347" y="2931"/>
                  </a:lnTo>
                  <a:lnTo>
                    <a:pt x="2327" y="2924"/>
                  </a:lnTo>
                  <a:lnTo>
                    <a:pt x="2308" y="2916"/>
                  </a:lnTo>
                  <a:lnTo>
                    <a:pt x="2287" y="2907"/>
                  </a:lnTo>
                  <a:lnTo>
                    <a:pt x="2267" y="2897"/>
                  </a:lnTo>
                  <a:lnTo>
                    <a:pt x="2247" y="2887"/>
                  </a:lnTo>
                  <a:lnTo>
                    <a:pt x="2227" y="2876"/>
                  </a:lnTo>
                  <a:lnTo>
                    <a:pt x="2205" y="2865"/>
                  </a:lnTo>
                  <a:lnTo>
                    <a:pt x="2185" y="2851"/>
                  </a:lnTo>
                  <a:lnTo>
                    <a:pt x="2218" y="2845"/>
                  </a:lnTo>
                  <a:lnTo>
                    <a:pt x="2249" y="2837"/>
                  </a:lnTo>
                  <a:lnTo>
                    <a:pt x="2281" y="2829"/>
                  </a:lnTo>
                  <a:lnTo>
                    <a:pt x="2313" y="2820"/>
                  </a:lnTo>
                  <a:lnTo>
                    <a:pt x="2344" y="2811"/>
                  </a:lnTo>
                  <a:lnTo>
                    <a:pt x="2376" y="2801"/>
                  </a:lnTo>
                  <a:lnTo>
                    <a:pt x="2407" y="2790"/>
                  </a:lnTo>
                  <a:lnTo>
                    <a:pt x="2438" y="2779"/>
                  </a:lnTo>
                  <a:lnTo>
                    <a:pt x="2469" y="2767"/>
                  </a:lnTo>
                  <a:lnTo>
                    <a:pt x="2499" y="2754"/>
                  </a:lnTo>
                  <a:lnTo>
                    <a:pt x="2529" y="2741"/>
                  </a:lnTo>
                  <a:lnTo>
                    <a:pt x="2560" y="2727"/>
                  </a:lnTo>
                  <a:lnTo>
                    <a:pt x="2590" y="2712"/>
                  </a:lnTo>
                  <a:lnTo>
                    <a:pt x="2620" y="2698"/>
                  </a:lnTo>
                  <a:lnTo>
                    <a:pt x="2650" y="2682"/>
                  </a:lnTo>
                  <a:lnTo>
                    <a:pt x="2679" y="2665"/>
                  </a:lnTo>
                  <a:lnTo>
                    <a:pt x="2882" y="2861"/>
                  </a:lnTo>
                  <a:close/>
                  <a:moveTo>
                    <a:pt x="2916" y="1436"/>
                  </a:moveTo>
                  <a:lnTo>
                    <a:pt x="2932" y="1472"/>
                  </a:lnTo>
                  <a:lnTo>
                    <a:pt x="2953" y="1520"/>
                  </a:lnTo>
                  <a:lnTo>
                    <a:pt x="2977" y="1582"/>
                  </a:lnTo>
                  <a:lnTo>
                    <a:pt x="3007" y="1658"/>
                  </a:lnTo>
                  <a:lnTo>
                    <a:pt x="3042" y="1747"/>
                  </a:lnTo>
                  <a:lnTo>
                    <a:pt x="3081" y="1849"/>
                  </a:lnTo>
                  <a:lnTo>
                    <a:pt x="3126" y="1964"/>
                  </a:lnTo>
                  <a:lnTo>
                    <a:pt x="3175" y="2092"/>
                  </a:lnTo>
                  <a:lnTo>
                    <a:pt x="3141" y="2138"/>
                  </a:lnTo>
                  <a:lnTo>
                    <a:pt x="3107" y="2181"/>
                  </a:lnTo>
                  <a:lnTo>
                    <a:pt x="3072" y="2224"/>
                  </a:lnTo>
                  <a:lnTo>
                    <a:pt x="3038" y="2263"/>
                  </a:lnTo>
                  <a:lnTo>
                    <a:pt x="3002" y="2303"/>
                  </a:lnTo>
                  <a:lnTo>
                    <a:pt x="2967" y="2339"/>
                  </a:lnTo>
                  <a:lnTo>
                    <a:pt x="2932" y="2374"/>
                  </a:lnTo>
                  <a:lnTo>
                    <a:pt x="2896" y="2408"/>
                  </a:lnTo>
                  <a:lnTo>
                    <a:pt x="2860" y="2439"/>
                  </a:lnTo>
                  <a:lnTo>
                    <a:pt x="2823" y="2468"/>
                  </a:lnTo>
                  <a:lnTo>
                    <a:pt x="2787" y="2497"/>
                  </a:lnTo>
                  <a:lnTo>
                    <a:pt x="2749" y="2523"/>
                  </a:lnTo>
                  <a:lnTo>
                    <a:pt x="2712" y="2548"/>
                  </a:lnTo>
                  <a:lnTo>
                    <a:pt x="2674" y="2571"/>
                  </a:lnTo>
                  <a:lnTo>
                    <a:pt x="2636" y="2593"/>
                  </a:lnTo>
                  <a:lnTo>
                    <a:pt x="2597" y="2612"/>
                  </a:lnTo>
                  <a:lnTo>
                    <a:pt x="2528" y="2643"/>
                  </a:lnTo>
                  <a:lnTo>
                    <a:pt x="2462" y="2673"/>
                  </a:lnTo>
                  <a:lnTo>
                    <a:pt x="2397" y="2699"/>
                  </a:lnTo>
                  <a:lnTo>
                    <a:pt x="2335" y="2722"/>
                  </a:lnTo>
                  <a:lnTo>
                    <a:pt x="2305" y="2733"/>
                  </a:lnTo>
                  <a:lnTo>
                    <a:pt x="2274" y="2743"/>
                  </a:lnTo>
                  <a:lnTo>
                    <a:pt x="2246" y="2752"/>
                  </a:lnTo>
                  <a:lnTo>
                    <a:pt x="2217" y="2760"/>
                  </a:lnTo>
                  <a:lnTo>
                    <a:pt x="2189" y="2769"/>
                  </a:lnTo>
                  <a:lnTo>
                    <a:pt x="2162" y="2776"/>
                  </a:lnTo>
                  <a:lnTo>
                    <a:pt x="2135" y="2782"/>
                  </a:lnTo>
                  <a:lnTo>
                    <a:pt x="2108" y="2787"/>
                  </a:lnTo>
                  <a:lnTo>
                    <a:pt x="2077" y="2772"/>
                  </a:lnTo>
                  <a:lnTo>
                    <a:pt x="2044" y="2754"/>
                  </a:lnTo>
                  <a:lnTo>
                    <a:pt x="2012" y="2736"/>
                  </a:lnTo>
                  <a:lnTo>
                    <a:pt x="1978" y="2718"/>
                  </a:lnTo>
                  <a:lnTo>
                    <a:pt x="1943" y="2698"/>
                  </a:lnTo>
                  <a:lnTo>
                    <a:pt x="1909" y="2677"/>
                  </a:lnTo>
                  <a:lnTo>
                    <a:pt x="1872" y="2654"/>
                  </a:lnTo>
                  <a:lnTo>
                    <a:pt x="1836" y="2631"/>
                  </a:lnTo>
                  <a:lnTo>
                    <a:pt x="1827" y="2625"/>
                  </a:lnTo>
                  <a:lnTo>
                    <a:pt x="1812" y="2618"/>
                  </a:lnTo>
                  <a:lnTo>
                    <a:pt x="1792" y="2609"/>
                  </a:lnTo>
                  <a:lnTo>
                    <a:pt x="1768" y="2597"/>
                  </a:lnTo>
                  <a:lnTo>
                    <a:pt x="1739" y="2585"/>
                  </a:lnTo>
                  <a:lnTo>
                    <a:pt x="1704" y="2569"/>
                  </a:lnTo>
                  <a:lnTo>
                    <a:pt x="1665" y="2553"/>
                  </a:lnTo>
                  <a:lnTo>
                    <a:pt x="1620" y="2535"/>
                  </a:lnTo>
                  <a:lnTo>
                    <a:pt x="1572" y="2516"/>
                  </a:lnTo>
                  <a:lnTo>
                    <a:pt x="1517" y="2495"/>
                  </a:lnTo>
                  <a:lnTo>
                    <a:pt x="1458" y="2471"/>
                  </a:lnTo>
                  <a:lnTo>
                    <a:pt x="1394" y="2446"/>
                  </a:lnTo>
                  <a:lnTo>
                    <a:pt x="1325" y="2420"/>
                  </a:lnTo>
                  <a:lnTo>
                    <a:pt x="1252" y="2392"/>
                  </a:lnTo>
                  <a:lnTo>
                    <a:pt x="1173" y="2362"/>
                  </a:lnTo>
                  <a:lnTo>
                    <a:pt x="1089" y="2331"/>
                  </a:lnTo>
                  <a:lnTo>
                    <a:pt x="1029" y="2307"/>
                  </a:lnTo>
                  <a:lnTo>
                    <a:pt x="971" y="2281"/>
                  </a:lnTo>
                  <a:lnTo>
                    <a:pt x="916" y="2256"/>
                  </a:lnTo>
                  <a:lnTo>
                    <a:pt x="865" y="2231"/>
                  </a:lnTo>
                  <a:lnTo>
                    <a:pt x="840" y="2218"/>
                  </a:lnTo>
                  <a:lnTo>
                    <a:pt x="816" y="2204"/>
                  </a:lnTo>
                  <a:lnTo>
                    <a:pt x="793" y="2190"/>
                  </a:lnTo>
                  <a:lnTo>
                    <a:pt x="771" y="2176"/>
                  </a:lnTo>
                  <a:lnTo>
                    <a:pt x="748" y="2163"/>
                  </a:lnTo>
                  <a:lnTo>
                    <a:pt x="727" y="2149"/>
                  </a:lnTo>
                  <a:lnTo>
                    <a:pt x="707" y="2135"/>
                  </a:lnTo>
                  <a:lnTo>
                    <a:pt x="686" y="2120"/>
                  </a:lnTo>
                  <a:lnTo>
                    <a:pt x="667" y="2105"/>
                  </a:lnTo>
                  <a:lnTo>
                    <a:pt x="649" y="2090"/>
                  </a:lnTo>
                  <a:lnTo>
                    <a:pt x="631" y="2076"/>
                  </a:lnTo>
                  <a:lnTo>
                    <a:pt x="615" y="2061"/>
                  </a:lnTo>
                  <a:lnTo>
                    <a:pt x="597" y="2046"/>
                  </a:lnTo>
                  <a:lnTo>
                    <a:pt x="582" y="2031"/>
                  </a:lnTo>
                  <a:lnTo>
                    <a:pt x="567" y="2015"/>
                  </a:lnTo>
                  <a:lnTo>
                    <a:pt x="553" y="1999"/>
                  </a:lnTo>
                  <a:lnTo>
                    <a:pt x="540" y="1983"/>
                  </a:lnTo>
                  <a:lnTo>
                    <a:pt x="527" y="1967"/>
                  </a:lnTo>
                  <a:lnTo>
                    <a:pt x="514" y="1951"/>
                  </a:lnTo>
                  <a:lnTo>
                    <a:pt x="503" y="1935"/>
                  </a:lnTo>
                  <a:lnTo>
                    <a:pt x="492" y="1917"/>
                  </a:lnTo>
                  <a:lnTo>
                    <a:pt x="482" y="1901"/>
                  </a:lnTo>
                  <a:lnTo>
                    <a:pt x="473" y="1884"/>
                  </a:lnTo>
                  <a:lnTo>
                    <a:pt x="465" y="1867"/>
                  </a:lnTo>
                  <a:lnTo>
                    <a:pt x="453" y="1842"/>
                  </a:lnTo>
                  <a:lnTo>
                    <a:pt x="442" y="1816"/>
                  </a:lnTo>
                  <a:lnTo>
                    <a:pt x="432" y="1792"/>
                  </a:lnTo>
                  <a:lnTo>
                    <a:pt x="423" y="1767"/>
                  </a:lnTo>
                  <a:lnTo>
                    <a:pt x="415" y="1741"/>
                  </a:lnTo>
                  <a:lnTo>
                    <a:pt x="408" y="1715"/>
                  </a:lnTo>
                  <a:lnTo>
                    <a:pt x="402" y="1690"/>
                  </a:lnTo>
                  <a:lnTo>
                    <a:pt x="397" y="1665"/>
                  </a:lnTo>
                  <a:lnTo>
                    <a:pt x="393" y="1640"/>
                  </a:lnTo>
                  <a:lnTo>
                    <a:pt x="389" y="1614"/>
                  </a:lnTo>
                  <a:lnTo>
                    <a:pt x="387" y="1589"/>
                  </a:lnTo>
                  <a:lnTo>
                    <a:pt x="385" y="1563"/>
                  </a:lnTo>
                  <a:lnTo>
                    <a:pt x="384" y="1537"/>
                  </a:lnTo>
                  <a:lnTo>
                    <a:pt x="385" y="1512"/>
                  </a:lnTo>
                  <a:lnTo>
                    <a:pt x="386" y="1486"/>
                  </a:lnTo>
                  <a:lnTo>
                    <a:pt x="388" y="1461"/>
                  </a:lnTo>
                  <a:lnTo>
                    <a:pt x="390" y="1434"/>
                  </a:lnTo>
                  <a:lnTo>
                    <a:pt x="394" y="1409"/>
                  </a:lnTo>
                  <a:lnTo>
                    <a:pt x="399" y="1383"/>
                  </a:lnTo>
                  <a:lnTo>
                    <a:pt x="404" y="1358"/>
                  </a:lnTo>
                  <a:lnTo>
                    <a:pt x="410" y="1331"/>
                  </a:lnTo>
                  <a:lnTo>
                    <a:pt x="418" y="1306"/>
                  </a:lnTo>
                  <a:lnTo>
                    <a:pt x="426" y="1280"/>
                  </a:lnTo>
                  <a:lnTo>
                    <a:pt x="435" y="1253"/>
                  </a:lnTo>
                  <a:lnTo>
                    <a:pt x="445" y="1228"/>
                  </a:lnTo>
                  <a:lnTo>
                    <a:pt x="457" y="1202"/>
                  </a:lnTo>
                  <a:lnTo>
                    <a:pt x="468" y="1176"/>
                  </a:lnTo>
                  <a:lnTo>
                    <a:pt x="481" y="1149"/>
                  </a:lnTo>
                  <a:lnTo>
                    <a:pt x="494" y="1123"/>
                  </a:lnTo>
                  <a:lnTo>
                    <a:pt x="508" y="1097"/>
                  </a:lnTo>
                  <a:lnTo>
                    <a:pt x="523" y="1070"/>
                  </a:lnTo>
                  <a:lnTo>
                    <a:pt x="541" y="1044"/>
                  </a:lnTo>
                  <a:lnTo>
                    <a:pt x="569" y="1001"/>
                  </a:lnTo>
                  <a:lnTo>
                    <a:pt x="599" y="958"/>
                  </a:lnTo>
                  <a:lnTo>
                    <a:pt x="632" y="917"/>
                  </a:lnTo>
                  <a:lnTo>
                    <a:pt x="665" y="876"/>
                  </a:lnTo>
                  <a:lnTo>
                    <a:pt x="682" y="857"/>
                  </a:lnTo>
                  <a:lnTo>
                    <a:pt x="701" y="838"/>
                  </a:lnTo>
                  <a:lnTo>
                    <a:pt x="719" y="819"/>
                  </a:lnTo>
                  <a:lnTo>
                    <a:pt x="738" y="800"/>
                  </a:lnTo>
                  <a:lnTo>
                    <a:pt x="777" y="763"/>
                  </a:lnTo>
                  <a:lnTo>
                    <a:pt x="817" y="727"/>
                  </a:lnTo>
                  <a:lnTo>
                    <a:pt x="859" y="692"/>
                  </a:lnTo>
                  <a:lnTo>
                    <a:pt x="902" y="659"/>
                  </a:lnTo>
                  <a:lnTo>
                    <a:pt x="948" y="627"/>
                  </a:lnTo>
                  <a:lnTo>
                    <a:pt x="995" y="595"/>
                  </a:lnTo>
                  <a:lnTo>
                    <a:pt x="1043" y="566"/>
                  </a:lnTo>
                  <a:lnTo>
                    <a:pt x="1094" y="537"/>
                  </a:lnTo>
                  <a:lnTo>
                    <a:pt x="1145" y="510"/>
                  </a:lnTo>
                  <a:lnTo>
                    <a:pt x="1199" y="482"/>
                  </a:lnTo>
                  <a:lnTo>
                    <a:pt x="1263" y="454"/>
                  </a:lnTo>
                  <a:lnTo>
                    <a:pt x="1325" y="429"/>
                  </a:lnTo>
                  <a:lnTo>
                    <a:pt x="1388" y="407"/>
                  </a:lnTo>
                  <a:lnTo>
                    <a:pt x="1450" y="390"/>
                  </a:lnTo>
                  <a:lnTo>
                    <a:pt x="1511" y="376"/>
                  </a:lnTo>
                  <a:lnTo>
                    <a:pt x="1572" y="367"/>
                  </a:lnTo>
                  <a:lnTo>
                    <a:pt x="1631" y="361"/>
                  </a:lnTo>
                  <a:lnTo>
                    <a:pt x="1690" y="358"/>
                  </a:lnTo>
                  <a:lnTo>
                    <a:pt x="1749" y="360"/>
                  </a:lnTo>
                  <a:lnTo>
                    <a:pt x="1806" y="365"/>
                  </a:lnTo>
                  <a:lnTo>
                    <a:pt x="1863" y="374"/>
                  </a:lnTo>
                  <a:lnTo>
                    <a:pt x="1920" y="387"/>
                  </a:lnTo>
                  <a:lnTo>
                    <a:pt x="1976" y="403"/>
                  </a:lnTo>
                  <a:lnTo>
                    <a:pt x="2031" y="424"/>
                  </a:lnTo>
                  <a:lnTo>
                    <a:pt x="2086" y="448"/>
                  </a:lnTo>
                  <a:lnTo>
                    <a:pt x="2140" y="476"/>
                  </a:lnTo>
                  <a:lnTo>
                    <a:pt x="2193" y="507"/>
                  </a:lnTo>
                  <a:lnTo>
                    <a:pt x="2246" y="543"/>
                  </a:lnTo>
                  <a:lnTo>
                    <a:pt x="2298" y="582"/>
                  </a:lnTo>
                  <a:lnTo>
                    <a:pt x="2349" y="626"/>
                  </a:lnTo>
                  <a:lnTo>
                    <a:pt x="2400" y="672"/>
                  </a:lnTo>
                  <a:lnTo>
                    <a:pt x="2451" y="723"/>
                  </a:lnTo>
                  <a:lnTo>
                    <a:pt x="2499" y="777"/>
                  </a:lnTo>
                  <a:lnTo>
                    <a:pt x="2549" y="835"/>
                  </a:lnTo>
                  <a:lnTo>
                    <a:pt x="2596" y="898"/>
                  </a:lnTo>
                  <a:lnTo>
                    <a:pt x="2644" y="963"/>
                  </a:lnTo>
                  <a:lnTo>
                    <a:pt x="2690" y="1032"/>
                  </a:lnTo>
                  <a:lnTo>
                    <a:pt x="2737" y="1106"/>
                  </a:lnTo>
                  <a:lnTo>
                    <a:pt x="2783" y="1183"/>
                  </a:lnTo>
                  <a:lnTo>
                    <a:pt x="2827" y="1264"/>
                  </a:lnTo>
                  <a:lnTo>
                    <a:pt x="2872" y="1348"/>
                  </a:lnTo>
                  <a:lnTo>
                    <a:pt x="2916" y="1436"/>
                  </a:lnTo>
                  <a:close/>
                  <a:moveTo>
                    <a:pt x="2620" y="1178"/>
                  </a:moveTo>
                  <a:lnTo>
                    <a:pt x="2598" y="1136"/>
                  </a:lnTo>
                  <a:lnTo>
                    <a:pt x="2576" y="1096"/>
                  </a:lnTo>
                  <a:lnTo>
                    <a:pt x="2551" y="1056"/>
                  </a:lnTo>
                  <a:lnTo>
                    <a:pt x="2524" y="1018"/>
                  </a:lnTo>
                  <a:lnTo>
                    <a:pt x="2496" y="981"/>
                  </a:lnTo>
                  <a:lnTo>
                    <a:pt x="2466" y="945"/>
                  </a:lnTo>
                  <a:lnTo>
                    <a:pt x="2433" y="910"/>
                  </a:lnTo>
                  <a:lnTo>
                    <a:pt x="2400" y="875"/>
                  </a:lnTo>
                  <a:lnTo>
                    <a:pt x="2364" y="842"/>
                  </a:lnTo>
                  <a:lnTo>
                    <a:pt x="2326" y="810"/>
                  </a:lnTo>
                  <a:lnTo>
                    <a:pt x="2286" y="779"/>
                  </a:lnTo>
                  <a:lnTo>
                    <a:pt x="2246" y="749"/>
                  </a:lnTo>
                  <a:lnTo>
                    <a:pt x="2202" y="720"/>
                  </a:lnTo>
                  <a:lnTo>
                    <a:pt x="2157" y="691"/>
                  </a:lnTo>
                  <a:lnTo>
                    <a:pt x="2110" y="665"/>
                  </a:lnTo>
                  <a:lnTo>
                    <a:pt x="2062" y="639"/>
                  </a:lnTo>
                  <a:lnTo>
                    <a:pt x="2035" y="626"/>
                  </a:lnTo>
                  <a:lnTo>
                    <a:pt x="2008" y="614"/>
                  </a:lnTo>
                  <a:lnTo>
                    <a:pt x="1982" y="601"/>
                  </a:lnTo>
                  <a:lnTo>
                    <a:pt x="1955" y="590"/>
                  </a:lnTo>
                  <a:lnTo>
                    <a:pt x="1930" y="580"/>
                  </a:lnTo>
                  <a:lnTo>
                    <a:pt x="1904" y="570"/>
                  </a:lnTo>
                  <a:lnTo>
                    <a:pt x="1878" y="561"/>
                  </a:lnTo>
                  <a:lnTo>
                    <a:pt x="1853" y="553"/>
                  </a:lnTo>
                  <a:lnTo>
                    <a:pt x="1828" y="546"/>
                  </a:lnTo>
                  <a:lnTo>
                    <a:pt x="1803" y="539"/>
                  </a:lnTo>
                  <a:lnTo>
                    <a:pt x="1778" y="533"/>
                  </a:lnTo>
                  <a:lnTo>
                    <a:pt x="1754" y="528"/>
                  </a:lnTo>
                  <a:lnTo>
                    <a:pt x="1730" y="523"/>
                  </a:lnTo>
                  <a:lnTo>
                    <a:pt x="1705" y="520"/>
                  </a:lnTo>
                  <a:lnTo>
                    <a:pt x="1682" y="517"/>
                  </a:lnTo>
                  <a:lnTo>
                    <a:pt x="1658" y="514"/>
                  </a:lnTo>
                  <a:lnTo>
                    <a:pt x="1634" y="513"/>
                  </a:lnTo>
                  <a:lnTo>
                    <a:pt x="1611" y="512"/>
                  </a:lnTo>
                  <a:lnTo>
                    <a:pt x="1588" y="512"/>
                  </a:lnTo>
                  <a:lnTo>
                    <a:pt x="1565" y="512"/>
                  </a:lnTo>
                  <a:lnTo>
                    <a:pt x="1542" y="514"/>
                  </a:lnTo>
                  <a:lnTo>
                    <a:pt x="1520" y="516"/>
                  </a:lnTo>
                  <a:lnTo>
                    <a:pt x="1498" y="518"/>
                  </a:lnTo>
                  <a:lnTo>
                    <a:pt x="1476" y="522"/>
                  </a:lnTo>
                  <a:lnTo>
                    <a:pt x="1454" y="526"/>
                  </a:lnTo>
                  <a:lnTo>
                    <a:pt x="1433" y="531"/>
                  </a:lnTo>
                  <a:lnTo>
                    <a:pt x="1411" y="537"/>
                  </a:lnTo>
                  <a:lnTo>
                    <a:pt x="1389" y="543"/>
                  </a:lnTo>
                  <a:lnTo>
                    <a:pt x="1369" y="550"/>
                  </a:lnTo>
                  <a:lnTo>
                    <a:pt x="1348" y="558"/>
                  </a:lnTo>
                  <a:lnTo>
                    <a:pt x="1327" y="567"/>
                  </a:lnTo>
                  <a:lnTo>
                    <a:pt x="1307" y="576"/>
                  </a:lnTo>
                  <a:lnTo>
                    <a:pt x="1278" y="590"/>
                  </a:lnTo>
                  <a:lnTo>
                    <a:pt x="1250" y="605"/>
                  </a:lnTo>
                  <a:lnTo>
                    <a:pt x="1222" y="621"/>
                  </a:lnTo>
                  <a:lnTo>
                    <a:pt x="1195" y="637"/>
                  </a:lnTo>
                  <a:lnTo>
                    <a:pt x="1169" y="653"/>
                  </a:lnTo>
                  <a:lnTo>
                    <a:pt x="1142" y="670"/>
                  </a:lnTo>
                  <a:lnTo>
                    <a:pt x="1118" y="688"/>
                  </a:lnTo>
                  <a:lnTo>
                    <a:pt x="1093" y="707"/>
                  </a:lnTo>
                  <a:lnTo>
                    <a:pt x="1068" y="726"/>
                  </a:lnTo>
                  <a:lnTo>
                    <a:pt x="1045" y="745"/>
                  </a:lnTo>
                  <a:lnTo>
                    <a:pt x="1023" y="765"/>
                  </a:lnTo>
                  <a:lnTo>
                    <a:pt x="1000" y="786"/>
                  </a:lnTo>
                  <a:lnTo>
                    <a:pt x="978" y="809"/>
                  </a:lnTo>
                  <a:lnTo>
                    <a:pt x="958" y="831"/>
                  </a:lnTo>
                  <a:lnTo>
                    <a:pt x="938" y="853"/>
                  </a:lnTo>
                  <a:lnTo>
                    <a:pt x="917" y="877"/>
                  </a:lnTo>
                  <a:lnTo>
                    <a:pt x="981" y="928"/>
                  </a:lnTo>
                  <a:lnTo>
                    <a:pt x="1042" y="980"/>
                  </a:lnTo>
                  <a:lnTo>
                    <a:pt x="1101" y="1030"/>
                  </a:lnTo>
                  <a:lnTo>
                    <a:pt x="1156" y="1082"/>
                  </a:lnTo>
                  <a:lnTo>
                    <a:pt x="1211" y="1133"/>
                  </a:lnTo>
                  <a:lnTo>
                    <a:pt x="1263" y="1185"/>
                  </a:lnTo>
                  <a:lnTo>
                    <a:pt x="1312" y="1237"/>
                  </a:lnTo>
                  <a:lnTo>
                    <a:pt x="1360" y="1289"/>
                  </a:lnTo>
                  <a:lnTo>
                    <a:pt x="1405" y="1341"/>
                  </a:lnTo>
                  <a:lnTo>
                    <a:pt x="1449" y="1394"/>
                  </a:lnTo>
                  <a:lnTo>
                    <a:pt x="1490" y="1446"/>
                  </a:lnTo>
                  <a:lnTo>
                    <a:pt x="1528" y="1499"/>
                  </a:lnTo>
                  <a:lnTo>
                    <a:pt x="1564" y="1553"/>
                  </a:lnTo>
                  <a:lnTo>
                    <a:pt x="1599" y="1605"/>
                  </a:lnTo>
                  <a:lnTo>
                    <a:pt x="1631" y="1659"/>
                  </a:lnTo>
                  <a:lnTo>
                    <a:pt x="1662" y="1712"/>
                  </a:lnTo>
                  <a:lnTo>
                    <a:pt x="2016" y="819"/>
                  </a:lnTo>
                  <a:lnTo>
                    <a:pt x="2044" y="833"/>
                  </a:lnTo>
                  <a:lnTo>
                    <a:pt x="2074" y="848"/>
                  </a:lnTo>
                  <a:lnTo>
                    <a:pt x="2104" y="864"/>
                  </a:lnTo>
                  <a:lnTo>
                    <a:pt x="2137" y="882"/>
                  </a:lnTo>
                  <a:lnTo>
                    <a:pt x="2204" y="922"/>
                  </a:lnTo>
                  <a:lnTo>
                    <a:pt x="2278" y="967"/>
                  </a:lnTo>
                  <a:lnTo>
                    <a:pt x="2357" y="1017"/>
                  </a:lnTo>
                  <a:lnTo>
                    <a:pt x="2441" y="1074"/>
                  </a:lnTo>
                  <a:lnTo>
                    <a:pt x="2530" y="1134"/>
                  </a:lnTo>
                  <a:lnTo>
                    <a:pt x="2625" y="1201"/>
                  </a:lnTo>
                  <a:lnTo>
                    <a:pt x="2620" y="1178"/>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6" name="Freeform 148"/>
            <p:cNvSpPr>
              <a:spLocks/>
            </p:cNvSpPr>
            <p:nvPr/>
          </p:nvSpPr>
          <p:spPr bwMode="auto">
            <a:xfrm>
              <a:off x="3248"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29" y="1275"/>
                  </a:lnTo>
                  <a:lnTo>
                    <a:pt x="2895" y="1211"/>
                  </a:lnTo>
                  <a:lnTo>
                    <a:pt x="2860" y="1149"/>
                  </a:lnTo>
                  <a:lnTo>
                    <a:pt x="2822" y="1089"/>
                  </a:lnTo>
                  <a:lnTo>
                    <a:pt x="2785" y="1029"/>
                  </a:lnTo>
                  <a:lnTo>
                    <a:pt x="2745" y="971"/>
                  </a:lnTo>
                  <a:lnTo>
                    <a:pt x="2705" y="914"/>
                  </a:lnTo>
                  <a:lnTo>
                    <a:pt x="2663" y="858"/>
                  </a:lnTo>
                  <a:lnTo>
                    <a:pt x="2621" y="805"/>
                  </a:lnTo>
                  <a:lnTo>
                    <a:pt x="2577" y="751"/>
                  </a:lnTo>
                  <a:lnTo>
                    <a:pt x="2532" y="700"/>
                  </a:lnTo>
                  <a:lnTo>
                    <a:pt x="2486" y="649"/>
                  </a:lnTo>
                  <a:lnTo>
                    <a:pt x="2438" y="600"/>
                  </a:lnTo>
                  <a:lnTo>
                    <a:pt x="2390" y="552"/>
                  </a:lnTo>
                  <a:lnTo>
                    <a:pt x="2340" y="505"/>
                  </a:lnTo>
                  <a:lnTo>
                    <a:pt x="2287" y="458"/>
                  </a:lnTo>
                  <a:lnTo>
                    <a:pt x="2235" y="411"/>
                  </a:lnTo>
                  <a:lnTo>
                    <a:pt x="2183" y="369"/>
                  </a:lnTo>
                  <a:lnTo>
                    <a:pt x="2134" y="328"/>
                  </a:lnTo>
                  <a:lnTo>
                    <a:pt x="2084" y="289"/>
                  </a:lnTo>
                  <a:lnTo>
                    <a:pt x="2036" y="254"/>
                  </a:lnTo>
                  <a:lnTo>
                    <a:pt x="1989" y="220"/>
                  </a:lnTo>
                  <a:lnTo>
                    <a:pt x="1943" y="189"/>
                  </a:lnTo>
                  <a:lnTo>
                    <a:pt x="1898" y="161"/>
                  </a:lnTo>
                  <a:lnTo>
                    <a:pt x="1854" y="135"/>
                  </a:lnTo>
                  <a:lnTo>
                    <a:pt x="1811" y="111"/>
                  </a:lnTo>
                  <a:lnTo>
                    <a:pt x="1769" y="90"/>
                  </a:lnTo>
                  <a:lnTo>
                    <a:pt x="1727" y="71"/>
                  </a:lnTo>
                  <a:lnTo>
                    <a:pt x="1688" y="55"/>
                  </a:lnTo>
                  <a:lnTo>
                    <a:pt x="1648" y="42"/>
                  </a:lnTo>
                  <a:lnTo>
                    <a:pt x="1611" y="29"/>
                  </a:lnTo>
                  <a:lnTo>
                    <a:pt x="1587" y="24"/>
                  </a:lnTo>
                  <a:lnTo>
                    <a:pt x="1563" y="18"/>
                  </a:lnTo>
                  <a:lnTo>
                    <a:pt x="1539" y="14"/>
                  </a:lnTo>
                  <a:lnTo>
                    <a:pt x="1515" y="10"/>
                  </a:lnTo>
                  <a:lnTo>
                    <a:pt x="1491" y="7"/>
                  </a:lnTo>
                  <a:lnTo>
                    <a:pt x="1466" y="4"/>
                  </a:lnTo>
                  <a:lnTo>
                    <a:pt x="1441" y="2"/>
                  </a:lnTo>
                  <a:lnTo>
                    <a:pt x="1416" y="1"/>
                  </a:lnTo>
                  <a:lnTo>
                    <a:pt x="1390" y="0"/>
                  </a:lnTo>
                  <a:lnTo>
                    <a:pt x="1364" y="0"/>
                  </a:lnTo>
                  <a:lnTo>
                    <a:pt x="1339" y="1"/>
                  </a:lnTo>
                  <a:lnTo>
                    <a:pt x="1312" y="2"/>
                  </a:lnTo>
                  <a:lnTo>
                    <a:pt x="1285" y="4"/>
                  </a:lnTo>
                  <a:lnTo>
                    <a:pt x="1259" y="7"/>
                  </a:lnTo>
                  <a:lnTo>
                    <a:pt x="1231" y="10"/>
                  </a:lnTo>
                  <a:lnTo>
                    <a:pt x="1204" y="15"/>
                  </a:lnTo>
                  <a:lnTo>
                    <a:pt x="1177" y="19"/>
                  </a:lnTo>
                  <a:lnTo>
                    <a:pt x="1148" y="25"/>
                  </a:lnTo>
                  <a:lnTo>
                    <a:pt x="1121" y="31"/>
                  </a:lnTo>
                  <a:lnTo>
                    <a:pt x="1093" y="37"/>
                  </a:lnTo>
                  <a:lnTo>
                    <a:pt x="1063" y="46"/>
                  </a:lnTo>
                  <a:lnTo>
                    <a:pt x="1035" y="54"/>
                  </a:lnTo>
                  <a:lnTo>
                    <a:pt x="1005" y="63"/>
                  </a:lnTo>
                  <a:lnTo>
                    <a:pt x="976" y="72"/>
                  </a:lnTo>
                  <a:lnTo>
                    <a:pt x="946" y="82"/>
                  </a:lnTo>
                  <a:lnTo>
                    <a:pt x="916" y="93"/>
                  </a:lnTo>
                  <a:lnTo>
                    <a:pt x="886" y="104"/>
                  </a:lnTo>
                  <a:lnTo>
                    <a:pt x="856" y="116"/>
                  </a:lnTo>
                  <a:lnTo>
                    <a:pt x="794" y="143"/>
                  </a:lnTo>
                  <a:lnTo>
                    <a:pt x="731" y="172"/>
                  </a:lnTo>
                  <a:lnTo>
                    <a:pt x="710" y="182"/>
                  </a:lnTo>
                  <a:lnTo>
                    <a:pt x="688" y="194"/>
                  </a:lnTo>
                  <a:lnTo>
                    <a:pt x="665" y="207"/>
                  </a:lnTo>
                  <a:lnTo>
                    <a:pt x="641" y="221"/>
                  </a:lnTo>
                  <a:lnTo>
                    <a:pt x="617" y="238"/>
                  </a:lnTo>
                  <a:lnTo>
                    <a:pt x="591" y="255"/>
                  </a:lnTo>
                  <a:lnTo>
                    <a:pt x="564" y="273"/>
                  </a:lnTo>
                  <a:lnTo>
                    <a:pt x="537" y="293"/>
                  </a:lnTo>
                  <a:lnTo>
                    <a:pt x="479" y="337"/>
                  </a:lnTo>
                  <a:lnTo>
                    <a:pt x="418" y="386"/>
                  </a:lnTo>
                  <a:lnTo>
                    <a:pt x="353" y="440"/>
                  </a:lnTo>
                  <a:lnTo>
                    <a:pt x="285" y="499"/>
                  </a:lnTo>
                  <a:lnTo>
                    <a:pt x="245" y="537"/>
                  </a:lnTo>
                  <a:lnTo>
                    <a:pt x="208" y="571"/>
                  </a:lnTo>
                  <a:lnTo>
                    <a:pt x="174" y="606"/>
                  </a:lnTo>
                  <a:lnTo>
                    <a:pt x="143" y="638"/>
                  </a:lnTo>
                  <a:lnTo>
                    <a:pt x="115" y="669"/>
                  </a:lnTo>
                  <a:lnTo>
                    <a:pt x="90" y="699"/>
                  </a:lnTo>
                  <a:lnTo>
                    <a:pt x="69" y="727"/>
                  </a:lnTo>
                  <a:lnTo>
                    <a:pt x="50" y="754"/>
                  </a:lnTo>
                  <a:lnTo>
                    <a:pt x="33" y="779"/>
                  </a:lnTo>
                  <a:lnTo>
                    <a:pt x="21" y="804"/>
                  </a:lnTo>
                  <a:lnTo>
                    <a:pt x="15" y="815"/>
                  </a:lnTo>
                  <a:lnTo>
                    <a:pt x="11" y="826"/>
                  </a:lnTo>
                  <a:lnTo>
                    <a:pt x="7" y="837"/>
                  </a:lnTo>
                  <a:lnTo>
                    <a:pt x="5" y="847"/>
                  </a:lnTo>
                  <a:lnTo>
                    <a:pt x="2" y="857"/>
                  </a:lnTo>
                  <a:lnTo>
                    <a:pt x="1" y="867"/>
                  </a:lnTo>
                  <a:lnTo>
                    <a:pt x="0" y="876"/>
                  </a:lnTo>
                  <a:lnTo>
                    <a:pt x="0" y="886"/>
                  </a:lnTo>
                  <a:lnTo>
                    <a:pt x="1" y="894"/>
                  </a:lnTo>
                  <a:lnTo>
                    <a:pt x="3" y="903"/>
                  </a:lnTo>
                  <a:lnTo>
                    <a:pt x="5" y="910"/>
                  </a:lnTo>
                  <a:lnTo>
                    <a:pt x="9" y="918"/>
                  </a:lnTo>
                  <a:lnTo>
                    <a:pt x="16" y="933"/>
                  </a:lnTo>
                  <a:lnTo>
                    <a:pt x="27" y="947"/>
                  </a:lnTo>
                  <a:lnTo>
                    <a:pt x="39" y="962"/>
                  </a:lnTo>
                  <a:lnTo>
                    <a:pt x="54" y="976"/>
                  </a:lnTo>
                  <a:lnTo>
                    <a:pt x="70" y="991"/>
                  </a:lnTo>
                  <a:lnTo>
                    <a:pt x="88" y="1005"/>
                  </a:lnTo>
                  <a:lnTo>
                    <a:pt x="108" y="1019"/>
                  </a:lnTo>
                  <a:lnTo>
                    <a:pt x="131" y="1033"/>
                  </a:lnTo>
                  <a:lnTo>
                    <a:pt x="155" y="1047"/>
                  </a:lnTo>
                  <a:lnTo>
                    <a:pt x="182" y="1061"/>
                  </a:lnTo>
                  <a:lnTo>
                    <a:pt x="211" y="1076"/>
                  </a:lnTo>
                  <a:lnTo>
                    <a:pt x="241" y="1089"/>
                  </a:lnTo>
                  <a:lnTo>
                    <a:pt x="273" y="1103"/>
                  </a:lnTo>
                  <a:lnTo>
                    <a:pt x="308" y="1116"/>
                  </a:lnTo>
                  <a:lnTo>
                    <a:pt x="345" y="1130"/>
                  </a:lnTo>
                  <a:lnTo>
                    <a:pt x="384" y="1143"/>
                  </a:lnTo>
                  <a:lnTo>
                    <a:pt x="374" y="1168"/>
                  </a:lnTo>
                  <a:lnTo>
                    <a:pt x="363" y="1192"/>
                  </a:lnTo>
                  <a:lnTo>
                    <a:pt x="354" y="1216"/>
                  </a:lnTo>
                  <a:lnTo>
                    <a:pt x="345" y="1240"/>
                  </a:lnTo>
                  <a:lnTo>
                    <a:pt x="337" y="1265"/>
                  </a:lnTo>
                  <a:lnTo>
                    <a:pt x="330" y="1289"/>
                  </a:lnTo>
                  <a:lnTo>
                    <a:pt x="324" y="1313"/>
                  </a:lnTo>
                  <a:lnTo>
                    <a:pt x="318" y="1336"/>
                  </a:lnTo>
                  <a:lnTo>
                    <a:pt x="313" y="1361"/>
                  </a:lnTo>
                  <a:lnTo>
                    <a:pt x="309" y="1385"/>
                  </a:lnTo>
                  <a:lnTo>
                    <a:pt x="305" y="1409"/>
                  </a:lnTo>
                  <a:lnTo>
                    <a:pt x="302" y="1432"/>
                  </a:lnTo>
                  <a:lnTo>
                    <a:pt x="300" y="1457"/>
                  </a:lnTo>
                  <a:lnTo>
                    <a:pt x="298" y="1481"/>
                  </a:lnTo>
                  <a:lnTo>
                    <a:pt x="297" y="1504"/>
                  </a:lnTo>
                  <a:lnTo>
                    <a:pt x="297" y="1528"/>
                  </a:lnTo>
                  <a:lnTo>
                    <a:pt x="298" y="1552"/>
                  </a:lnTo>
                  <a:lnTo>
                    <a:pt x="299" y="1576"/>
                  </a:lnTo>
                  <a:lnTo>
                    <a:pt x="300" y="1599"/>
                  </a:lnTo>
                  <a:lnTo>
                    <a:pt x="303" y="1622"/>
                  </a:lnTo>
                  <a:lnTo>
                    <a:pt x="306" y="1647"/>
                  </a:lnTo>
                  <a:lnTo>
                    <a:pt x="310" y="1670"/>
                  </a:lnTo>
                  <a:lnTo>
                    <a:pt x="315" y="1693"/>
                  </a:lnTo>
                  <a:lnTo>
                    <a:pt x="320" y="1717"/>
                  </a:lnTo>
                  <a:lnTo>
                    <a:pt x="326" y="1741"/>
                  </a:lnTo>
                  <a:lnTo>
                    <a:pt x="332" y="1764"/>
                  </a:lnTo>
                  <a:lnTo>
                    <a:pt x="339" y="1787"/>
                  </a:lnTo>
                  <a:lnTo>
                    <a:pt x="347" y="1811"/>
                  </a:lnTo>
                  <a:lnTo>
                    <a:pt x="356" y="1835"/>
                  </a:lnTo>
                  <a:lnTo>
                    <a:pt x="365" y="1858"/>
                  </a:lnTo>
                  <a:lnTo>
                    <a:pt x="376" y="1881"/>
                  </a:lnTo>
                  <a:lnTo>
                    <a:pt x="387" y="1904"/>
                  </a:lnTo>
                  <a:lnTo>
                    <a:pt x="395" y="1921"/>
                  </a:lnTo>
                  <a:lnTo>
                    <a:pt x="403" y="1936"/>
                  </a:lnTo>
                  <a:lnTo>
                    <a:pt x="412" y="1951"/>
                  </a:lnTo>
                  <a:lnTo>
                    <a:pt x="421" y="1966"/>
                  </a:lnTo>
                  <a:lnTo>
                    <a:pt x="431" y="1982"/>
                  </a:lnTo>
                  <a:lnTo>
                    <a:pt x="441" y="1996"/>
                  </a:lnTo>
                  <a:lnTo>
                    <a:pt x="453" y="2011"/>
                  </a:lnTo>
                  <a:lnTo>
                    <a:pt x="465" y="2027"/>
                  </a:lnTo>
                  <a:lnTo>
                    <a:pt x="476" y="2041"/>
                  </a:lnTo>
                  <a:lnTo>
                    <a:pt x="489" y="2056"/>
                  </a:lnTo>
                  <a:lnTo>
                    <a:pt x="502" y="2070"/>
                  </a:lnTo>
                  <a:lnTo>
                    <a:pt x="515" y="2084"/>
                  </a:lnTo>
                  <a:lnTo>
                    <a:pt x="544" y="2113"/>
                  </a:lnTo>
                  <a:lnTo>
                    <a:pt x="575" y="2140"/>
                  </a:lnTo>
                  <a:lnTo>
                    <a:pt x="608" y="2166"/>
                  </a:lnTo>
                  <a:lnTo>
                    <a:pt x="643" y="2193"/>
                  </a:lnTo>
                  <a:lnTo>
                    <a:pt x="679" y="2219"/>
                  </a:lnTo>
                  <a:lnTo>
                    <a:pt x="719" y="2244"/>
                  </a:lnTo>
                  <a:lnTo>
                    <a:pt x="759" y="2269"/>
                  </a:lnTo>
                  <a:lnTo>
                    <a:pt x="803" y="2293"/>
                  </a:lnTo>
                  <a:lnTo>
                    <a:pt x="849" y="2318"/>
                  </a:lnTo>
                  <a:lnTo>
                    <a:pt x="896" y="2341"/>
                  </a:lnTo>
                  <a:lnTo>
                    <a:pt x="976" y="2371"/>
                  </a:lnTo>
                  <a:lnTo>
                    <a:pt x="1056" y="2403"/>
                  </a:lnTo>
                  <a:lnTo>
                    <a:pt x="1135" y="2433"/>
                  </a:lnTo>
                  <a:lnTo>
                    <a:pt x="1215" y="2463"/>
                  </a:lnTo>
                  <a:lnTo>
                    <a:pt x="1295" y="2495"/>
                  </a:lnTo>
                  <a:lnTo>
                    <a:pt x="1375" y="2525"/>
                  </a:lnTo>
                  <a:lnTo>
                    <a:pt x="1454" y="2555"/>
                  </a:lnTo>
                  <a:lnTo>
                    <a:pt x="1534" y="2586"/>
                  </a:lnTo>
                  <a:lnTo>
                    <a:pt x="1611" y="2633"/>
                  </a:lnTo>
                  <a:lnTo>
                    <a:pt x="1689" y="2680"/>
                  </a:lnTo>
                  <a:lnTo>
                    <a:pt x="1766" y="2727"/>
                  </a:lnTo>
                  <a:lnTo>
                    <a:pt x="1843" y="2775"/>
                  </a:lnTo>
                  <a:lnTo>
                    <a:pt x="1921" y="2821"/>
                  </a:lnTo>
                  <a:lnTo>
                    <a:pt x="1998" y="2869"/>
                  </a:lnTo>
                  <a:lnTo>
                    <a:pt x="2076" y="2915"/>
                  </a:lnTo>
                  <a:lnTo>
                    <a:pt x="2154" y="2963"/>
                  </a:lnTo>
                  <a:lnTo>
                    <a:pt x="2175" y="2974"/>
                  </a:lnTo>
                  <a:lnTo>
                    <a:pt x="2196" y="2986"/>
                  </a:lnTo>
                  <a:lnTo>
                    <a:pt x="2218" y="2996"/>
                  </a:lnTo>
                  <a:lnTo>
                    <a:pt x="2240" y="3005"/>
                  </a:lnTo>
                  <a:lnTo>
                    <a:pt x="2261" y="3014"/>
                  </a:lnTo>
                  <a:lnTo>
                    <a:pt x="2282" y="3022"/>
                  </a:lnTo>
                  <a:lnTo>
                    <a:pt x="2304" y="3030"/>
                  </a:lnTo>
                  <a:lnTo>
                    <a:pt x="2326" y="3036"/>
                  </a:lnTo>
                  <a:lnTo>
                    <a:pt x="2347" y="3042"/>
                  </a:lnTo>
                  <a:lnTo>
                    <a:pt x="2368" y="3048"/>
                  </a:lnTo>
                  <a:lnTo>
                    <a:pt x="2390" y="3053"/>
                  </a:lnTo>
                  <a:lnTo>
                    <a:pt x="2412" y="3057"/>
                  </a:lnTo>
                  <a:lnTo>
                    <a:pt x="2433" y="3060"/>
                  </a:lnTo>
                  <a:lnTo>
                    <a:pt x="2455" y="3062"/>
                  </a:lnTo>
                  <a:lnTo>
                    <a:pt x="2476" y="3064"/>
                  </a:lnTo>
                  <a:lnTo>
                    <a:pt x="2497" y="3064"/>
                  </a:lnTo>
                  <a:lnTo>
                    <a:pt x="2519" y="3064"/>
                  </a:lnTo>
                  <a:lnTo>
                    <a:pt x="2541" y="3064"/>
                  </a:lnTo>
                  <a:lnTo>
                    <a:pt x="2562" y="3062"/>
                  </a:lnTo>
                  <a:lnTo>
                    <a:pt x="2583" y="3060"/>
                  </a:lnTo>
                  <a:lnTo>
                    <a:pt x="2604" y="3057"/>
                  </a:lnTo>
                  <a:lnTo>
                    <a:pt x="2627" y="3054"/>
                  </a:lnTo>
                  <a:lnTo>
                    <a:pt x="2648" y="3049"/>
                  </a:lnTo>
                  <a:lnTo>
                    <a:pt x="2669" y="3043"/>
                  </a:lnTo>
                  <a:lnTo>
                    <a:pt x="2690" y="3037"/>
                  </a:lnTo>
                  <a:lnTo>
                    <a:pt x="2712" y="3031"/>
                  </a:lnTo>
                  <a:lnTo>
                    <a:pt x="2734" y="3023"/>
                  </a:lnTo>
                  <a:lnTo>
                    <a:pt x="2755" y="3015"/>
                  </a:lnTo>
                  <a:lnTo>
                    <a:pt x="2777" y="3007"/>
                  </a:lnTo>
                  <a:lnTo>
                    <a:pt x="2798" y="2997"/>
                  </a:lnTo>
                  <a:lnTo>
                    <a:pt x="2820" y="2987"/>
                  </a:lnTo>
                  <a:lnTo>
                    <a:pt x="2841" y="2976"/>
                  </a:lnTo>
                  <a:lnTo>
                    <a:pt x="2933" y="2925"/>
                  </a:lnTo>
                  <a:lnTo>
                    <a:pt x="2947" y="2939"/>
                  </a:lnTo>
                  <a:lnTo>
                    <a:pt x="2965" y="2956"/>
                  </a:lnTo>
                  <a:lnTo>
                    <a:pt x="2986" y="2973"/>
                  </a:lnTo>
                  <a:lnTo>
                    <a:pt x="3010" y="2992"/>
                  </a:lnTo>
                  <a:lnTo>
                    <a:pt x="3067" y="3035"/>
                  </a:lnTo>
                  <a:lnTo>
                    <a:pt x="3137" y="3085"/>
                  </a:lnTo>
                  <a:lnTo>
                    <a:pt x="3218" y="3141"/>
                  </a:lnTo>
                  <a:lnTo>
                    <a:pt x="3311" y="3203"/>
                  </a:lnTo>
                  <a:lnTo>
                    <a:pt x="3417" y="3272"/>
                  </a:lnTo>
                  <a:lnTo>
                    <a:pt x="3534" y="3348"/>
                  </a:lnTo>
                  <a:lnTo>
                    <a:pt x="3570" y="3372"/>
                  </a:lnTo>
                  <a:lnTo>
                    <a:pt x="3607" y="3399"/>
                  </a:lnTo>
                  <a:lnTo>
                    <a:pt x="3642" y="3428"/>
                  </a:lnTo>
                  <a:lnTo>
                    <a:pt x="3677" y="3458"/>
                  </a:lnTo>
                  <a:lnTo>
                    <a:pt x="3710" y="3489"/>
                  </a:lnTo>
                  <a:lnTo>
                    <a:pt x="3744" y="3524"/>
                  </a:lnTo>
                  <a:lnTo>
                    <a:pt x="3776" y="3560"/>
                  </a:lnTo>
                  <a:lnTo>
                    <a:pt x="3807" y="3597"/>
                  </a:lnTo>
                  <a:lnTo>
                    <a:pt x="3838" y="3637"/>
                  </a:lnTo>
                  <a:lnTo>
                    <a:pt x="3868" y="3678"/>
                  </a:lnTo>
                  <a:lnTo>
                    <a:pt x="3898" y="3722"/>
                  </a:lnTo>
                  <a:lnTo>
                    <a:pt x="3927" y="3766"/>
                  </a:lnTo>
                  <a:lnTo>
                    <a:pt x="3955" y="3814"/>
                  </a:lnTo>
                  <a:lnTo>
                    <a:pt x="3983" y="3862"/>
                  </a:lnTo>
                  <a:lnTo>
                    <a:pt x="4009" y="3913"/>
                  </a:lnTo>
                  <a:lnTo>
                    <a:pt x="4035" y="3965"/>
                  </a:lnTo>
                  <a:lnTo>
                    <a:pt x="4046" y="3992"/>
                  </a:lnTo>
                  <a:lnTo>
                    <a:pt x="4058" y="4017"/>
                  </a:lnTo>
                  <a:lnTo>
                    <a:pt x="4068" y="4042"/>
                  </a:lnTo>
                  <a:lnTo>
                    <a:pt x="4077" y="4067"/>
                  </a:lnTo>
                  <a:lnTo>
                    <a:pt x="4085" y="4094"/>
                  </a:lnTo>
                  <a:lnTo>
                    <a:pt x="4093" y="4119"/>
                  </a:lnTo>
                  <a:lnTo>
                    <a:pt x="4099" y="4145"/>
                  </a:lnTo>
                  <a:lnTo>
                    <a:pt x="4105" y="4170"/>
                  </a:lnTo>
                  <a:lnTo>
                    <a:pt x="4110" y="4197"/>
                  </a:lnTo>
                  <a:lnTo>
                    <a:pt x="4114" y="4222"/>
                  </a:lnTo>
                  <a:lnTo>
                    <a:pt x="4117" y="4248"/>
                  </a:lnTo>
                  <a:lnTo>
                    <a:pt x="4120" y="4274"/>
                  </a:lnTo>
                  <a:lnTo>
                    <a:pt x="4121" y="4300"/>
                  </a:lnTo>
                  <a:lnTo>
                    <a:pt x="4122" y="4326"/>
                  </a:lnTo>
                  <a:lnTo>
                    <a:pt x="4121" y="4352"/>
                  </a:lnTo>
                  <a:lnTo>
                    <a:pt x="4120" y="4378"/>
                  </a:lnTo>
                  <a:lnTo>
                    <a:pt x="4118" y="4404"/>
                  </a:lnTo>
                  <a:lnTo>
                    <a:pt x="4116" y="4430"/>
                  </a:lnTo>
                  <a:lnTo>
                    <a:pt x="4112" y="4456"/>
                  </a:lnTo>
                  <a:lnTo>
                    <a:pt x="4107" y="4483"/>
                  </a:lnTo>
                  <a:lnTo>
                    <a:pt x="4102" y="4509"/>
                  </a:lnTo>
                  <a:lnTo>
                    <a:pt x="4096" y="4535"/>
                  </a:lnTo>
                  <a:lnTo>
                    <a:pt x="4089" y="4562"/>
                  </a:lnTo>
                  <a:lnTo>
                    <a:pt x="4081" y="4588"/>
                  </a:lnTo>
                  <a:lnTo>
                    <a:pt x="4072" y="4615"/>
                  </a:lnTo>
                  <a:lnTo>
                    <a:pt x="4062" y="4641"/>
                  </a:lnTo>
                  <a:lnTo>
                    <a:pt x="4051" y="4668"/>
                  </a:lnTo>
                  <a:lnTo>
                    <a:pt x="4040" y="4695"/>
                  </a:lnTo>
                  <a:lnTo>
                    <a:pt x="4027" y="4721"/>
                  </a:lnTo>
                  <a:lnTo>
                    <a:pt x="4014"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5" y="5022"/>
                  </a:lnTo>
                  <a:lnTo>
                    <a:pt x="3817" y="5044"/>
                  </a:lnTo>
                  <a:lnTo>
                    <a:pt x="3796" y="5065"/>
                  </a:lnTo>
                  <a:lnTo>
                    <a:pt x="3776" y="5087"/>
                  </a:lnTo>
                  <a:lnTo>
                    <a:pt x="3756" y="5107"/>
                  </a:lnTo>
                  <a:lnTo>
                    <a:pt x="3735" y="5129"/>
                  </a:lnTo>
                  <a:lnTo>
                    <a:pt x="3713" y="5149"/>
                  </a:lnTo>
                  <a:lnTo>
                    <a:pt x="3691" y="5168"/>
                  </a:lnTo>
                  <a:lnTo>
                    <a:pt x="3631" y="5363"/>
                  </a:lnTo>
                  <a:lnTo>
                    <a:pt x="3670" y="5337"/>
                  </a:lnTo>
                  <a:lnTo>
                    <a:pt x="3707" y="5310"/>
                  </a:lnTo>
                  <a:lnTo>
                    <a:pt x="3744" y="5282"/>
                  </a:lnTo>
                  <a:lnTo>
                    <a:pt x="3779" y="5254"/>
                  </a:lnTo>
                  <a:lnTo>
                    <a:pt x="3814" y="5226"/>
                  </a:lnTo>
                  <a:lnTo>
                    <a:pt x="3846"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6" y="4700"/>
                  </a:lnTo>
                  <a:lnTo>
                    <a:pt x="4219" y="4671"/>
                  </a:lnTo>
                  <a:lnTo>
                    <a:pt x="4229" y="4640"/>
                  </a:lnTo>
                  <a:lnTo>
                    <a:pt x="4238" y="4610"/>
                  </a:lnTo>
                  <a:lnTo>
                    <a:pt x="4246" y="4581"/>
                  </a:lnTo>
                  <a:lnTo>
                    <a:pt x="4253" y="4550"/>
                  </a:lnTo>
                  <a:lnTo>
                    <a:pt x="4259" y="4520"/>
                  </a:lnTo>
                  <a:lnTo>
                    <a:pt x="4264" y="4489"/>
                  </a:lnTo>
                  <a:lnTo>
                    <a:pt x="4267" y="4459"/>
                  </a:lnTo>
                  <a:lnTo>
                    <a:pt x="4270" y="4428"/>
                  </a:lnTo>
                  <a:lnTo>
                    <a:pt x="4272" y="4398"/>
                  </a:lnTo>
                  <a:lnTo>
                    <a:pt x="4273" y="4367"/>
                  </a:lnTo>
                  <a:lnTo>
                    <a:pt x="4273" y="4335"/>
                  </a:lnTo>
                  <a:lnTo>
                    <a:pt x="4271" y="4305"/>
                  </a:lnTo>
                  <a:lnTo>
                    <a:pt x="4269" y="4274"/>
                  </a:lnTo>
                  <a:lnTo>
                    <a:pt x="4265" y="4242"/>
                  </a:lnTo>
                  <a:lnTo>
                    <a:pt x="4261" y="4211"/>
                  </a:lnTo>
                  <a:lnTo>
                    <a:pt x="4256" y="4180"/>
                  </a:lnTo>
                  <a:lnTo>
                    <a:pt x="4249" y="4148"/>
                  </a:lnTo>
                  <a:lnTo>
                    <a:pt x="4242" y="4117"/>
                  </a:lnTo>
                  <a:lnTo>
                    <a:pt x="4233" y="4086"/>
                  </a:lnTo>
                  <a:lnTo>
                    <a:pt x="4223"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5" y="3572"/>
                  </a:lnTo>
                  <a:lnTo>
                    <a:pt x="3935" y="3533"/>
                  </a:lnTo>
                  <a:lnTo>
                    <a:pt x="3904" y="3495"/>
                  </a:lnTo>
                  <a:lnTo>
                    <a:pt x="3871" y="3459"/>
                  </a:lnTo>
                  <a:lnTo>
                    <a:pt x="3838" y="3425"/>
                  </a:lnTo>
                  <a:lnTo>
                    <a:pt x="3803" y="3392"/>
                  </a:lnTo>
                  <a:lnTo>
                    <a:pt x="3769" y="3361"/>
                  </a:lnTo>
                  <a:lnTo>
                    <a:pt x="3732" y="3332"/>
                  </a:lnTo>
                  <a:lnTo>
                    <a:pt x="3696" y="3303"/>
                  </a:lnTo>
                  <a:lnTo>
                    <a:pt x="3659"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5" y="2698"/>
                  </a:lnTo>
                  <a:lnTo>
                    <a:pt x="3337" y="2696"/>
                  </a:lnTo>
                  <a:lnTo>
                    <a:pt x="3336" y="2693"/>
                  </a:lnTo>
                  <a:lnTo>
                    <a:pt x="3337" y="2689"/>
                  </a:lnTo>
                  <a:lnTo>
                    <a:pt x="3338" y="2685"/>
                  </a:lnTo>
                  <a:lnTo>
                    <a:pt x="3342" y="2680"/>
                  </a:lnTo>
                  <a:lnTo>
                    <a:pt x="3352" y="2665"/>
                  </a:lnTo>
                  <a:lnTo>
                    <a:pt x="3361" y="2650"/>
                  </a:lnTo>
                  <a:lnTo>
                    <a:pt x="3369" y="2636"/>
                  </a:lnTo>
                  <a:lnTo>
                    <a:pt x="3377" y="2622"/>
                  </a:lnTo>
                  <a:lnTo>
                    <a:pt x="3383" y="2608"/>
                  </a:lnTo>
                  <a:lnTo>
                    <a:pt x="3389" y="2594"/>
                  </a:lnTo>
                  <a:lnTo>
                    <a:pt x="3394" y="2580"/>
                  </a:lnTo>
                  <a:lnTo>
                    <a:pt x="3399" y="2565"/>
                  </a:lnTo>
                  <a:lnTo>
                    <a:pt x="3402" y="2552"/>
                  </a:lnTo>
                  <a:lnTo>
                    <a:pt x="3405" y="2538"/>
                  </a:lnTo>
                  <a:lnTo>
                    <a:pt x="3407"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8" y="2061"/>
                  </a:lnTo>
                  <a:lnTo>
                    <a:pt x="3229" y="1987"/>
                  </a:lnTo>
                  <a:lnTo>
                    <a:pt x="3203" y="1917"/>
                  </a:lnTo>
                  <a:lnTo>
                    <a:pt x="3178" y="1853"/>
                  </a:lnTo>
                  <a:lnTo>
                    <a:pt x="3154" y="1791"/>
                  </a:lnTo>
                  <a:lnTo>
                    <a:pt x="3132" y="1734"/>
                  </a:lnTo>
                  <a:lnTo>
                    <a:pt x="3111" y="1681"/>
                  </a:lnTo>
                  <a:lnTo>
                    <a:pt x="3091" y="1631"/>
                  </a:lnTo>
                  <a:lnTo>
                    <a:pt x="3073" y="1587"/>
                  </a:lnTo>
                  <a:lnTo>
                    <a:pt x="3057" y="1547"/>
                  </a:lnTo>
                  <a:lnTo>
                    <a:pt x="3042" y="1509"/>
                  </a:lnTo>
                  <a:lnTo>
                    <a:pt x="3028" y="1477"/>
                  </a:lnTo>
                  <a:lnTo>
                    <a:pt x="3016" y="1449"/>
                  </a:lnTo>
                  <a:lnTo>
                    <a:pt x="3005" y="1424"/>
                  </a:lnTo>
                  <a:lnTo>
                    <a:pt x="2996" y="1405"/>
                  </a:lnTo>
                  <a:close/>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7" name="Freeform 149"/>
            <p:cNvSpPr>
              <a:spLocks/>
            </p:cNvSpPr>
            <p:nvPr/>
          </p:nvSpPr>
          <p:spPr bwMode="auto">
            <a:xfrm>
              <a:off x="3353" y="2492"/>
              <a:ext cx="22" cy="24"/>
            </a:xfrm>
            <a:custGeom>
              <a:avLst/>
              <a:gdLst>
                <a:gd name="T0" fmla="*/ 0 w 575"/>
                <a:gd name="T1" fmla="*/ 0 h 634"/>
                <a:gd name="T2" fmla="*/ 0 w 575"/>
                <a:gd name="T3" fmla="*/ 0 h 634"/>
                <a:gd name="T4" fmla="*/ 0 w 575"/>
                <a:gd name="T5" fmla="*/ 0 h 634"/>
                <a:gd name="T6" fmla="*/ 0 w 575"/>
                <a:gd name="T7" fmla="*/ 0 h 634"/>
                <a:gd name="T8" fmla="*/ 0 w 575"/>
                <a:gd name="T9" fmla="*/ 0 h 634"/>
                <a:gd name="T10" fmla="*/ 0 w 575"/>
                <a:gd name="T11" fmla="*/ 0 h 634"/>
                <a:gd name="T12" fmla="*/ 0 w 575"/>
                <a:gd name="T13" fmla="*/ 0 h 634"/>
                <a:gd name="T14" fmla="*/ 0 w 575"/>
                <a:gd name="T15" fmla="*/ 0 h 634"/>
                <a:gd name="T16" fmla="*/ 0 w 575"/>
                <a:gd name="T17" fmla="*/ 0 h 634"/>
                <a:gd name="T18" fmla="*/ 0 w 575"/>
                <a:gd name="T19" fmla="*/ 0 h 634"/>
                <a:gd name="T20" fmla="*/ 0 w 575"/>
                <a:gd name="T21" fmla="*/ 0 h 634"/>
                <a:gd name="T22" fmla="*/ 0 w 575"/>
                <a:gd name="T23" fmla="*/ 0 h 634"/>
                <a:gd name="T24" fmla="*/ 0 w 575"/>
                <a:gd name="T25" fmla="*/ 0 h 634"/>
                <a:gd name="T26" fmla="*/ 0 w 575"/>
                <a:gd name="T27" fmla="*/ 0 h 634"/>
                <a:gd name="T28" fmla="*/ 0 w 575"/>
                <a:gd name="T29" fmla="*/ 0 h 634"/>
                <a:gd name="T30" fmla="*/ 0 w 575"/>
                <a:gd name="T31" fmla="*/ 0 h 634"/>
                <a:gd name="T32" fmla="*/ 0 w 575"/>
                <a:gd name="T33" fmla="*/ 0 h 634"/>
                <a:gd name="T34" fmla="*/ 0 w 575"/>
                <a:gd name="T35" fmla="*/ 0 h 634"/>
                <a:gd name="T36" fmla="*/ 0 w 575"/>
                <a:gd name="T37" fmla="*/ 0 h 634"/>
                <a:gd name="T38" fmla="*/ 0 w 575"/>
                <a:gd name="T39" fmla="*/ 0 h 634"/>
                <a:gd name="T40" fmla="*/ 0 w 575"/>
                <a:gd name="T41" fmla="*/ 0 h 634"/>
                <a:gd name="T42" fmla="*/ 0 w 575"/>
                <a:gd name="T43" fmla="*/ 0 h 634"/>
                <a:gd name="T44" fmla="*/ 0 w 575"/>
                <a:gd name="T45" fmla="*/ 0 h 634"/>
                <a:gd name="T46" fmla="*/ 0 w 575"/>
                <a:gd name="T47" fmla="*/ 0 h 634"/>
                <a:gd name="T48" fmla="*/ 0 w 575"/>
                <a:gd name="T49" fmla="*/ 0 h 634"/>
                <a:gd name="T50" fmla="*/ 0 w 575"/>
                <a:gd name="T51" fmla="*/ 0 h 634"/>
                <a:gd name="T52" fmla="*/ 0 w 575"/>
                <a:gd name="T53" fmla="*/ 0 h 634"/>
                <a:gd name="T54" fmla="*/ 0 w 575"/>
                <a:gd name="T55" fmla="*/ 0 h 634"/>
                <a:gd name="T56" fmla="*/ 0 w 575"/>
                <a:gd name="T57" fmla="*/ 0 h 634"/>
                <a:gd name="T58" fmla="*/ 0 w 575"/>
                <a:gd name="T59" fmla="*/ 0 h 634"/>
                <a:gd name="T60" fmla="*/ 0 w 575"/>
                <a:gd name="T61" fmla="*/ 0 h 634"/>
                <a:gd name="T62" fmla="*/ 0 w 575"/>
                <a:gd name="T63" fmla="*/ 0 h 634"/>
                <a:gd name="T64" fmla="*/ 0 w 575"/>
                <a:gd name="T65" fmla="*/ 0 h 634"/>
                <a:gd name="T66" fmla="*/ 0 w 575"/>
                <a:gd name="T67" fmla="*/ 0 h 634"/>
                <a:gd name="T68" fmla="*/ 0 w 575"/>
                <a:gd name="T69" fmla="*/ 0 h 634"/>
                <a:gd name="T70" fmla="*/ 0 w 575"/>
                <a:gd name="T71" fmla="*/ 0 h 634"/>
                <a:gd name="T72" fmla="*/ 0 w 575"/>
                <a:gd name="T73" fmla="*/ 0 h 634"/>
                <a:gd name="T74" fmla="*/ 0 w 575"/>
                <a:gd name="T75" fmla="*/ 0 h 634"/>
                <a:gd name="T76" fmla="*/ 0 w 575"/>
                <a:gd name="T77" fmla="*/ 0 h 634"/>
                <a:gd name="T78" fmla="*/ 0 w 575"/>
                <a:gd name="T79" fmla="*/ 0 h 634"/>
                <a:gd name="T80" fmla="*/ 0 w 575"/>
                <a:gd name="T81" fmla="*/ 0 h 634"/>
                <a:gd name="T82" fmla="*/ 0 w 575"/>
                <a:gd name="T83" fmla="*/ 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5" h="634">
                  <a:moveTo>
                    <a:pt x="482" y="0"/>
                  </a:moveTo>
                  <a:lnTo>
                    <a:pt x="496" y="37"/>
                  </a:lnTo>
                  <a:lnTo>
                    <a:pt x="509" y="73"/>
                  </a:lnTo>
                  <a:lnTo>
                    <a:pt x="522" y="108"/>
                  </a:lnTo>
                  <a:lnTo>
                    <a:pt x="533" y="140"/>
                  </a:lnTo>
                  <a:lnTo>
                    <a:pt x="543" y="170"/>
                  </a:lnTo>
                  <a:lnTo>
                    <a:pt x="551" y="199"/>
                  </a:lnTo>
                  <a:lnTo>
                    <a:pt x="558" y="226"/>
                  </a:lnTo>
                  <a:lnTo>
                    <a:pt x="564" y="251"/>
                  </a:lnTo>
                  <a:lnTo>
                    <a:pt x="568" y="274"/>
                  </a:lnTo>
                  <a:lnTo>
                    <a:pt x="572" y="297"/>
                  </a:lnTo>
                  <a:lnTo>
                    <a:pt x="574" y="317"/>
                  </a:lnTo>
                  <a:lnTo>
                    <a:pt x="575" y="335"/>
                  </a:lnTo>
                  <a:lnTo>
                    <a:pt x="575" y="351"/>
                  </a:lnTo>
                  <a:lnTo>
                    <a:pt x="573" y="365"/>
                  </a:lnTo>
                  <a:lnTo>
                    <a:pt x="571" y="379"/>
                  </a:lnTo>
                  <a:lnTo>
                    <a:pt x="567" y="390"/>
                  </a:lnTo>
                  <a:lnTo>
                    <a:pt x="561" y="401"/>
                  </a:lnTo>
                  <a:lnTo>
                    <a:pt x="553" y="412"/>
                  </a:lnTo>
                  <a:lnTo>
                    <a:pt x="543" y="424"/>
                  </a:lnTo>
                  <a:lnTo>
                    <a:pt x="531" y="436"/>
                  </a:lnTo>
                  <a:lnTo>
                    <a:pt x="516" y="449"/>
                  </a:lnTo>
                  <a:lnTo>
                    <a:pt x="499" y="462"/>
                  </a:lnTo>
                  <a:lnTo>
                    <a:pt x="481" y="478"/>
                  </a:lnTo>
                  <a:lnTo>
                    <a:pt x="460" y="492"/>
                  </a:lnTo>
                  <a:lnTo>
                    <a:pt x="436" y="508"/>
                  </a:lnTo>
                  <a:lnTo>
                    <a:pt x="411" y="524"/>
                  </a:lnTo>
                  <a:lnTo>
                    <a:pt x="384" y="540"/>
                  </a:lnTo>
                  <a:lnTo>
                    <a:pt x="354" y="558"/>
                  </a:lnTo>
                  <a:lnTo>
                    <a:pt x="289" y="595"/>
                  </a:lnTo>
                  <a:lnTo>
                    <a:pt x="214" y="634"/>
                  </a:lnTo>
                  <a:lnTo>
                    <a:pt x="0" y="427"/>
                  </a:lnTo>
                  <a:lnTo>
                    <a:pt x="16" y="416"/>
                  </a:lnTo>
                  <a:lnTo>
                    <a:pt x="35" y="402"/>
                  </a:lnTo>
                  <a:lnTo>
                    <a:pt x="56" y="386"/>
                  </a:lnTo>
                  <a:lnTo>
                    <a:pt x="78" y="367"/>
                  </a:lnTo>
                  <a:lnTo>
                    <a:pt x="128" y="326"/>
                  </a:lnTo>
                  <a:lnTo>
                    <a:pt x="184" y="276"/>
                  </a:lnTo>
                  <a:lnTo>
                    <a:pt x="248" y="220"/>
                  </a:lnTo>
                  <a:lnTo>
                    <a:pt x="319" y="154"/>
                  </a:lnTo>
                  <a:lnTo>
                    <a:pt x="397" y="81"/>
                  </a:lnTo>
                  <a:lnTo>
                    <a:pt x="482" y="0"/>
                  </a:lnTo>
                  <a:close/>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8" name="Freeform 150"/>
            <p:cNvSpPr>
              <a:spLocks/>
            </p:cNvSpPr>
            <p:nvPr/>
          </p:nvSpPr>
          <p:spPr bwMode="auto">
            <a:xfrm>
              <a:off x="3332" y="2509"/>
              <a:ext cx="27" cy="12"/>
            </a:xfrm>
            <a:custGeom>
              <a:avLst/>
              <a:gdLst>
                <a:gd name="T0" fmla="*/ 0 w 697"/>
                <a:gd name="T1" fmla="*/ 0 h 307"/>
                <a:gd name="T2" fmla="*/ 0 w 697"/>
                <a:gd name="T3" fmla="*/ 0 h 307"/>
                <a:gd name="T4" fmla="*/ 0 w 697"/>
                <a:gd name="T5" fmla="*/ 0 h 307"/>
                <a:gd name="T6" fmla="*/ 0 w 697"/>
                <a:gd name="T7" fmla="*/ 0 h 307"/>
                <a:gd name="T8" fmla="*/ 0 w 697"/>
                <a:gd name="T9" fmla="*/ 0 h 307"/>
                <a:gd name="T10" fmla="*/ 0 w 697"/>
                <a:gd name="T11" fmla="*/ 0 h 307"/>
                <a:gd name="T12" fmla="*/ 0 w 697"/>
                <a:gd name="T13" fmla="*/ 0 h 307"/>
                <a:gd name="T14" fmla="*/ 0 w 697"/>
                <a:gd name="T15" fmla="*/ 0 h 307"/>
                <a:gd name="T16" fmla="*/ 0 w 697"/>
                <a:gd name="T17" fmla="*/ 0 h 307"/>
                <a:gd name="T18" fmla="*/ 0 w 697"/>
                <a:gd name="T19" fmla="*/ 0 h 307"/>
                <a:gd name="T20" fmla="*/ 0 w 697"/>
                <a:gd name="T21" fmla="*/ 0 h 307"/>
                <a:gd name="T22" fmla="*/ 0 w 697"/>
                <a:gd name="T23" fmla="*/ 0 h 307"/>
                <a:gd name="T24" fmla="*/ 0 w 697"/>
                <a:gd name="T25" fmla="*/ 0 h 307"/>
                <a:gd name="T26" fmla="*/ 0 w 697"/>
                <a:gd name="T27" fmla="*/ 0 h 307"/>
                <a:gd name="T28" fmla="*/ 0 w 697"/>
                <a:gd name="T29" fmla="*/ 0 h 307"/>
                <a:gd name="T30" fmla="*/ 0 w 697"/>
                <a:gd name="T31" fmla="*/ 0 h 307"/>
                <a:gd name="T32" fmla="*/ 0 w 697"/>
                <a:gd name="T33" fmla="*/ 0 h 307"/>
                <a:gd name="T34" fmla="*/ 0 w 697"/>
                <a:gd name="T35" fmla="*/ 0 h 307"/>
                <a:gd name="T36" fmla="*/ 0 w 697"/>
                <a:gd name="T37" fmla="*/ 0 h 307"/>
                <a:gd name="T38" fmla="*/ 0 w 697"/>
                <a:gd name="T39" fmla="*/ 0 h 307"/>
                <a:gd name="T40" fmla="*/ 0 w 697"/>
                <a:gd name="T41" fmla="*/ 0 h 307"/>
                <a:gd name="T42" fmla="*/ 0 w 697"/>
                <a:gd name="T43" fmla="*/ 0 h 307"/>
                <a:gd name="T44" fmla="*/ 0 w 697"/>
                <a:gd name="T45" fmla="*/ 0 h 307"/>
                <a:gd name="T46" fmla="*/ 0 w 697"/>
                <a:gd name="T47" fmla="*/ 0 h 307"/>
                <a:gd name="T48" fmla="*/ 0 w 697"/>
                <a:gd name="T49" fmla="*/ 0 h 307"/>
                <a:gd name="T50" fmla="*/ 0 w 697"/>
                <a:gd name="T51" fmla="*/ 0 h 307"/>
                <a:gd name="T52" fmla="*/ 0 w 697"/>
                <a:gd name="T53" fmla="*/ 0 h 307"/>
                <a:gd name="T54" fmla="*/ 0 w 697"/>
                <a:gd name="T55" fmla="*/ 0 h 307"/>
                <a:gd name="T56" fmla="*/ 0 w 697"/>
                <a:gd name="T57" fmla="*/ 0 h 307"/>
                <a:gd name="T58" fmla="*/ 0 w 697"/>
                <a:gd name="T59" fmla="*/ 0 h 307"/>
                <a:gd name="T60" fmla="*/ 0 w 697"/>
                <a:gd name="T61" fmla="*/ 0 h 307"/>
                <a:gd name="T62" fmla="*/ 0 w 697"/>
                <a:gd name="T63" fmla="*/ 0 h 307"/>
                <a:gd name="T64" fmla="*/ 0 w 697"/>
                <a:gd name="T65" fmla="*/ 0 h 307"/>
                <a:gd name="T66" fmla="*/ 0 w 697"/>
                <a:gd name="T67" fmla="*/ 0 h 307"/>
                <a:gd name="T68" fmla="*/ 0 w 697"/>
                <a:gd name="T69" fmla="*/ 0 h 307"/>
                <a:gd name="T70" fmla="*/ 0 w 697"/>
                <a:gd name="T71" fmla="*/ 0 h 307"/>
                <a:gd name="T72" fmla="*/ 0 w 697"/>
                <a:gd name="T73" fmla="*/ 0 h 307"/>
                <a:gd name="T74" fmla="*/ 0 w 697"/>
                <a:gd name="T75" fmla="*/ 0 h 307"/>
                <a:gd name="T76" fmla="*/ 0 w 697"/>
                <a:gd name="T77" fmla="*/ 0 h 307"/>
                <a:gd name="T78" fmla="*/ 0 w 697"/>
                <a:gd name="T79" fmla="*/ 0 h 307"/>
                <a:gd name="T80" fmla="*/ 0 w 697"/>
                <a:gd name="T81" fmla="*/ 0 h 307"/>
                <a:gd name="T82" fmla="*/ 0 w 697"/>
                <a:gd name="T83" fmla="*/ 0 h 307"/>
                <a:gd name="T84" fmla="*/ 0 w 697"/>
                <a:gd name="T85" fmla="*/ 0 h 307"/>
                <a:gd name="T86" fmla="*/ 0 w 697"/>
                <a:gd name="T87" fmla="*/ 0 h 307"/>
                <a:gd name="T88" fmla="*/ 0 w 697"/>
                <a:gd name="T89" fmla="*/ 0 h 307"/>
                <a:gd name="T90" fmla="*/ 0 w 697"/>
                <a:gd name="T91" fmla="*/ 0 h 307"/>
                <a:gd name="T92" fmla="*/ 0 w 697"/>
                <a:gd name="T93" fmla="*/ 0 h 307"/>
                <a:gd name="T94" fmla="*/ 0 w 697"/>
                <a:gd name="T95" fmla="*/ 0 h 307"/>
                <a:gd name="T96" fmla="*/ 0 w 697"/>
                <a:gd name="T97" fmla="*/ 0 h 307"/>
                <a:gd name="T98" fmla="*/ 0 w 697"/>
                <a:gd name="T99" fmla="*/ 0 h 307"/>
                <a:gd name="T100" fmla="*/ 0 w 697"/>
                <a:gd name="T101" fmla="*/ 0 h 3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97" h="307">
                  <a:moveTo>
                    <a:pt x="697" y="196"/>
                  </a:moveTo>
                  <a:lnTo>
                    <a:pt x="601" y="248"/>
                  </a:lnTo>
                  <a:lnTo>
                    <a:pt x="583" y="257"/>
                  </a:lnTo>
                  <a:lnTo>
                    <a:pt x="566" y="264"/>
                  </a:lnTo>
                  <a:lnTo>
                    <a:pt x="550" y="272"/>
                  </a:lnTo>
                  <a:lnTo>
                    <a:pt x="533" y="278"/>
                  </a:lnTo>
                  <a:lnTo>
                    <a:pt x="515" y="284"/>
                  </a:lnTo>
                  <a:lnTo>
                    <a:pt x="497" y="290"/>
                  </a:lnTo>
                  <a:lnTo>
                    <a:pt x="480" y="294"/>
                  </a:lnTo>
                  <a:lnTo>
                    <a:pt x="463" y="298"/>
                  </a:lnTo>
                  <a:lnTo>
                    <a:pt x="445" y="301"/>
                  </a:lnTo>
                  <a:lnTo>
                    <a:pt x="427" y="303"/>
                  </a:lnTo>
                  <a:lnTo>
                    <a:pt x="408" y="305"/>
                  </a:lnTo>
                  <a:lnTo>
                    <a:pt x="390" y="306"/>
                  </a:lnTo>
                  <a:lnTo>
                    <a:pt x="372" y="307"/>
                  </a:lnTo>
                  <a:lnTo>
                    <a:pt x="354" y="306"/>
                  </a:lnTo>
                  <a:lnTo>
                    <a:pt x="335" y="305"/>
                  </a:lnTo>
                  <a:lnTo>
                    <a:pt x="316" y="304"/>
                  </a:lnTo>
                  <a:lnTo>
                    <a:pt x="298" y="302"/>
                  </a:lnTo>
                  <a:lnTo>
                    <a:pt x="279" y="299"/>
                  </a:lnTo>
                  <a:lnTo>
                    <a:pt x="259" y="295"/>
                  </a:lnTo>
                  <a:lnTo>
                    <a:pt x="240" y="291"/>
                  </a:lnTo>
                  <a:lnTo>
                    <a:pt x="221" y="285"/>
                  </a:lnTo>
                  <a:lnTo>
                    <a:pt x="202" y="280"/>
                  </a:lnTo>
                  <a:lnTo>
                    <a:pt x="181" y="273"/>
                  </a:lnTo>
                  <a:lnTo>
                    <a:pt x="162" y="266"/>
                  </a:lnTo>
                  <a:lnTo>
                    <a:pt x="142" y="259"/>
                  </a:lnTo>
                  <a:lnTo>
                    <a:pt x="123" y="251"/>
                  </a:lnTo>
                  <a:lnTo>
                    <a:pt x="102" y="242"/>
                  </a:lnTo>
                  <a:lnTo>
                    <a:pt x="82" y="232"/>
                  </a:lnTo>
                  <a:lnTo>
                    <a:pt x="62" y="222"/>
                  </a:lnTo>
                  <a:lnTo>
                    <a:pt x="42" y="211"/>
                  </a:lnTo>
                  <a:lnTo>
                    <a:pt x="20" y="200"/>
                  </a:lnTo>
                  <a:lnTo>
                    <a:pt x="0" y="186"/>
                  </a:lnTo>
                  <a:lnTo>
                    <a:pt x="33" y="180"/>
                  </a:lnTo>
                  <a:lnTo>
                    <a:pt x="64" y="172"/>
                  </a:lnTo>
                  <a:lnTo>
                    <a:pt x="96" y="164"/>
                  </a:lnTo>
                  <a:lnTo>
                    <a:pt x="128" y="155"/>
                  </a:lnTo>
                  <a:lnTo>
                    <a:pt x="159" y="146"/>
                  </a:lnTo>
                  <a:lnTo>
                    <a:pt x="191" y="136"/>
                  </a:lnTo>
                  <a:lnTo>
                    <a:pt x="222" y="125"/>
                  </a:lnTo>
                  <a:lnTo>
                    <a:pt x="253" y="114"/>
                  </a:lnTo>
                  <a:lnTo>
                    <a:pt x="284" y="102"/>
                  </a:lnTo>
                  <a:lnTo>
                    <a:pt x="314" y="89"/>
                  </a:lnTo>
                  <a:lnTo>
                    <a:pt x="344" y="76"/>
                  </a:lnTo>
                  <a:lnTo>
                    <a:pt x="375" y="62"/>
                  </a:lnTo>
                  <a:lnTo>
                    <a:pt x="405" y="47"/>
                  </a:lnTo>
                  <a:lnTo>
                    <a:pt x="435" y="33"/>
                  </a:lnTo>
                  <a:lnTo>
                    <a:pt x="465" y="17"/>
                  </a:lnTo>
                  <a:lnTo>
                    <a:pt x="494" y="0"/>
                  </a:lnTo>
                  <a:lnTo>
                    <a:pt x="697" y="196"/>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9" name="Freeform 151"/>
            <p:cNvSpPr>
              <a:spLocks/>
            </p:cNvSpPr>
            <p:nvPr/>
          </p:nvSpPr>
          <p:spPr bwMode="auto">
            <a:xfrm>
              <a:off x="3263" y="2421"/>
              <a:ext cx="107" cy="93"/>
            </a:xfrm>
            <a:custGeom>
              <a:avLst/>
              <a:gdLst>
                <a:gd name="T0" fmla="*/ 0 w 2791"/>
                <a:gd name="T1" fmla="*/ 0 h 2429"/>
                <a:gd name="T2" fmla="*/ 0 w 2791"/>
                <a:gd name="T3" fmla="*/ 0 h 2429"/>
                <a:gd name="T4" fmla="*/ 0 w 2791"/>
                <a:gd name="T5" fmla="*/ 0 h 2429"/>
                <a:gd name="T6" fmla="*/ 0 w 2791"/>
                <a:gd name="T7" fmla="*/ 0 h 2429"/>
                <a:gd name="T8" fmla="*/ 0 w 2791"/>
                <a:gd name="T9" fmla="*/ 0 h 2429"/>
                <a:gd name="T10" fmla="*/ 0 w 2791"/>
                <a:gd name="T11" fmla="*/ 0 h 2429"/>
                <a:gd name="T12" fmla="*/ 0 w 2791"/>
                <a:gd name="T13" fmla="*/ 0 h 2429"/>
                <a:gd name="T14" fmla="*/ 0 w 2791"/>
                <a:gd name="T15" fmla="*/ 0 h 2429"/>
                <a:gd name="T16" fmla="*/ 0 w 2791"/>
                <a:gd name="T17" fmla="*/ 0 h 2429"/>
                <a:gd name="T18" fmla="*/ 0 w 2791"/>
                <a:gd name="T19" fmla="*/ 0 h 2429"/>
                <a:gd name="T20" fmla="*/ 0 w 2791"/>
                <a:gd name="T21" fmla="*/ 0 h 2429"/>
                <a:gd name="T22" fmla="*/ 0 w 2791"/>
                <a:gd name="T23" fmla="*/ 0 h 2429"/>
                <a:gd name="T24" fmla="*/ 0 w 2791"/>
                <a:gd name="T25" fmla="*/ 0 h 2429"/>
                <a:gd name="T26" fmla="*/ 0 w 2791"/>
                <a:gd name="T27" fmla="*/ 0 h 2429"/>
                <a:gd name="T28" fmla="*/ 0 w 2791"/>
                <a:gd name="T29" fmla="*/ 0 h 2429"/>
                <a:gd name="T30" fmla="*/ 0 w 2791"/>
                <a:gd name="T31" fmla="*/ 0 h 2429"/>
                <a:gd name="T32" fmla="*/ 0 w 2791"/>
                <a:gd name="T33" fmla="*/ 0 h 2429"/>
                <a:gd name="T34" fmla="*/ 0 w 2791"/>
                <a:gd name="T35" fmla="*/ 0 h 2429"/>
                <a:gd name="T36" fmla="*/ 0 w 2791"/>
                <a:gd name="T37" fmla="*/ 0 h 2429"/>
                <a:gd name="T38" fmla="*/ 0 w 2791"/>
                <a:gd name="T39" fmla="*/ 0 h 2429"/>
                <a:gd name="T40" fmla="*/ 0 w 2791"/>
                <a:gd name="T41" fmla="*/ 0 h 2429"/>
                <a:gd name="T42" fmla="*/ 0 w 2791"/>
                <a:gd name="T43" fmla="*/ 0 h 2429"/>
                <a:gd name="T44" fmla="*/ 0 w 2791"/>
                <a:gd name="T45" fmla="*/ 0 h 2429"/>
                <a:gd name="T46" fmla="*/ 0 w 2791"/>
                <a:gd name="T47" fmla="*/ 0 h 2429"/>
                <a:gd name="T48" fmla="*/ 0 w 2791"/>
                <a:gd name="T49" fmla="*/ 0 h 2429"/>
                <a:gd name="T50" fmla="*/ 0 w 2791"/>
                <a:gd name="T51" fmla="*/ 0 h 2429"/>
                <a:gd name="T52" fmla="*/ 0 w 2791"/>
                <a:gd name="T53" fmla="*/ 0 h 2429"/>
                <a:gd name="T54" fmla="*/ 0 w 2791"/>
                <a:gd name="T55" fmla="*/ 0 h 2429"/>
                <a:gd name="T56" fmla="*/ 0 w 2791"/>
                <a:gd name="T57" fmla="*/ 0 h 2429"/>
                <a:gd name="T58" fmla="*/ 0 w 2791"/>
                <a:gd name="T59" fmla="*/ 0 h 2429"/>
                <a:gd name="T60" fmla="*/ 0 w 2791"/>
                <a:gd name="T61" fmla="*/ 0 h 2429"/>
                <a:gd name="T62" fmla="*/ 0 w 2791"/>
                <a:gd name="T63" fmla="*/ 0 h 2429"/>
                <a:gd name="T64" fmla="*/ 0 w 2791"/>
                <a:gd name="T65" fmla="*/ 0 h 2429"/>
                <a:gd name="T66" fmla="*/ 0 w 2791"/>
                <a:gd name="T67" fmla="*/ 0 h 2429"/>
                <a:gd name="T68" fmla="*/ 0 w 2791"/>
                <a:gd name="T69" fmla="*/ 0 h 2429"/>
                <a:gd name="T70" fmla="*/ 0 w 2791"/>
                <a:gd name="T71" fmla="*/ 0 h 2429"/>
                <a:gd name="T72" fmla="*/ 0 w 2791"/>
                <a:gd name="T73" fmla="*/ 0 h 2429"/>
                <a:gd name="T74" fmla="*/ 0 w 2791"/>
                <a:gd name="T75" fmla="*/ 0 h 2429"/>
                <a:gd name="T76" fmla="*/ 0 w 2791"/>
                <a:gd name="T77" fmla="*/ 0 h 2429"/>
                <a:gd name="T78" fmla="*/ 0 w 2791"/>
                <a:gd name="T79" fmla="*/ 0 h 2429"/>
                <a:gd name="T80" fmla="*/ 0 w 2791"/>
                <a:gd name="T81" fmla="*/ 0 h 2429"/>
                <a:gd name="T82" fmla="*/ 0 w 2791"/>
                <a:gd name="T83" fmla="*/ 0 h 2429"/>
                <a:gd name="T84" fmla="*/ 0 w 2791"/>
                <a:gd name="T85" fmla="*/ 0 h 2429"/>
                <a:gd name="T86" fmla="*/ 0 w 2791"/>
                <a:gd name="T87" fmla="*/ 0 h 2429"/>
                <a:gd name="T88" fmla="*/ 0 w 2791"/>
                <a:gd name="T89" fmla="*/ 0 h 2429"/>
                <a:gd name="T90" fmla="*/ 0 w 2791"/>
                <a:gd name="T91" fmla="*/ 0 h 2429"/>
                <a:gd name="T92" fmla="*/ 0 w 2791"/>
                <a:gd name="T93" fmla="*/ 0 h 2429"/>
                <a:gd name="T94" fmla="*/ 0 w 2791"/>
                <a:gd name="T95" fmla="*/ 0 h 2429"/>
                <a:gd name="T96" fmla="*/ 0 w 2791"/>
                <a:gd name="T97" fmla="*/ 0 h 2429"/>
                <a:gd name="T98" fmla="*/ 0 w 2791"/>
                <a:gd name="T99" fmla="*/ 0 h 2429"/>
                <a:gd name="T100" fmla="*/ 0 w 2791"/>
                <a:gd name="T101" fmla="*/ 0 h 2429"/>
                <a:gd name="T102" fmla="*/ 0 w 2791"/>
                <a:gd name="T103" fmla="*/ 0 h 2429"/>
                <a:gd name="T104" fmla="*/ 0 w 2791"/>
                <a:gd name="T105" fmla="*/ 0 h 2429"/>
                <a:gd name="T106" fmla="*/ 0 w 2791"/>
                <a:gd name="T107" fmla="*/ 0 h 2429"/>
                <a:gd name="T108" fmla="*/ 0 w 2791"/>
                <a:gd name="T109" fmla="*/ 0 h 2429"/>
                <a:gd name="T110" fmla="*/ 0 w 2791"/>
                <a:gd name="T111" fmla="*/ 0 h 2429"/>
                <a:gd name="T112" fmla="*/ 0 w 2791"/>
                <a:gd name="T113" fmla="*/ 0 h 24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91" h="2429">
                  <a:moveTo>
                    <a:pt x="2532" y="1078"/>
                  </a:moveTo>
                  <a:lnTo>
                    <a:pt x="2548" y="1114"/>
                  </a:lnTo>
                  <a:lnTo>
                    <a:pt x="2569" y="1162"/>
                  </a:lnTo>
                  <a:lnTo>
                    <a:pt x="2593" y="1224"/>
                  </a:lnTo>
                  <a:lnTo>
                    <a:pt x="2623" y="1300"/>
                  </a:lnTo>
                  <a:lnTo>
                    <a:pt x="2658" y="1389"/>
                  </a:lnTo>
                  <a:lnTo>
                    <a:pt x="2697" y="1491"/>
                  </a:lnTo>
                  <a:lnTo>
                    <a:pt x="2742" y="1606"/>
                  </a:lnTo>
                  <a:lnTo>
                    <a:pt x="2791" y="1734"/>
                  </a:lnTo>
                  <a:lnTo>
                    <a:pt x="2757" y="1780"/>
                  </a:lnTo>
                  <a:lnTo>
                    <a:pt x="2723" y="1823"/>
                  </a:lnTo>
                  <a:lnTo>
                    <a:pt x="2688" y="1866"/>
                  </a:lnTo>
                  <a:lnTo>
                    <a:pt x="2654" y="1905"/>
                  </a:lnTo>
                  <a:lnTo>
                    <a:pt x="2618" y="1945"/>
                  </a:lnTo>
                  <a:lnTo>
                    <a:pt x="2583" y="1981"/>
                  </a:lnTo>
                  <a:lnTo>
                    <a:pt x="2548" y="2016"/>
                  </a:lnTo>
                  <a:lnTo>
                    <a:pt x="2512" y="2050"/>
                  </a:lnTo>
                  <a:lnTo>
                    <a:pt x="2476" y="2081"/>
                  </a:lnTo>
                  <a:lnTo>
                    <a:pt x="2439" y="2110"/>
                  </a:lnTo>
                  <a:lnTo>
                    <a:pt x="2403" y="2139"/>
                  </a:lnTo>
                  <a:lnTo>
                    <a:pt x="2365" y="2165"/>
                  </a:lnTo>
                  <a:lnTo>
                    <a:pt x="2328" y="2190"/>
                  </a:lnTo>
                  <a:lnTo>
                    <a:pt x="2290" y="2213"/>
                  </a:lnTo>
                  <a:lnTo>
                    <a:pt x="2252" y="2235"/>
                  </a:lnTo>
                  <a:lnTo>
                    <a:pt x="2213" y="2254"/>
                  </a:lnTo>
                  <a:lnTo>
                    <a:pt x="2144" y="2285"/>
                  </a:lnTo>
                  <a:lnTo>
                    <a:pt x="2078" y="2315"/>
                  </a:lnTo>
                  <a:lnTo>
                    <a:pt x="2013" y="2341"/>
                  </a:lnTo>
                  <a:lnTo>
                    <a:pt x="1951" y="2364"/>
                  </a:lnTo>
                  <a:lnTo>
                    <a:pt x="1921" y="2375"/>
                  </a:lnTo>
                  <a:lnTo>
                    <a:pt x="1890" y="2385"/>
                  </a:lnTo>
                  <a:lnTo>
                    <a:pt x="1862" y="2394"/>
                  </a:lnTo>
                  <a:lnTo>
                    <a:pt x="1833" y="2402"/>
                  </a:lnTo>
                  <a:lnTo>
                    <a:pt x="1805" y="2411"/>
                  </a:lnTo>
                  <a:lnTo>
                    <a:pt x="1778" y="2418"/>
                  </a:lnTo>
                  <a:lnTo>
                    <a:pt x="1751" y="2424"/>
                  </a:lnTo>
                  <a:lnTo>
                    <a:pt x="1724" y="2429"/>
                  </a:lnTo>
                  <a:lnTo>
                    <a:pt x="1693" y="2414"/>
                  </a:lnTo>
                  <a:lnTo>
                    <a:pt x="1660" y="2396"/>
                  </a:lnTo>
                  <a:lnTo>
                    <a:pt x="1628" y="2378"/>
                  </a:lnTo>
                  <a:lnTo>
                    <a:pt x="1594" y="2360"/>
                  </a:lnTo>
                  <a:lnTo>
                    <a:pt x="1559" y="2340"/>
                  </a:lnTo>
                  <a:lnTo>
                    <a:pt x="1525" y="2319"/>
                  </a:lnTo>
                  <a:lnTo>
                    <a:pt x="1488" y="2296"/>
                  </a:lnTo>
                  <a:lnTo>
                    <a:pt x="1452" y="2273"/>
                  </a:lnTo>
                  <a:lnTo>
                    <a:pt x="1443" y="2267"/>
                  </a:lnTo>
                  <a:lnTo>
                    <a:pt x="1428" y="2260"/>
                  </a:lnTo>
                  <a:lnTo>
                    <a:pt x="1408" y="2251"/>
                  </a:lnTo>
                  <a:lnTo>
                    <a:pt x="1384" y="2239"/>
                  </a:lnTo>
                  <a:lnTo>
                    <a:pt x="1355" y="2227"/>
                  </a:lnTo>
                  <a:lnTo>
                    <a:pt x="1320" y="2211"/>
                  </a:lnTo>
                  <a:lnTo>
                    <a:pt x="1281" y="2195"/>
                  </a:lnTo>
                  <a:lnTo>
                    <a:pt x="1236" y="2177"/>
                  </a:lnTo>
                  <a:lnTo>
                    <a:pt x="1188" y="2158"/>
                  </a:lnTo>
                  <a:lnTo>
                    <a:pt x="1133" y="2137"/>
                  </a:lnTo>
                  <a:lnTo>
                    <a:pt x="1074" y="2113"/>
                  </a:lnTo>
                  <a:lnTo>
                    <a:pt x="1010" y="2088"/>
                  </a:lnTo>
                  <a:lnTo>
                    <a:pt x="941" y="2062"/>
                  </a:lnTo>
                  <a:lnTo>
                    <a:pt x="868" y="2034"/>
                  </a:lnTo>
                  <a:lnTo>
                    <a:pt x="789" y="2004"/>
                  </a:lnTo>
                  <a:lnTo>
                    <a:pt x="705" y="1973"/>
                  </a:lnTo>
                  <a:lnTo>
                    <a:pt x="645" y="1949"/>
                  </a:lnTo>
                  <a:lnTo>
                    <a:pt x="587" y="1923"/>
                  </a:lnTo>
                  <a:lnTo>
                    <a:pt x="532" y="1898"/>
                  </a:lnTo>
                  <a:lnTo>
                    <a:pt x="481" y="1873"/>
                  </a:lnTo>
                  <a:lnTo>
                    <a:pt x="456" y="1860"/>
                  </a:lnTo>
                  <a:lnTo>
                    <a:pt x="432" y="1846"/>
                  </a:lnTo>
                  <a:lnTo>
                    <a:pt x="409" y="1832"/>
                  </a:lnTo>
                  <a:lnTo>
                    <a:pt x="387" y="1818"/>
                  </a:lnTo>
                  <a:lnTo>
                    <a:pt x="364" y="1805"/>
                  </a:lnTo>
                  <a:lnTo>
                    <a:pt x="343" y="1791"/>
                  </a:lnTo>
                  <a:lnTo>
                    <a:pt x="323" y="1777"/>
                  </a:lnTo>
                  <a:lnTo>
                    <a:pt x="302" y="1762"/>
                  </a:lnTo>
                  <a:lnTo>
                    <a:pt x="283" y="1747"/>
                  </a:lnTo>
                  <a:lnTo>
                    <a:pt x="265" y="1732"/>
                  </a:lnTo>
                  <a:lnTo>
                    <a:pt x="247" y="1718"/>
                  </a:lnTo>
                  <a:lnTo>
                    <a:pt x="231" y="1703"/>
                  </a:lnTo>
                  <a:lnTo>
                    <a:pt x="213" y="1688"/>
                  </a:lnTo>
                  <a:lnTo>
                    <a:pt x="198" y="1673"/>
                  </a:lnTo>
                  <a:lnTo>
                    <a:pt x="183" y="1657"/>
                  </a:lnTo>
                  <a:lnTo>
                    <a:pt x="169" y="1641"/>
                  </a:lnTo>
                  <a:lnTo>
                    <a:pt x="156" y="1625"/>
                  </a:lnTo>
                  <a:lnTo>
                    <a:pt x="143" y="1609"/>
                  </a:lnTo>
                  <a:lnTo>
                    <a:pt x="130" y="1593"/>
                  </a:lnTo>
                  <a:lnTo>
                    <a:pt x="119" y="1577"/>
                  </a:lnTo>
                  <a:lnTo>
                    <a:pt x="108" y="1559"/>
                  </a:lnTo>
                  <a:lnTo>
                    <a:pt x="98" y="1543"/>
                  </a:lnTo>
                  <a:lnTo>
                    <a:pt x="89" y="1526"/>
                  </a:lnTo>
                  <a:lnTo>
                    <a:pt x="81" y="1509"/>
                  </a:lnTo>
                  <a:lnTo>
                    <a:pt x="69" y="1484"/>
                  </a:lnTo>
                  <a:lnTo>
                    <a:pt x="58" y="1458"/>
                  </a:lnTo>
                  <a:lnTo>
                    <a:pt x="48" y="1434"/>
                  </a:lnTo>
                  <a:lnTo>
                    <a:pt x="39" y="1409"/>
                  </a:lnTo>
                  <a:lnTo>
                    <a:pt x="31" y="1383"/>
                  </a:lnTo>
                  <a:lnTo>
                    <a:pt x="24" y="1357"/>
                  </a:lnTo>
                  <a:lnTo>
                    <a:pt x="18" y="1332"/>
                  </a:lnTo>
                  <a:lnTo>
                    <a:pt x="13" y="1307"/>
                  </a:lnTo>
                  <a:lnTo>
                    <a:pt x="9" y="1282"/>
                  </a:lnTo>
                  <a:lnTo>
                    <a:pt x="5" y="1256"/>
                  </a:lnTo>
                  <a:lnTo>
                    <a:pt x="3" y="1231"/>
                  </a:lnTo>
                  <a:lnTo>
                    <a:pt x="1" y="1205"/>
                  </a:lnTo>
                  <a:lnTo>
                    <a:pt x="0" y="1179"/>
                  </a:lnTo>
                  <a:lnTo>
                    <a:pt x="1" y="1154"/>
                  </a:lnTo>
                  <a:lnTo>
                    <a:pt x="2" y="1128"/>
                  </a:lnTo>
                  <a:lnTo>
                    <a:pt x="4" y="1103"/>
                  </a:lnTo>
                  <a:lnTo>
                    <a:pt x="6" y="1076"/>
                  </a:lnTo>
                  <a:lnTo>
                    <a:pt x="10" y="1051"/>
                  </a:lnTo>
                  <a:lnTo>
                    <a:pt x="15" y="1025"/>
                  </a:lnTo>
                  <a:lnTo>
                    <a:pt x="20" y="1000"/>
                  </a:lnTo>
                  <a:lnTo>
                    <a:pt x="26" y="973"/>
                  </a:lnTo>
                  <a:lnTo>
                    <a:pt x="34" y="948"/>
                  </a:lnTo>
                  <a:lnTo>
                    <a:pt x="42" y="922"/>
                  </a:lnTo>
                  <a:lnTo>
                    <a:pt x="51" y="895"/>
                  </a:lnTo>
                  <a:lnTo>
                    <a:pt x="61" y="870"/>
                  </a:lnTo>
                  <a:lnTo>
                    <a:pt x="73" y="844"/>
                  </a:lnTo>
                  <a:lnTo>
                    <a:pt x="84" y="818"/>
                  </a:lnTo>
                  <a:lnTo>
                    <a:pt x="97" y="791"/>
                  </a:lnTo>
                  <a:lnTo>
                    <a:pt x="110" y="765"/>
                  </a:lnTo>
                  <a:lnTo>
                    <a:pt x="124" y="739"/>
                  </a:lnTo>
                  <a:lnTo>
                    <a:pt x="139" y="712"/>
                  </a:lnTo>
                  <a:lnTo>
                    <a:pt x="157" y="686"/>
                  </a:lnTo>
                  <a:lnTo>
                    <a:pt x="185" y="643"/>
                  </a:lnTo>
                  <a:lnTo>
                    <a:pt x="215" y="600"/>
                  </a:lnTo>
                  <a:lnTo>
                    <a:pt x="248" y="559"/>
                  </a:lnTo>
                  <a:lnTo>
                    <a:pt x="281" y="518"/>
                  </a:lnTo>
                  <a:lnTo>
                    <a:pt x="298" y="499"/>
                  </a:lnTo>
                  <a:lnTo>
                    <a:pt x="317" y="480"/>
                  </a:lnTo>
                  <a:lnTo>
                    <a:pt x="335" y="461"/>
                  </a:lnTo>
                  <a:lnTo>
                    <a:pt x="354" y="442"/>
                  </a:lnTo>
                  <a:lnTo>
                    <a:pt x="393" y="405"/>
                  </a:lnTo>
                  <a:lnTo>
                    <a:pt x="433" y="369"/>
                  </a:lnTo>
                  <a:lnTo>
                    <a:pt x="475" y="334"/>
                  </a:lnTo>
                  <a:lnTo>
                    <a:pt x="518" y="301"/>
                  </a:lnTo>
                  <a:lnTo>
                    <a:pt x="564" y="269"/>
                  </a:lnTo>
                  <a:lnTo>
                    <a:pt x="611" y="237"/>
                  </a:lnTo>
                  <a:lnTo>
                    <a:pt x="659" y="208"/>
                  </a:lnTo>
                  <a:lnTo>
                    <a:pt x="710" y="179"/>
                  </a:lnTo>
                  <a:lnTo>
                    <a:pt x="761" y="152"/>
                  </a:lnTo>
                  <a:lnTo>
                    <a:pt x="815" y="124"/>
                  </a:lnTo>
                  <a:lnTo>
                    <a:pt x="879" y="96"/>
                  </a:lnTo>
                  <a:lnTo>
                    <a:pt x="941" y="71"/>
                  </a:lnTo>
                  <a:lnTo>
                    <a:pt x="1004" y="49"/>
                  </a:lnTo>
                  <a:lnTo>
                    <a:pt x="1066" y="32"/>
                  </a:lnTo>
                  <a:lnTo>
                    <a:pt x="1127" y="18"/>
                  </a:lnTo>
                  <a:lnTo>
                    <a:pt x="1188" y="9"/>
                  </a:lnTo>
                  <a:lnTo>
                    <a:pt x="1247" y="3"/>
                  </a:lnTo>
                  <a:lnTo>
                    <a:pt x="1306" y="0"/>
                  </a:lnTo>
                  <a:lnTo>
                    <a:pt x="1365" y="2"/>
                  </a:lnTo>
                  <a:lnTo>
                    <a:pt x="1422" y="7"/>
                  </a:lnTo>
                  <a:lnTo>
                    <a:pt x="1479" y="16"/>
                  </a:lnTo>
                  <a:lnTo>
                    <a:pt x="1536" y="29"/>
                  </a:lnTo>
                  <a:lnTo>
                    <a:pt x="1592" y="45"/>
                  </a:lnTo>
                  <a:lnTo>
                    <a:pt x="1647" y="66"/>
                  </a:lnTo>
                  <a:lnTo>
                    <a:pt x="1702" y="90"/>
                  </a:lnTo>
                  <a:lnTo>
                    <a:pt x="1756" y="118"/>
                  </a:lnTo>
                  <a:lnTo>
                    <a:pt x="1809" y="149"/>
                  </a:lnTo>
                  <a:lnTo>
                    <a:pt x="1862" y="185"/>
                  </a:lnTo>
                  <a:lnTo>
                    <a:pt x="1914" y="224"/>
                  </a:lnTo>
                  <a:lnTo>
                    <a:pt x="1965" y="268"/>
                  </a:lnTo>
                  <a:lnTo>
                    <a:pt x="2016" y="314"/>
                  </a:lnTo>
                  <a:lnTo>
                    <a:pt x="2067" y="365"/>
                  </a:lnTo>
                  <a:lnTo>
                    <a:pt x="2115" y="419"/>
                  </a:lnTo>
                  <a:lnTo>
                    <a:pt x="2165" y="477"/>
                  </a:lnTo>
                  <a:lnTo>
                    <a:pt x="2212" y="540"/>
                  </a:lnTo>
                  <a:lnTo>
                    <a:pt x="2260" y="605"/>
                  </a:lnTo>
                  <a:lnTo>
                    <a:pt x="2306" y="674"/>
                  </a:lnTo>
                  <a:lnTo>
                    <a:pt x="2353" y="748"/>
                  </a:lnTo>
                  <a:lnTo>
                    <a:pt x="2399" y="825"/>
                  </a:lnTo>
                  <a:lnTo>
                    <a:pt x="2443" y="906"/>
                  </a:lnTo>
                  <a:lnTo>
                    <a:pt x="2488" y="990"/>
                  </a:lnTo>
                  <a:lnTo>
                    <a:pt x="2532" y="1078"/>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0" name="Freeform 152"/>
            <p:cNvSpPr>
              <a:spLocks/>
            </p:cNvSpPr>
            <p:nvPr/>
          </p:nvSpPr>
          <p:spPr bwMode="auto">
            <a:xfrm>
              <a:off x="3283" y="2427"/>
              <a:ext cx="66" cy="46"/>
            </a:xfrm>
            <a:custGeom>
              <a:avLst/>
              <a:gdLst>
                <a:gd name="T0" fmla="*/ 0 w 1708"/>
                <a:gd name="T1" fmla="*/ 0 h 1200"/>
                <a:gd name="T2" fmla="*/ 0 w 1708"/>
                <a:gd name="T3" fmla="*/ 0 h 1200"/>
                <a:gd name="T4" fmla="*/ 0 w 1708"/>
                <a:gd name="T5" fmla="*/ 0 h 1200"/>
                <a:gd name="T6" fmla="*/ 0 w 1708"/>
                <a:gd name="T7" fmla="*/ 0 h 1200"/>
                <a:gd name="T8" fmla="*/ 0 w 1708"/>
                <a:gd name="T9" fmla="*/ 0 h 1200"/>
                <a:gd name="T10" fmla="*/ 0 w 1708"/>
                <a:gd name="T11" fmla="*/ 0 h 1200"/>
                <a:gd name="T12" fmla="*/ 0 w 1708"/>
                <a:gd name="T13" fmla="*/ 0 h 1200"/>
                <a:gd name="T14" fmla="*/ 0 w 1708"/>
                <a:gd name="T15" fmla="*/ 0 h 1200"/>
                <a:gd name="T16" fmla="*/ 0 w 1708"/>
                <a:gd name="T17" fmla="*/ 0 h 1200"/>
                <a:gd name="T18" fmla="*/ 0 w 1708"/>
                <a:gd name="T19" fmla="*/ 0 h 1200"/>
                <a:gd name="T20" fmla="*/ 0 w 1708"/>
                <a:gd name="T21" fmla="*/ 0 h 1200"/>
                <a:gd name="T22" fmla="*/ 0 w 1708"/>
                <a:gd name="T23" fmla="*/ 0 h 1200"/>
                <a:gd name="T24" fmla="*/ 0 w 1708"/>
                <a:gd name="T25" fmla="*/ 0 h 1200"/>
                <a:gd name="T26" fmla="*/ 0 w 1708"/>
                <a:gd name="T27" fmla="*/ 0 h 1200"/>
                <a:gd name="T28" fmla="*/ 0 w 1708"/>
                <a:gd name="T29" fmla="*/ 0 h 1200"/>
                <a:gd name="T30" fmla="*/ 0 w 1708"/>
                <a:gd name="T31" fmla="*/ 0 h 1200"/>
                <a:gd name="T32" fmla="*/ 0 w 1708"/>
                <a:gd name="T33" fmla="*/ 0 h 1200"/>
                <a:gd name="T34" fmla="*/ 0 w 1708"/>
                <a:gd name="T35" fmla="*/ 0 h 1200"/>
                <a:gd name="T36" fmla="*/ 0 w 1708"/>
                <a:gd name="T37" fmla="*/ 0 h 1200"/>
                <a:gd name="T38" fmla="*/ 0 w 1708"/>
                <a:gd name="T39" fmla="*/ 0 h 1200"/>
                <a:gd name="T40" fmla="*/ 0 w 1708"/>
                <a:gd name="T41" fmla="*/ 0 h 1200"/>
                <a:gd name="T42" fmla="*/ 0 w 1708"/>
                <a:gd name="T43" fmla="*/ 0 h 1200"/>
                <a:gd name="T44" fmla="*/ 0 w 1708"/>
                <a:gd name="T45" fmla="*/ 0 h 1200"/>
                <a:gd name="T46" fmla="*/ 0 w 1708"/>
                <a:gd name="T47" fmla="*/ 0 h 1200"/>
                <a:gd name="T48" fmla="*/ 0 w 1708"/>
                <a:gd name="T49" fmla="*/ 0 h 1200"/>
                <a:gd name="T50" fmla="*/ 0 w 1708"/>
                <a:gd name="T51" fmla="*/ 0 h 1200"/>
                <a:gd name="T52" fmla="*/ 0 w 1708"/>
                <a:gd name="T53" fmla="*/ 0 h 1200"/>
                <a:gd name="T54" fmla="*/ 0 w 1708"/>
                <a:gd name="T55" fmla="*/ 0 h 1200"/>
                <a:gd name="T56" fmla="*/ 0 w 1708"/>
                <a:gd name="T57" fmla="*/ 0 h 1200"/>
                <a:gd name="T58" fmla="*/ 0 w 1708"/>
                <a:gd name="T59" fmla="*/ 0 h 1200"/>
                <a:gd name="T60" fmla="*/ 0 w 1708"/>
                <a:gd name="T61" fmla="*/ 0 h 1200"/>
                <a:gd name="T62" fmla="*/ 0 w 1708"/>
                <a:gd name="T63" fmla="*/ 0 h 1200"/>
                <a:gd name="T64" fmla="*/ 0 w 1708"/>
                <a:gd name="T65" fmla="*/ 0 h 1200"/>
                <a:gd name="T66" fmla="*/ 0 w 1708"/>
                <a:gd name="T67" fmla="*/ 0 h 1200"/>
                <a:gd name="T68" fmla="*/ 0 w 1708"/>
                <a:gd name="T69" fmla="*/ 0 h 1200"/>
                <a:gd name="T70" fmla="*/ 0 w 1708"/>
                <a:gd name="T71" fmla="*/ 0 h 1200"/>
                <a:gd name="T72" fmla="*/ 0 w 1708"/>
                <a:gd name="T73" fmla="*/ 0 h 1200"/>
                <a:gd name="T74" fmla="*/ 0 w 1708"/>
                <a:gd name="T75" fmla="*/ 0 h 1200"/>
                <a:gd name="T76" fmla="*/ 0 w 1708"/>
                <a:gd name="T77" fmla="*/ 0 h 1200"/>
                <a:gd name="T78" fmla="*/ 0 w 1708"/>
                <a:gd name="T79" fmla="*/ 0 h 1200"/>
                <a:gd name="T80" fmla="*/ 0 w 1708"/>
                <a:gd name="T81" fmla="*/ 0 h 1200"/>
                <a:gd name="T82" fmla="*/ 0 w 1708"/>
                <a:gd name="T83" fmla="*/ 0 h 1200"/>
                <a:gd name="T84" fmla="*/ 0 w 1708"/>
                <a:gd name="T85" fmla="*/ 0 h 1200"/>
                <a:gd name="T86" fmla="*/ 0 w 1708"/>
                <a:gd name="T87" fmla="*/ 0 h 1200"/>
                <a:gd name="T88" fmla="*/ 0 w 1708"/>
                <a:gd name="T89" fmla="*/ 0 h 1200"/>
                <a:gd name="T90" fmla="*/ 0 w 1708"/>
                <a:gd name="T91" fmla="*/ 0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08" h="1200">
                  <a:moveTo>
                    <a:pt x="1703" y="666"/>
                  </a:moveTo>
                  <a:lnTo>
                    <a:pt x="1681" y="624"/>
                  </a:lnTo>
                  <a:lnTo>
                    <a:pt x="1659" y="584"/>
                  </a:lnTo>
                  <a:lnTo>
                    <a:pt x="1634" y="544"/>
                  </a:lnTo>
                  <a:lnTo>
                    <a:pt x="1607" y="506"/>
                  </a:lnTo>
                  <a:lnTo>
                    <a:pt x="1579" y="469"/>
                  </a:lnTo>
                  <a:lnTo>
                    <a:pt x="1549" y="433"/>
                  </a:lnTo>
                  <a:lnTo>
                    <a:pt x="1516" y="398"/>
                  </a:lnTo>
                  <a:lnTo>
                    <a:pt x="1483" y="363"/>
                  </a:lnTo>
                  <a:lnTo>
                    <a:pt x="1447" y="330"/>
                  </a:lnTo>
                  <a:lnTo>
                    <a:pt x="1409" y="298"/>
                  </a:lnTo>
                  <a:lnTo>
                    <a:pt x="1369" y="267"/>
                  </a:lnTo>
                  <a:lnTo>
                    <a:pt x="1329" y="237"/>
                  </a:lnTo>
                  <a:lnTo>
                    <a:pt x="1285" y="208"/>
                  </a:lnTo>
                  <a:lnTo>
                    <a:pt x="1240" y="179"/>
                  </a:lnTo>
                  <a:lnTo>
                    <a:pt x="1193" y="153"/>
                  </a:lnTo>
                  <a:lnTo>
                    <a:pt x="1145" y="127"/>
                  </a:lnTo>
                  <a:lnTo>
                    <a:pt x="1118" y="114"/>
                  </a:lnTo>
                  <a:lnTo>
                    <a:pt x="1091" y="102"/>
                  </a:lnTo>
                  <a:lnTo>
                    <a:pt x="1065" y="89"/>
                  </a:lnTo>
                  <a:lnTo>
                    <a:pt x="1038" y="78"/>
                  </a:lnTo>
                  <a:lnTo>
                    <a:pt x="1013" y="68"/>
                  </a:lnTo>
                  <a:lnTo>
                    <a:pt x="987" y="58"/>
                  </a:lnTo>
                  <a:lnTo>
                    <a:pt x="961" y="49"/>
                  </a:lnTo>
                  <a:lnTo>
                    <a:pt x="936" y="41"/>
                  </a:lnTo>
                  <a:lnTo>
                    <a:pt x="911" y="34"/>
                  </a:lnTo>
                  <a:lnTo>
                    <a:pt x="886" y="27"/>
                  </a:lnTo>
                  <a:lnTo>
                    <a:pt x="861" y="21"/>
                  </a:lnTo>
                  <a:lnTo>
                    <a:pt x="837" y="16"/>
                  </a:lnTo>
                  <a:lnTo>
                    <a:pt x="813" y="11"/>
                  </a:lnTo>
                  <a:lnTo>
                    <a:pt x="788" y="8"/>
                  </a:lnTo>
                  <a:lnTo>
                    <a:pt x="765" y="5"/>
                  </a:lnTo>
                  <a:lnTo>
                    <a:pt x="741" y="2"/>
                  </a:lnTo>
                  <a:lnTo>
                    <a:pt x="717" y="1"/>
                  </a:lnTo>
                  <a:lnTo>
                    <a:pt x="694" y="0"/>
                  </a:lnTo>
                  <a:lnTo>
                    <a:pt x="671" y="0"/>
                  </a:lnTo>
                  <a:lnTo>
                    <a:pt x="648" y="0"/>
                  </a:lnTo>
                  <a:lnTo>
                    <a:pt x="625" y="2"/>
                  </a:lnTo>
                  <a:lnTo>
                    <a:pt x="603" y="4"/>
                  </a:lnTo>
                  <a:lnTo>
                    <a:pt x="581" y="6"/>
                  </a:lnTo>
                  <a:lnTo>
                    <a:pt x="559" y="10"/>
                  </a:lnTo>
                  <a:lnTo>
                    <a:pt x="537" y="14"/>
                  </a:lnTo>
                  <a:lnTo>
                    <a:pt x="516" y="19"/>
                  </a:lnTo>
                  <a:lnTo>
                    <a:pt x="494" y="25"/>
                  </a:lnTo>
                  <a:lnTo>
                    <a:pt x="472" y="31"/>
                  </a:lnTo>
                  <a:lnTo>
                    <a:pt x="452" y="38"/>
                  </a:lnTo>
                  <a:lnTo>
                    <a:pt x="431" y="46"/>
                  </a:lnTo>
                  <a:lnTo>
                    <a:pt x="410" y="55"/>
                  </a:lnTo>
                  <a:lnTo>
                    <a:pt x="390" y="64"/>
                  </a:lnTo>
                  <a:lnTo>
                    <a:pt x="361" y="78"/>
                  </a:lnTo>
                  <a:lnTo>
                    <a:pt x="333" y="93"/>
                  </a:lnTo>
                  <a:lnTo>
                    <a:pt x="305" y="109"/>
                  </a:lnTo>
                  <a:lnTo>
                    <a:pt x="278" y="125"/>
                  </a:lnTo>
                  <a:lnTo>
                    <a:pt x="252" y="141"/>
                  </a:lnTo>
                  <a:lnTo>
                    <a:pt x="225" y="158"/>
                  </a:lnTo>
                  <a:lnTo>
                    <a:pt x="201" y="176"/>
                  </a:lnTo>
                  <a:lnTo>
                    <a:pt x="176" y="195"/>
                  </a:lnTo>
                  <a:lnTo>
                    <a:pt x="151" y="214"/>
                  </a:lnTo>
                  <a:lnTo>
                    <a:pt x="128" y="233"/>
                  </a:lnTo>
                  <a:lnTo>
                    <a:pt x="106" y="253"/>
                  </a:lnTo>
                  <a:lnTo>
                    <a:pt x="83" y="274"/>
                  </a:lnTo>
                  <a:lnTo>
                    <a:pt x="61" y="297"/>
                  </a:lnTo>
                  <a:lnTo>
                    <a:pt x="41" y="319"/>
                  </a:lnTo>
                  <a:lnTo>
                    <a:pt x="21" y="341"/>
                  </a:lnTo>
                  <a:lnTo>
                    <a:pt x="0" y="365"/>
                  </a:lnTo>
                  <a:lnTo>
                    <a:pt x="64" y="416"/>
                  </a:lnTo>
                  <a:lnTo>
                    <a:pt x="125" y="468"/>
                  </a:lnTo>
                  <a:lnTo>
                    <a:pt x="184" y="518"/>
                  </a:lnTo>
                  <a:lnTo>
                    <a:pt x="239" y="570"/>
                  </a:lnTo>
                  <a:lnTo>
                    <a:pt x="294" y="621"/>
                  </a:lnTo>
                  <a:lnTo>
                    <a:pt x="346" y="673"/>
                  </a:lnTo>
                  <a:lnTo>
                    <a:pt x="395" y="725"/>
                  </a:lnTo>
                  <a:lnTo>
                    <a:pt x="443" y="777"/>
                  </a:lnTo>
                  <a:lnTo>
                    <a:pt x="488" y="829"/>
                  </a:lnTo>
                  <a:lnTo>
                    <a:pt x="532" y="882"/>
                  </a:lnTo>
                  <a:lnTo>
                    <a:pt x="573" y="934"/>
                  </a:lnTo>
                  <a:lnTo>
                    <a:pt x="611" y="987"/>
                  </a:lnTo>
                  <a:lnTo>
                    <a:pt x="647" y="1041"/>
                  </a:lnTo>
                  <a:lnTo>
                    <a:pt x="682" y="1093"/>
                  </a:lnTo>
                  <a:lnTo>
                    <a:pt x="714" y="1147"/>
                  </a:lnTo>
                  <a:lnTo>
                    <a:pt x="745" y="1200"/>
                  </a:lnTo>
                  <a:lnTo>
                    <a:pt x="1099" y="307"/>
                  </a:lnTo>
                  <a:lnTo>
                    <a:pt x="1127" y="321"/>
                  </a:lnTo>
                  <a:lnTo>
                    <a:pt x="1157" y="336"/>
                  </a:lnTo>
                  <a:lnTo>
                    <a:pt x="1187" y="352"/>
                  </a:lnTo>
                  <a:lnTo>
                    <a:pt x="1220" y="370"/>
                  </a:lnTo>
                  <a:lnTo>
                    <a:pt x="1287" y="410"/>
                  </a:lnTo>
                  <a:lnTo>
                    <a:pt x="1361" y="455"/>
                  </a:lnTo>
                  <a:lnTo>
                    <a:pt x="1440" y="505"/>
                  </a:lnTo>
                  <a:lnTo>
                    <a:pt x="1524" y="562"/>
                  </a:lnTo>
                  <a:lnTo>
                    <a:pt x="1613" y="622"/>
                  </a:lnTo>
                  <a:lnTo>
                    <a:pt x="1708" y="689"/>
                  </a:lnTo>
                  <a:lnTo>
                    <a:pt x="1703" y="666"/>
                  </a:lnTo>
                </a:path>
              </a:pathLst>
            </a:custGeom>
            <a:noFill/>
            <a:ln w="3175">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1" name="Freeform 153"/>
            <p:cNvSpPr>
              <a:spLocks noEditPoints="1"/>
            </p:cNvSpPr>
            <p:nvPr/>
          </p:nvSpPr>
          <p:spPr bwMode="auto">
            <a:xfrm>
              <a:off x="3245"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30" y="1275"/>
                  </a:lnTo>
                  <a:lnTo>
                    <a:pt x="2895" y="1211"/>
                  </a:lnTo>
                  <a:lnTo>
                    <a:pt x="2860" y="1149"/>
                  </a:lnTo>
                  <a:lnTo>
                    <a:pt x="2822" y="1089"/>
                  </a:lnTo>
                  <a:lnTo>
                    <a:pt x="2785" y="1029"/>
                  </a:lnTo>
                  <a:lnTo>
                    <a:pt x="2745" y="971"/>
                  </a:lnTo>
                  <a:lnTo>
                    <a:pt x="2705" y="914"/>
                  </a:lnTo>
                  <a:lnTo>
                    <a:pt x="2663" y="858"/>
                  </a:lnTo>
                  <a:lnTo>
                    <a:pt x="2621" y="805"/>
                  </a:lnTo>
                  <a:lnTo>
                    <a:pt x="2577" y="751"/>
                  </a:lnTo>
                  <a:lnTo>
                    <a:pt x="2531" y="700"/>
                  </a:lnTo>
                  <a:lnTo>
                    <a:pt x="2486" y="649"/>
                  </a:lnTo>
                  <a:lnTo>
                    <a:pt x="2438" y="600"/>
                  </a:lnTo>
                  <a:lnTo>
                    <a:pt x="2390" y="552"/>
                  </a:lnTo>
                  <a:lnTo>
                    <a:pt x="2341" y="505"/>
                  </a:lnTo>
                  <a:lnTo>
                    <a:pt x="2287" y="458"/>
                  </a:lnTo>
                  <a:lnTo>
                    <a:pt x="2235" y="411"/>
                  </a:lnTo>
                  <a:lnTo>
                    <a:pt x="2184" y="369"/>
                  </a:lnTo>
                  <a:lnTo>
                    <a:pt x="2133" y="328"/>
                  </a:lnTo>
                  <a:lnTo>
                    <a:pt x="2084" y="289"/>
                  </a:lnTo>
                  <a:lnTo>
                    <a:pt x="2036" y="254"/>
                  </a:lnTo>
                  <a:lnTo>
                    <a:pt x="1989" y="220"/>
                  </a:lnTo>
                  <a:lnTo>
                    <a:pt x="1943" y="189"/>
                  </a:lnTo>
                  <a:lnTo>
                    <a:pt x="1898" y="161"/>
                  </a:lnTo>
                  <a:lnTo>
                    <a:pt x="1854" y="135"/>
                  </a:lnTo>
                  <a:lnTo>
                    <a:pt x="1810" y="111"/>
                  </a:lnTo>
                  <a:lnTo>
                    <a:pt x="1769" y="90"/>
                  </a:lnTo>
                  <a:lnTo>
                    <a:pt x="1727" y="71"/>
                  </a:lnTo>
                  <a:lnTo>
                    <a:pt x="1688" y="55"/>
                  </a:lnTo>
                  <a:lnTo>
                    <a:pt x="1648" y="42"/>
                  </a:lnTo>
                  <a:lnTo>
                    <a:pt x="1611" y="29"/>
                  </a:lnTo>
                  <a:lnTo>
                    <a:pt x="1588" y="24"/>
                  </a:lnTo>
                  <a:lnTo>
                    <a:pt x="1563" y="18"/>
                  </a:lnTo>
                  <a:lnTo>
                    <a:pt x="1540" y="14"/>
                  </a:lnTo>
                  <a:lnTo>
                    <a:pt x="1516" y="10"/>
                  </a:lnTo>
                  <a:lnTo>
                    <a:pt x="1490" y="7"/>
                  </a:lnTo>
                  <a:lnTo>
                    <a:pt x="1466" y="4"/>
                  </a:lnTo>
                  <a:lnTo>
                    <a:pt x="1441" y="2"/>
                  </a:lnTo>
                  <a:lnTo>
                    <a:pt x="1416" y="1"/>
                  </a:lnTo>
                  <a:lnTo>
                    <a:pt x="1390" y="0"/>
                  </a:lnTo>
                  <a:lnTo>
                    <a:pt x="1365" y="0"/>
                  </a:lnTo>
                  <a:lnTo>
                    <a:pt x="1339" y="1"/>
                  </a:lnTo>
                  <a:lnTo>
                    <a:pt x="1312" y="2"/>
                  </a:lnTo>
                  <a:lnTo>
                    <a:pt x="1286" y="4"/>
                  </a:lnTo>
                  <a:lnTo>
                    <a:pt x="1259" y="7"/>
                  </a:lnTo>
                  <a:lnTo>
                    <a:pt x="1231" y="10"/>
                  </a:lnTo>
                  <a:lnTo>
                    <a:pt x="1205" y="15"/>
                  </a:lnTo>
                  <a:lnTo>
                    <a:pt x="1177" y="19"/>
                  </a:lnTo>
                  <a:lnTo>
                    <a:pt x="1149" y="25"/>
                  </a:lnTo>
                  <a:lnTo>
                    <a:pt x="1121" y="31"/>
                  </a:lnTo>
                  <a:lnTo>
                    <a:pt x="1092" y="37"/>
                  </a:lnTo>
                  <a:lnTo>
                    <a:pt x="1063" y="46"/>
                  </a:lnTo>
                  <a:lnTo>
                    <a:pt x="1035" y="54"/>
                  </a:lnTo>
                  <a:lnTo>
                    <a:pt x="1005" y="63"/>
                  </a:lnTo>
                  <a:lnTo>
                    <a:pt x="976" y="72"/>
                  </a:lnTo>
                  <a:lnTo>
                    <a:pt x="947" y="82"/>
                  </a:lnTo>
                  <a:lnTo>
                    <a:pt x="916" y="93"/>
                  </a:lnTo>
                  <a:lnTo>
                    <a:pt x="886" y="104"/>
                  </a:lnTo>
                  <a:lnTo>
                    <a:pt x="856" y="116"/>
                  </a:lnTo>
                  <a:lnTo>
                    <a:pt x="794" y="143"/>
                  </a:lnTo>
                  <a:lnTo>
                    <a:pt x="731" y="172"/>
                  </a:lnTo>
                  <a:lnTo>
                    <a:pt x="710" y="182"/>
                  </a:lnTo>
                  <a:lnTo>
                    <a:pt x="687" y="194"/>
                  </a:lnTo>
                  <a:lnTo>
                    <a:pt x="665" y="207"/>
                  </a:lnTo>
                  <a:lnTo>
                    <a:pt x="641" y="221"/>
                  </a:lnTo>
                  <a:lnTo>
                    <a:pt x="617" y="238"/>
                  </a:lnTo>
                  <a:lnTo>
                    <a:pt x="591" y="255"/>
                  </a:lnTo>
                  <a:lnTo>
                    <a:pt x="565" y="273"/>
                  </a:lnTo>
                  <a:lnTo>
                    <a:pt x="538" y="293"/>
                  </a:lnTo>
                  <a:lnTo>
                    <a:pt x="480" y="337"/>
                  </a:lnTo>
                  <a:lnTo>
                    <a:pt x="418" y="386"/>
                  </a:lnTo>
                  <a:lnTo>
                    <a:pt x="353" y="440"/>
                  </a:lnTo>
                  <a:lnTo>
                    <a:pt x="285" y="499"/>
                  </a:lnTo>
                  <a:lnTo>
                    <a:pt x="245" y="537"/>
                  </a:lnTo>
                  <a:lnTo>
                    <a:pt x="208" y="571"/>
                  </a:lnTo>
                  <a:lnTo>
                    <a:pt x="174" y="606"/>
                  </a:lnTo>
                  <a:lnTo>
                    <a:pt x="144" y="638"/>
                  </a:lnTo>
                  <a:lnTo>
                    <a:pt x="115" y="669"/>
                  </a:lnTo>
                  <a:lnTo>
                    <a:pt x="90" y="699"/>
                  </a:lnTo>
                  <a:lnTo>
                    <a:pt x="69" y="727"/>
                  </a:lnTo>
                  <a:lnTo>
                    <a:pt x="49" y="754"/>
                  </a:lnTo>
                  <a:lnTo>
                    <a:pt x="34" y="779"/>
                  </a:lnTo>
                  <a:lnTo>
                    <a:pt x="21" y="804"/>
                  </a:lnTo>
                  <a:lnTo>
                    <a:pt x="16" y="815"/>
                  </a:lnTo>
                  <a:lnTo>
                    <a:pt x="11" y="826"/>
                  </a:lnTo>
                  <a:lnTo>
                    <a:pt x="8" y="837"/>
                  </a:lnTo>
                  <a:lnTo>
                    <a:pt x="5" y="847"/>
                  </a:lnTo>
                  <a:lnTo>
                    <a:pt x="3" y="857"/>
                  </a:lnTo>
                  <a:lnTo>
                    <a:pt x="1" y="867"/>
                  </a:lnTo>
                  <a:lnTo>
                    <a:pt x="0" y="876"/>
                  </a:lnTo>
                  <a:lnTo>
                    <a:pt x="1" y="886"/>
                  </a:lnTo>
                  <a:lnTo>
                    <a:pt x="2" y="894"/>
                  </a:lnTo>
                  <a:lnTo>
                    <a:pt x="3" y="903"/>
                  </a:lnTo>
                  <a:lnTo>
                    <a:pt x="6" y="910"/>
                  </a:lnTo>
                  <a:lnTo>
                    <a:pt x="9" y="918"/>
                  </a:lnTo>
                  <a:lnTo>
                    <a:pt x="17" y="933"/>
                  </a:lnTo>
                  <a:lnTo>
                    <a:pt x="27" y="947"/>
                  </a:lnTo>
                  <a:lnTo>
                    <a:pt x="39" y="962"/>
                  </a:lnTo>
                  <a:lnTo>
                    <a:pt x="54" y="976"/>
                  </a:lnTo>
                  <a:lnTo>
                    <a:pt x="70" y="991"/>
                  </a:lnTo>
                  <a:lnTo>
                    <a:pt x="88" y="1005"/>
                  </a:lnTo>
                  <a:lnTo>
                    <a:pt x="108" y="1019"/>
                  </a:lnTo>
                  <a:lnTo>
                    <a:pt x="130" y="1033"/>
                  </a:lnTo>
                  <a:lnTo>
                    <a:pt x="155" y="1047"/>
                  </a:lnTo>
                  <a:lnTo>
                    <a:pt x="182" y="1061"/>
                  </a:lnTo>
                  <a:lnTo>
                    <a:pt x="210" y="1076"/>
                  </a:lnTo>
                  <a:lnTo>
                    <a:pt x="241" y="1089"/>
                  </a:lnTo>
                  <a:lnTo>
                    <a:pt x="273" y="1103"/>
                  </a:lnTo>
                  <a:lnTo>
                    <a:pt x="309" y="1116"/>
                  </a:lnTo>
                  <a:lnTo>
                    <a:pt x="345" y="1130"/>
                  </a:lnTo>
                  <a:lnTo>
                    <a:pt x="384" y="1143"/>
                  </a:lnTo>
                  <a:lnTo>
                    <a:pt x="374" y="1168"/>
                  </a:lnTo>
                  <a:lnTo>
                    <a:pt x="363" y="1192"/>
                  </a:lnTo>
                  <a:lnTo>
                    <a:pt x="354" y="1216"/>
                  </a:lnTo>
                  <a:lnTo>
                    <a:pt x="345" y="1240"/>
                  </a:lnTo>
                  <a:lnTo>
                    <a:pt x="338" y="1265"/>
                  </a:lnTo>
                  <a:lnTo>
                    <a:pt x="331" y="1289"/>
                  </a:lnTo>
                  <a:lnTo>
                    <a:pt x="324" y="1313"/>
                  </a:lnTo>
                  <a:lnTo>
                    <a:pt x="319" y="1336"/>
                  </a:lnTo>
                  <a:lnTo>
                    <a:pt x="314" y="1361"/>
                  </a:lnTo>
                  <a:lnTo>
                    <a:pt x="309" y="1385"/>
                  </a:lnTo>
                  <a:lnTo>
                    <a:pt x="306" y="1409"/>
                  </a:lnTo>
                  <a:lnTo>
                    <a:pt x="303" y="1432"/>
                  </a:lnTo>
                  <a:lnTo>
                    <a:pt x="300" y="1457"/>
                  </a:lnTo>
                  <a:lnTo>
                    <a:pt x="299" y="1481"/>
                  </a:lnTo>
                  <a:lnTo>
                    <a:pt x="298" y="1504"/>
                  </a:lnTo>
                  <a:lnTo>
                    <a:pt x="298" y="1528"/>
                  </a:lnTo>
                  <a:lnTo>
                    <a:pt x="298" y="1552"/>
                  </a:lnTo>
                  <a:lnTo>
                    <a:pt x="299" y="1576"/>
                  </a:lnTo>
                  <a:lnTo>
                    <a:pt x="301" y="1599"/>
                  </a:lnTo>
                  <a:lnTo>
                    <a:pt x="303" y="1622"/>
                  </a:lnTo>
                  <a:lnTo>
                    <a:pt x="306" y="1647"/>
                  </a:lnTo>
                  <a:lnTo>
                    <a:pt x="310" y="1670"/>
                  </a:lnTo>
                  <a:lnTo>
                    <a:pt x="315" y="1693"/>
                  </a:lnTo>
                  <a:lnTo>
                    <a:pt x="320" y="1717"/>
                  </a:lnTo>
                  <a:lnTo>
                    <a:pt x="326" y="1741"/>
                  </a:lnTo>
                  <a:lnTo>
                    <a:pt x="332" y="1764"/>
                  </a:lnTo>
                  <a:lnTo>
                    <a:pt x="340" y="1787"/>
                  </a:lnTo>
                  <a:lnTo>
                    <a:pt x="348" y="1811"/>
                  </a:lnTo>
                  <a:lnTo>
                    <a:pt x="356" y="1835"/>
                  </a:lnTo>
                  <a:lnTo>
                    <a:pt x="366" y="1858"/>
                  </a:lnTo>
                  <a:lnTo>
                    <a:pt x="377" y="1881"/>
                  </a:lnTo>
                  <a:lnTo>
                    <a:pt x="387" y="1904"/>
                  </a:lnTo>
                  <a:lnTo>
                    <a:pt x="395" y="1921"/>
                  </a:lnTo>
                  <a:lnTo>
                    <a:pt x="403" y="1936"/>
                  </a:lnTo>
                  <a:lnTo>
                    <a:pt x="412" y="1951"/>
                  </a:lnTo>
                  <a:lnTo>
                    <a:pt x="421" y="1966"/>
                  </a:lnTo>
                  <a:lnTo>
                    <a:pt x="431" y="1982"/>
                  </a:lnTo>
                  <a:lnTo>
                    <a:pt x="442" y="1996"/>
                  </a:lnTo>
                  <a:lnTo>
                    <a:pt x="453" y="2011"/>
                  </a:lnTo>
                  <a:lnTo>
                    <a:pt x="465" y="2027"/>
                  </a:lnTo>
                  <a:lnTo>
                    <a:pt x="477" y="2041"/>
                  </a:lnTo>
                  <a:lnTo>
                    <a:pt x="489" y="2056"/>
                  </a:lnTo>
                  <a:lnTo>
                    <a:pt x="502" y="2070"/>
                  </a:lnTo>
                  <a:lnTo>
                    <a:pt x="515" y="2084"/>
                  </a:lnTo>
                  <a:lnTo>
                    <a:pt x="545" y="2113"/>
                  </a:lnTo>
                  <a:lnTo>
                    <a:pt x="575" y="2140"/>
                  </a:lnTo>
                  <a:lnTo>
                    <a:pt x="607" y="2166"/>
                  </a:lnTo>
                  <a:lnTo>
                    <a:pt x="643" y="2193"/>
                  </a:lnTo>
                  <a:lnTo>
                    <a:pt x="679" y="2219"/>
                  </a:lnTo>
                  <a:lnTo>
                    <a:pt x="719" y="2244"/>
                  </a:lnTo>
                  <a:lnTo>
                    <a:pt x="760" y="2269"/>
                  </a:lnTo>
                  <a:lnTo>
                    <a:pt x="803" y="2293"/>
                  </a:lnTo>
                  <a:lnTo>
                    <a:pt x="848" y="2318"/>
                  </a:lnTo>
                  <a:lnTo>
                    <a:pt x="896" y="2341"/>
                  </a:lnTo>
                  <a:lnTo>
                    <a:pt x="976" y="2371"/>
                  </a:lnTo>
                  <a:lnTo>
                    <a:pt x="1056" y="2403"/>
                  </a:lnTo>
                  <a:lnTo>
                    <a:pt x="1136" y="2433"/>
                  </a:lnTo>
                  <a:lnTo>
                    <a:pt x="1216" y="2463"/>
                  </a:lnTo>
                  <a:lnTo>
                    <a:pt x="1295" y="2495"/>
                  </a:lnTo>
                  <a:lnTo>
                    <a:pt x="1375" y="2525"/>
                  </a:lnTo>
                  <a:lnTo>
                    <a:pt x="1455" y="2555"/>
                  </a:lnTo>
                  <a:lnTo>
                    <a:pt x="1534" y="2586"/>
                  </a:lnTo>
                  <a:lnTo>
                    <a:pt x="1612" y="2633"/>
                  </a:lnTo>
                  <a:lnTo>
                    <a:pt x="1689" y="2680"/>
                  </a:lnTo>
                  <a:lnTo>
                    <a:pt x="1766" y="2727"/>
                  </a:lnTo>
                  <a:lnTo>
                    <a:pt x="1844" y="2775"/>
                  </a:lnTo>
                  <a:lnTo>
                    <a:pt x="1921" y="2821"/>
                  </a:lnTo>
                  <a:lnTo>
                    <a:pt x="1999" y="2869"/>
                  </a:lnTo>
                  <a:lnTo>
                    <a:pt x="2076" y="2915"/>
                  </a:lnTo>
                  <a:lnTo>
                    <a:pt x="2154" y="2963"/>
                  </a:lnTo>
                  <a:lnTo>
                    <a:pt x="2175" y="2974"/>
                  </a:lnTo>
                  <a:lnTo>
                    <a:pt x="2197" y="2986"/>
                  </a:lnTo>
                  <a:lnTo>
                    <a:pt x="2219" y="2996"/>
                  </a:lnTo>
                  <a:lnTo>
                    <a:pt x="2240" y="3005"/>
                  </a:lnTo>
                  <a:lnTo>
                    <a:pt x="2261" y="3014"/>
                  </a:lnTo>
                  <a:lnTo>
                    <a:pt x="2283" y="3022"/>
                  </a:lnTo>
                  <a:lnTo>
                    <a:pt x="2305" y="3030"/>
                  </a:lnTo>
                  <a:lnTo>
                    <a:pt x="2326" y="3036"/>
                  </a:lnTo>
                  <a:lnTo>
                    <a:pt x="2347" y="3042"/>
                  </a:lnTo>
                  <a:lnTo>
                    <a:pt x="2368" y="3048"/>
                  </a:lnTo>
                  <a:lnTo>
                    <a:pt x="2391" y="3053"/>
                  </a:lnTo>
                  <a:lnTo>
                    <a:pt x="2412" y="3057"/>
                  </a:lnTo>
                  <a:lnTo>
                    <a:pt x="2433" y="3060"/>
                  </a:lnTo>
                  <a:lnTo>
                    <a:pt x="2454" y="3062"/>
                  </a:lnTo>
                  <a:lnTo>
                    <a:pt x="2476" y="3064"/>
                  </a:lnTo>
                  <a:lnTo>
                    <a:pt x="2498" y="3064"/>
                  </a:lnTo>
                  <a:lnTo>
                    <a:pt x="2519" y="3064"/>
                  </a:lnTo>
                  <a:lnTo>
                    <a:pt x="2541" y="3064"/>
                  </a:lnTo>
                  <a:lnTo>
                    <a:pt x="2562" y="3062"/>
                  </a:lnTo>
                  <a:lnTo>
                    <a:pt x="2583" y="3060"/>
                  </a:lnTo>
                  <a:lnTo>
                    <a:pt x="2605" y="3057"/>
                  </a:lnTo>
                  <a:lnTo>
                    <a:pt x="2627" y="3054"/>
                  </a:lnTo>
                  <a:lnTo>
                    <a:pt x="2648" y="3049"/>
                  </a:lnTo>
                  <a:lnTo>
                    <a:pt x="2669" y="3043"/>
                  </a:lnTo>
                  <a:lnTo>
                    <a:pt x="2690" y="3037"/>
                  </a:lnTo>
                  <a:lnTo>
                    <a:pt x="2713" y="3031"/>
                  </a:lnTo>
                  <a:lnTo>
                    <a:pt x="2734" y="3023"/>
                  </a:lnTo>
                  <a:lnTo>
                    <a:pt x="2755" y="3015"/>
                  </a:lnTo>
                  <a:lnTo>
                    <a:pt x="2776" y="3007"/>
                  </a:lnTo>
                  <a:lnTo>
                    <a:pt x="2799" y="2997"/>
                  </a:lnTo>
                  <a:lnTo>
                    <a:pt x="2820" y="2987"/>
                  </a:lnTo>
                  <a:lnTo>
                    <a:pt x="2841" y="2976"/>
                  </a:lnTo>
                  <a:lnTo>
                    <a:pt x="2932" y="2925"/>
                  </a:lnTo>
                  <a:lnTo>
                    <a:pt x="2948" y="2939"/>
                  </a:lnTo>
                  <a:lnTo>
                    <a:pt x="2965" y="2956"/>
                  </a:lnTo>
                  <a:lnTo>
                    <a:pt x="2986" y="2973"/>
                  </a:lnTo>
                  <a:lnTo>
                    <a:pt x="3010" y="2992"/>
                  </a:lnTo>
                  <a:lnTo>
                    <a:pt x="3067" y="3035"/>
                  </a:lnTo>
                  <a:lnTo>
                    <a:pt x="3137" y="3085"/>
                  </a:lnTo>
                  <a:lnTo>
                    <a:pt x="3218" y="3141"/>
                  </a:lnTo>
                  <a:lnTo>
                    <a:pt x="3311" y="3203"/>
                  </a:lnTo>
                  <a:lnTo>
                    <a:pt x="3416" y="3272"/>
                  </a:lnTo>
                  <a:lnTo>
                    <a:pt x="3535" y="3348"/>
                  </a:lnTo>
                  <a:lnTo>
                    <a:pt x="3571" y="3372"/>
                  </a:lnTo>
                  <a:lnTo>
                    <a:pt x="3607" y="3399"/>
                  </a:lnTo>
                  <a:lnTo>
                    <a:pt x="3642" y="3428"/>
                  </a:lnTo>
                  <a:lnTo>
                    <a:pt x="3677" y="3458"/>
                  </a:lnTo>
                  <a:lnTo>
                    <a:pt x="3710" y="3489"/>
                  </a:lnTo>
                  <a:lnTo>
                    <a:pt x="3744" y="3524"/>
                  </a:lnTo>
                  <a:lnTo>
                    <a:pt x="3776" y="3560"/>
                  </a:lnTo>
                  <a:lnTo>
                    <a:pt x="3807" y="3597"/>
                  </a:lnTo>
                  <a:lnTo>
                    <a:pt x="3839" y="3637"/>
                  </a:lnTo>
                  <a:lnTo>
                    <a:pt x="3869" y="3678"/>
                  </a:lnTo>
                  <a:lnTo>
                    <a:pt x="3898" y="3722"/>
                  </a:lnTo>
                  <a:lnTo>
                    <a:pt x="3927" y="3766"/>
                  </a:lnTo>
                  <a:lnTo>
                    <a:pt x="3955" y="3814"/>
                  </a:lnTo>
                  <a:lnTo>
                    <a:pt x="3983" y="3862"/>
                  </a:lnTo>
                  <a:lnTo>
                    <a:pt x="4009" y="3913"/>
                  </a:lnTo>
                  <a:lnTo>
                    <a:pt x="4035" y="3965"/>
                  </a:lnTo>
                  <a:lnTo>
                    <a:pt x="4047" y="3992"/>
                  </a:lnTo>
                  <a:lnTo>
                    <a:pt x="4057" y="4017"/>
                  </a:lnTo>
                  <a:lnTo>
                    <a:pt x="4068" y="4042"/>
                  </a:lnTo>
                  <a:lnTo>
                    <a:pt x="4078" y="4067"/>
                  </a:lnTo>
                  <a:lnTo>
                    <a:pt x="4086" y="4094"/>
                  </a:lnTo>
                  <a:lnTo>
                    <a:pt x="4093" y="4119"/>
                  </a:lnTo>
                  <a:lnTo>
                    <a:pt x="4100" y="4145"/>
                  </a:lnTo>
                  <a:lnTo>
                    <a:pt x="4105" y="4170"/>
                  </a:lnTo>
                  <a:lnTo>
                    <a:pt x="4110" y="4197"/>
                  </a:lnTo>
                  <a:lnTo>
                    <a:pt x="4114" y="4222"/>
                  </a:lnTo>
                  <a:lnTo>
                    <a:pt x="4117" y="4248"/>
                  </a:lnTo>
                  <a:lnTo>
                    <a:pt x="4120" y="4274"/>
                  </a:lnTo>
                  <a:lnTo>
                    <a:pt x="4121" y="4300"/>
                  </a:lnTo>
                  <a:lnTo>
                    <a:pt x="4122" y="4326"/>
                  </a:lnTo>
                  <a:lnTo>
                    <a:pt x="4122" y="4352"/>
                  </a:lnTo>
                  <a:lnTo>
                    <a:pt x="4121" y="4378"/>
                  </a:lnTo>
                  <a:lnTo>
                    <a:pt x="4119" y="4404"/>
                  </a:lnTo>
                  <a:lnTo>
                    <a:pt x="4116" y="4430"/>
                  </a:lnTo>
                  <a:lnTo>
                    <a:pt x="4112" y="4456"/>
                  </a:lnTo>
                  <a:lnTo>
                    <a:pt x="4108" y="4483"/>
                  </a:lnTo>
                  <a:lnTo>
                    <a:pt x="4102" y="4509"/>
                  </a:lnTo>
                  <a:lnTo>
                    <a:pt x="4096" y="4535"/>
                  </a:lnTo>
                  <a:lnTo>
                    <a:pt x="4089" y="4562"/>
                  </a:lnTo>
                  <a:lnTo>
                    <a:pt x="4081" y="4588"/>
                  </a:lnTo>
                  <a:lnTo>
                    <a:pt x="4072" y="4615"/>
                  </a:lnTo>
                  <a:lnTo>
                    <a:pt x="4063" y="4641"/>
                  </a:lnTo>
                  <a:lnTo>
                    <a:pt x="4051" y="4668"/>
                  </a:lnTo>
                  <a:lnTo>
                    <a:pt x="4040" y="4695"/>
                  </a:lnTo>
                  <a:lnTo>
                    <a:pt x="4028" y="4721"/>
                  </a:lnTo>
                  <a:lnTo>
                    <a:pt x="4015"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6" y="5022"/>
                  </a:lnTo>
                  <a:lnTo>
                    <a:pt x="3816" y="5044"/>
                  </a:lnTo>
                  <a:lnTo>
                    <a:pt x="3796" y="5065"/>
                  </a:lnTo>
                  <a:lnTo>
                    <a:pt x="3777" y="5087"/>
                  </a:lnTo>
                  <a:lnTo>
                    <a:pt x="3756" y="5107"/>
                  </a:lnTo>
                  <a:lnTo>
                    <a:pt x="3735" y="5129"/>
                  </a:lnTo>
                  <a:lnTo>
                    <a:pt x="3713" y="5149"/>
                  </a:lnTo>
                  <a:lnTo>
                    <a:pt x="3692" y="5168"/>
                  </a:lnTo>
                  <a:lnTo>
                    <a:pt x="3631" y="5363"/>
                  </a:lnTo>
                  <a:lnTo>
                    <a:pt x="3670" y="5337"/>
                  </a:lnTo>
                  <a:lnTo>
                    <a:pt x="3707" y="5310"/>
                  </a:lnTo>
                  <a:lnTo>
                    <a:pt x="3744" y="5282"/>
                  </a:lnTo>
                  <a:lnTo>
                    <a:pt x="3779" y="5254"/>
                  </a:lnTo>
                  <a:lnTo>
                    <a:pt x="3813" y="5226"/>
                  </a:lnTo>
                  <a:lnTo>
                    <a:pt x="3847"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7" y="4700"/>
                  </a:lnTo>
                  <a:lnTo>
                    <a:pt x="4218" y="4671"/>
                  </a:lnTo>
                  <a:lnTo>
                    <a:pt x="4229" y="4640"/>
                  </a:lnTo>
                  <a:lnTo>
                    <a:pt x="4238" y="4610"/>
                  </a:lnTo>
                  <a:lnTo>
                    <a:pt x="4246" y="4581"/>
                  </a:lnTo>
                  <a:lnTo>
                    <a:pt x="4253" y="4550"/>
                  </a:lnTo>
                  <a:lnTo>
                    <a:pt x="4259" y="4520"/>
                  </a:lnTo>
                  <a:lnTo>
                    <a:pt x="4264" y="4489"/>
                  </a:lnTo>
                  <a:lnTo>
                    <a:pt x="4268" y="4459"/>
                  </a:lnTo>
                  <a:lnTo>
                    <a:pt x="4271" y="4428"/>
                  </a:lnTo>
                  <a:lnTo>
                    <a:pt x="4272" y="4398"/>
                  </a:lnTo>
                  <a:lnTo>
                    <a:pt x="4273" y="4367"/>
                  </a:lnTo>
                  <a:lnTo>
                    <a:pt x="4273" y="4335"/>
                  </a:lnTo>
                  <a:lnTo>
                    <a:pt x="4271" y="4305"/>
                  </a:lnTo>
                  <a:lnTo>
                    <a:pt x="4269" y="4274"/>
                  </a:lnTo>
                  <a:lnTo>
                    <a:pt x="4266" y="4242"/>
                  </a:lnTo>
                  <a:lnTo>
                    <a:pt x="4261" y="4211"/>
                  </a:lnTo>
                  <a:lnTo>
                    <a:pt x="4256" y="4180"/>
                  </a:lnTo>
                  <a:lnTo>
                    <a:pt x="4249" y="4148"/>
                  </a:lnTo>
                  <a:lnTo>
                    <a:pt x="4242" y="4117"/>
                  </a:lnTo>
                  <a:lnTo>
                    <a:pt x="4233" y="4086"/>
                  </a:lnTo>
                  <a:lnTo>
                    <a:pt x="4224"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6" y="3572"/>
                  </a:lnTo>
                  <a:lnTo>
                    <a:pt x="3935" y="3533"/>
                  </a:lnTo>
                  <a:lnTo>
                    <a:pt x="3904" y="3495"/>
                  </a:lnTo>
                  <a:lnTo>
                    <a:pt x="3871" y="3459"/>
                  </a:lnTo>
                  <a:lnTo>
                    <a:pt x="3838" y="3425"/>
                  </a:lnTo>
                  <a:lnTo>
                    <a:pt x="3803" y="3392"/>
                  </a:lnTo>
                  <a:lnTo>
                    <a:pt x="3769" y="3361"/>
                  </a:lnTo>
                  <a:lnTo>
                    <a:pt x="3733" y="3332"/>
                  </a:lnTo>
                  <a:lnTo>
                    <a:pt x="3696" y="3303"/>
                  </a:lnTo>
                  <a:lnTo>
                    <a:pt x="3660"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4" y="2698"/>
                  </a:lnTo>
                  <a:lnTo>
                    <a:pt x="3336" y="2696"/>
                  </a:lnTo>
                  <a:lnTo>
                    <a:pt x="3335" y="2693"/>
                  </a:lnTo>
                  <a:lnTo>
                    <a:pt x="3336" y="2689"/>
                  </a:lnTo>
                  <a:lnTo>
                    <a:pt x="3339" y="2685"/>
                  </a:lnTo>
                  <a:lnTo>
                    <a:pt x="3342" y="2680"/>
                  </a:lnTo>
                  <a:lnTo>
                    <a:pt x="3352" y="2665"/>
                  </a:lnTo>
                  <a:lnTo>
                    <a:pt x="3361" y="2650"/>
                  </a:lnTo>
                  <a:lnTo>
                    <a:pt x="3369" y="2636"/>
                  </a:lnTo>
                  <a:lnTo>
                    <a:pt x="3377" y="2622"/>
                  </a:lnTo>
                  <a:lnTo>
                    <a:pt x="3384" y="2608"/>
                  </a:lnTo>
                  <a:lnTo>
                    <a:pt x="3390" y="2594"/>
                  </a:lnTo>
                  <a:lnTo>
                    <a:pt x="3395" y="2580"/>
                  </a:lnTo>
                  <a:lnTo>
                    <a:pt x="3399" y="2565"/>
                  </a:lnTo>
                  <a:lnTo>
                    <a:pt x="3403" y="2552"/>
                  </a:lnTo>
                  <a:lnTo>
                    <a:pt x="3406" y="2538"/>
                  </a:lnTo>
                  <a:lnTo>
                    <a:pt x="3408"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9" y="2061"/>
                  </a:lnTo>
                  <a:lnTo>
                    <a:pt x="3230" y="1987"/>
                  </a:lnTo>
                  <a:lnTo>
                    <a:pt x="3203" y="1917"/>
                  </a:lnTo>
                  <a:lnTo>
                    <a:pt x="3177" y="1853"/>
                  </a:lnTo>
                  <a:lnTo>
                    <a:pt x="3154" y="1791"/>
                  </a:lnTo>
                  <a:lnTo>
                    <a:pt x="3132" y="1734"/>
                  </a:lnTo>
                  <a:lnTo>
                    <a:pt x="3111" y="1681"/>
                  </a:lnTo>
                  <a:lnTo>
                    <a:pt x="3091" y="1631"/>
                  </a:lnTo>
                  <a:lnTo>
                    <a:pt x="3073" y="1587"/>
                  </a:lnTo>
                  <a:lnTo>
                    <a:pt x="3057" y="1547"/>
                  </a:lnTo>
                  <a:lnTo>
                    <a:pt x="3042" y="1509"/>
                  </a:lnTo>
                  <a:lnTo>
                    <a:pt x="3029" y="1477"/>
                  </a:lnTo>
                  <a:lnTo>
                    <a:pt x="3016" y="1449"/>
                  </a:lnTo>
                  <a:lnTo>
                    <a:pt x="3005" y="1424"/>
                  </a:lnTo>
                  <a:lnTo>
                    <a:pt x="2996" y="1405"/>
                  </a:lnTo>
                  <a:close/>
                  <a:moveTo>
                    <a:pt x="3214" y="2202"/>
                  </a:moveTo>
                  <a:lnTo>
                    <a:pt x="3228" y="2239"/>
                  </a:lnTo>
                  <a:lnTo>
                    <a:pt x="3242" y="2275"/>
                  </a:lnTo>
                  <a:lnTo>
                    <a:pt x="3254" y="2310"/>
                  </a:lnTo>
                  <a:lnTo>
                    <a:pt x="3265" y="2342"/>
                  </a:lnTo>
                  <a:lnTo>
                    <a:pt x="3275" y="2372"/>
                  </a:lnTo>
                  <a:lnTo>
                    <a:pt x="3283" y="2401"/>
                  </a:lnTo>
                  <a:lnTo>
                    <a:pt x="3290" y="2428"/>
                  </a:lnTo>
                  <a:lnTo>
                    <a:pt x="3296" y="2453"/>
                  </a:lnTo>
                  <a:lnTo>
                    <a:pt x="3301" y="2476"/>
                  </a:lnTo>
                  <a:lnTo>
                    <a:pt x="3304" y="2499"/>
                  </a:lnTo>
                  <a:lnTo>
                    <a:pt x="3306" y="2519"/>
                  </a:lnTo>
                  <a:lnTo>
                    <a:pt x="3307" y="2537"/>
                  </a:lnTo>
                  <a:lnTo>
                    <a:pt x="3307" y="2553"/>
                  </a:lnTo>
                  <a:lnTo>
                    <a:pt x="3306" y="2567"/>
                  </a:lnTo>
                  <a:lnTo>
                    <a:pt x="3303" y="2581"/>
                  </a:lnTo>
                  <a:lnTo>
                    <a:pt x="3299" y="2592"/>
                  </a:lnTo>
                  <a:lnTo>
                    <a:pt x="3294" y="2603"/>
                  </a:lnTo>
                  <a:lnTo>
                    <a:pt x="3286" y="2614"/>
                  </a:lnTo>
                  <a:lnTo>
                    <a:pt x="3276" y="2626"/>
                  </a:lnTo>
                  <a:lnTo>
                    <a:pt x="3263" y="2638"/>
                  </a:lnTo>
                  <a:lnTo>
                    <a:pt x="3248" y="2651"/>
                  </a:lnTo>
                  <a:lnTo>
                    <a:pt x="3232" y="2664"/>
                  </a:lnTo>
                  <a:lnTo>
                    <a:pt x="3213" y="2680"/>
                  </a:lnTo>
                  <a:lnTo>
                    <a:pt x="3192" y="2694"/>
                  </a:lnTo>
                  <a:lnTo>
                    <a:pt x="3168" y="2710"/>
                  </a:lnTo>
                  <a:lnTo>
                    <a:pt x="3143" y="2726"/>
                  </a:lnTo>
                  <a:lnTo>
                    <a:pt x="3116" y="2742"/>
                  </a:lnTo>
                  <a:lnTo>
                    <a:pt x="3086" y="2760"/>
                  </a:lnTo>
                  <a:lnTo>
                    <a:pt x="3021" y="2797"/>
                  </a:lnTo>
                  <a:lnTo>
                    <a:pt x="2947" y="2836"/>
                  </a:lnTo>
                  <a:lnTo>
                    <a:pt x="2732" y="2629"/>
                  </a:lnTo>
                  <a:lnTo>
                    <a:pt x="2749" y="2618"/>
                  </a:lnTo>
                  <a:lnTo>
                    <a:pt x="2767" y="2604"/>
                  </a:lnTo>
                  <a:lnTo>
                    <a:pt x="2788" y="2588"/>
                  </a:lnTo>
                  <a:lnTo>
                    <a:pt x="2810" y="2569"/>
                  </a:lnTo>
                  <a:lnTo>
                    <a:pt x="2861" y="2528"/>
                  </a:lnTo>
                  <a:lnTo>
                    <a:pt x="2917" y="2478"/>
                  </a:lnTo>
                  <a:lnTo>
                    <a:pt x="2981" y="2422"/>
                  </a:lnTo>
                  <a:lnTo>
                    <a:pt x="3051" y="2356"/>
                  </a:lnTo>
                  <a:lnTo>
                    <a:pt x="3129" y="2283"/>
                  </a:lnTo>
                  <a:lnTo>
                    <a:pt x="3214" y="2202"/>
                  </a:lnTo>
                  <a:close/>
                  <a:moveTo>
                    <a:pt x="2882" y="2861"/>
                  </a:moveTo>
                  <a:lnTo>
                    <a:pt x="2786" y="2913"/>
                  </a:lnTo>
                  <a:lnTo>
                    <a:pt x="2768" y="2922"/>
                  </a:lnTo>
                  <a:lnTo>
                    <a:pt x="2752" y="2929"/>
                  </a:lnTo>
                  <a:lnTo>
                    <a:pt x="2735" y="2937"/>
                  </a:lnTo>
                  <a:lnTo>
                    <a:pt x="2718" y="2943"/>
                  </a:lnTo>
                  <a:lnTo>
                    <a:pt x="2701" y="2949"/>
                  </a:lnTo>
                  <a:lnTo>
                    <a:pt x="2682" y="2955"/>
                  </a:lnTo>
                  <a:lnTo>
                    <a:pt x="2665" y="2959"/>
                  </a:lnTo>
                  <a:lnTo>
                    <a:pt x="2648" y="2963"/>
                  </a:lnTo>
                  <a:lnTo>
                    <a:pt x="2630" y="2966"/>
                  </a:lnTo>
                  <a:lnTo>
                    <a:pt x="2611" y="2968"/>
                  </a:lnTo>
                  <a:lnTo>
                    <a:pt x="2593" y="2970"/>
                  </a:lnTo>
                  <a:lnTo>
                    <a:pt x="2576" y="2971"/>
                  </a:lnTo>
                  <a:lnTo>
                    <a:pt x="2557" y="2972"/>
                  </a:lnTo>
                  <a:lnTo>
                    <a:pt x="2539" y="2971"/>
                  </a:lnTo>
                  <a:lnTo>
                    <a:pt x="2520" y="2970"/>
                  </a:lnTo>
                  <a:lnTo>
                    <a:pt x="2501" y="2969"/>
                  </a:lnTo>
                  <a:lnTo>
                    <a:pt x="2483" y="2967"/>
                  </a:lnTo>
                  <a:lnTo>
                    <a:pt x="2464" y="2964"/>
                  </a:lnTo>
                  <a:lnTo>
                    <a:pt x="2444" y="2960"/>
                  </a:lnTo>
                  <a:lnTo>
                    <a:pt x="2425" y="2956"/>
                  </a:lnTo>
                  <a:lnTo>
                    <a:pt x="2406" y="2950"/>
                  </a:lnTo>
                  <a:lnTo>
                    <a:pt x="2387" y="2945"/>
                  </a:lnTo>
                  <a:lnTo>
                    <a:pt x="2366" y="2938"/>
                  </a:lnTo>
                  <a:lnTo>
                    <a:pt x="2347" y="2931"/>
                  </a:lnTo>
                  <a:lnTo>
                    <a:pt x="2327" y="2924"/>
                  </a:lnTo>
                  <a:lnTo>
                    <a:pt x="2308" y="2916"/>
                  </a:lnTo>
                  <a:lnTo>
                    <a:pt x="2287" y="2907"/>
                  </a:lnTo>
                  <a:lnTo>
                    <a:pt x="2267" y="2897"/>
                  </a:lnTo>
                  <a:lnTo>
                    <a:pt x="2247" y="2887"/>
                  </a:lnTo>
                  <a:lnTo>
                    <a:pt x="2227" y="2876"/>
                  </a:lnTo>
                  <a:lnTo>
                    <a:pt x="2206" y="2865"/>
                  </a:lnTo>
                  <a:lnTo>
                    <a:pt x="2185" y="2851"/>
                  </a:lnTo>
                  <a:lnTo>
                    <a:pt x="2218" y="2845"/>
                  </a:lnTo>
                  <a:lnTo>
                    <a:pt x="2250" y="2837"/>
                  </a:lnTo>
                  <a:lnTo>
                    <a:pt x="2281" y="2829"/>
                  </a:lnTo>
                  <a:lnTo>
                    <a:pt x="2313" y="2820"/>
                  </a:lnTo>
                  <a:lnTo>
                    <a:pt x="2344" y="2811"/>
                  </a:lnTo>
                  <a:lnTo>
                    <a:pt x="2375" y="2801"/>
                  </a:lnTo>
                  <a:lnTo>
                    <a:pt x="2407" y="2790"/>
                  </a:lnTo>
                  <a:lnTo>
                    <a:pt x="2438" y="2779"/>
                  </a:lnTo>
                  <a:lnTo>
                    <a:pt x="2469" y="2767"/>
                  </a:lnTo>
                  <a:lnTo>
                    <a:pt x="2499" y="2754"/>
                  </a:lnTo>
                  <a:lnTo>
                    <a:pt x="2529" y="2741"/>
                  </a:lnTo>
                  <a:lnTo>
                    <a:pt x="2560" y="2727"/>
                  </a:lnTo>
                  <a:lnTo>
                    <a:pt x="2590" y="2712"/>
                  </a:lnTo>
                  <a:lnTo>
                    <a:pt x="2621" y="2698"/>
                  </a:lnTo>
                  <a:lnTo>
                    <a:pt x="2650" y="2682"/>
                  </a:lnTo>
                  <a:lnTo>
                    <a:pt x="2679" y="2665"/>
                  </a:lnTo>
                  <a:lnTo>
                    <a:pt x="2882" y="2861"/>
                  </a:lnTo>
                  <a:close/>
                  <a:moveTo>
                    <a:pt x="2916" y="1436"/>
                  </a:moveTo>
                  <a:lnTo>
                    <a:pt x="2931" y="1472"/>
                  </a:lnTo>
                  <a:lnTo>
                    <a:pt x="2953" y="1520"/>
                  </a:lnTo>
                  <a:lnTo>
                    <a:pt x="2978" y="1582"/>
                  </a:lnTo>
                  <a:lnTo>
                    <a:pt x="3007" y="1658"/>
                  </a:lnTo>
                  <a:lnTo>
                    <a:pt x="3042" y="1747"/>
                  </a:lnTo>
                  <a:lnTo>
                    <a:pt x="3081" y="1849"/>
                  </a:lnTo>
                  <a:lnTo>
                    <a:pt x="3126" y="1964"/>
                  </a:lnTo>
                  <a:lnTo>
                    <a:pt x="3174" y="2092"/>
                  </a:lnTo>
                  <a:lnTo>
                    <a:pt x="3141" y="2138"/>
                  </a:lnTo>
                  <a:lnTo>
                    <a:pt x="3107" y="2181"/>
                  </a:lnTo>
                  <a:lnTo>
                    <a:pt x="3072" y="2224"/>
                  </a:lnTo>
                  <a:lnTo>
                    <a:pt x="3038" y="2263"/>
                  </a:lnTo>
                  <a:lnTo>
                    <a:pt x="3003" y="2303"/>
                  </a:lnTo>
                  <a:lnTo>
                    <a:pt x="2968" y="2339"/>
                  </a:lnTo>
                  <a:lnTo>
                    <a:pt x="2932" y="2374"/>
                  </a:lnTo>
                  <a:lnTo>
                    <a:pt x="2896" y="2408"/>
                  </a:lnTo>
                  <a:lnTo>
                    <a:pt x="2860" y="2439"/>
                  </a:lnTo>
                  <a:lnTo>
                    <a:pt x="2823" y="2468"/>
                  </a:lnTo>
                  <a:lnTo>
                    <a:pt x="2787" y="2497"/>
                  </a:lnTo>
                  <a:lnTo>
                    <a:pt x="2749" y="2523"/>
                  </a:lnTo>
                  <a:lnTo>
                    <a:pt x="2712" y="2548"/>
                  </a:lnTo>
                  <a:lnTo>
                    <a:pt x="2674" y="2571"/>
                  </a:lnTo>
                  <a:lnTo>
                    <a:pt x="2636" y="2593"/>
                  </a:lnTo>
                  <a:lnTo>
                    <a:pt x="2597" y="2612"/>
                  </a:lnTo>
                  <a:lnTo>
                    <a:pt x="2528" y="2643"/>
                  </a:lnTo>
                  <a:lnTo>
                    <a:pt x="2462" y="2673"/>
                  </a:lnTo>
                  <a:lnTo>
                    <a:pt x="2397" y="2699"/>
                  </a:lnTo>
                  <a:lnTo>
                    <a:pt x="2335" y="2722"/>
                  </a:lnTo>
                  <a:lnTo>
                    <a:pt x="2305" y="2733"/>
                  </a:lnTo>
                  <a:lnTo>
                    <a:pt x="2275" y="2743"/>
                  </a:lnTo>
                  <a:lnTo>
                    <a:pt x="2246" y="2752"/>
                  </a:lnTo>
                  <a:lnTo>
                    <a:pt x="2218" y="2760"/>
                  </a:lnTo>
                  <a:lnTo>
                    <a:pt x="2189" y="2769"/>
                  </a:lnTo>
                  <a:lnTo>
                    <a:pt x="2162" y="2776"/>
                  </a:lnTo>
                  <a:lnTo>
                    <a:pt x="2134" y="2782"/>
                  </a:lnTo>
                  <a:lnTo>
                    <a:pt x="2108" y="2787"/>
                  </a:lnTo>
                  <a:lnTo>
                    <a:pt x="2077" y="2772"/>
                  </a:lnTo>
                  <a:lnTo>
                    <a:pt x="2045" y="2754"/>
                  </a:lnTo>
                  <a:lnTo>
                    <a:pt x="2012" y="2736"/>
                  </a:lnTo>
                  <a:lnTo>
                    <a:pt x="1979" y="2718"/>
                  </a:lnTo>
                  <a:lnTo>
                    <a:pt x="1944" y="2698"/>
                  </a:lnTo>
                  <a:lnTo>
                    <a:pt x="1909" y="2677"/>
                  </a:lnTo>
                  <a:lnTo>
                    <a:pt x="1872" y="2654"/>
                  </a:lnTo>
                  <a:lnTo>
                    <a:pt x="1837" y="2631"/>
                  </a:lnTo>
                  <a:lnTo>
                    <a:pt x="1827" y="2625"/>
                  </a:lnTo>
                  <a:lnTo>
                    <a:pt x="1811" y="2618"/>
                  </a:lnTo>
                  <a:lnTo>
                    <a:pt x="1792" y="2609"/>
                  </a:lnTo>
                  <a:lnTo>
                    <a:pt x="1768" y="2597"/>
                  </a:lnTo>
                  <a:lnTo>
                    <a:pt x="1739" y="2585"/>
                  </a:lnTo>
                  <a:lnTo>
                    <a:pt x="1704" y="2569"/>
                  </a:lnTo>
                  <a:lnTo>
                    <a:pt x="1665" y="2553"/>
                  </a:lnTo>
                  <a:lnTo>
                    <a:pt x="1620" y="2535"/>
                  </a:lnTo>
                  <a:lnTo>
                    <a:pt x="1571" y="2516"/>
                  </a:lnTo>
                  <a:lnTo>
                    <a:pt x="1517" y="2495"/>
                  </a:lnTo>
                  <a:lnTo>
                    <a:pt x="1458" y="2471"/>
                  </a:lnTo>
                  <a:lnTo>
                    <a:pt x="1394" y="2446"/>
                  </a:lnTo>
                  <a:lnTo>
                    <a:pt x="1325" y="2420"/>
                  </a:lnTo>
                  <a:lnTo>
                    <a:pt x="1251" y="2392"/>
                  </a:lnTo>
                  <a:lnTo>
                    <a:pt x="1172" y="2362"/>
                  </a:lnTo>
                  <a:lnTo>
                    <a:pt x="1088" y="2331"/>
                  </a:lnTo>
                  <a:lnTo>
                    <a:pt x="1029" y="2307"/>
                  </a:lnTo>
                  <a:lnTo>
                    <a:pt x="971" y="2281"/>
                  </a:lnTo>
                  <a:lnTo>
                    <a:pt x="917" y="2256"/>
                  </a:lnTo>
                  <a:lnTo>
                    <a:pt x="866" y="2231"/>
                  </a:lnTo>
                  <a:lnTo>
                    <a:pt x="840" y="2218"/>
                  </a:lnTo>
                  <a:lnTo>
                    <a:pt x="816" y="2204"/>
                  </a:lnTo>
                  <a:lnTo>
                    <a:pt x="793" y="2190"/>
                  </a:lnTo>
                  <a:lnTo>
                    <a:pt x="770" y="2176"/>
                  </a:lnTo>
                  <a:lnTo>
                    <a:pt x="748" y="2163"/>
                  </a:lnTo>
                  <a:lnTo>
                    <a:pt x="727" y="2149"/>
                  </a:lnTo>
                  <a:lnTo>
                    <a:pt x="707" y="2135"/>
                  </a:lnTo>
                  <a:lnTo>
                    <a:pt x="686" y="2120"/>
                  </a:lnTo>
                  <a:lnTo>
                    <a:pt x="667" y="2105"/>
                  </a:lnTo>
                  <a:lnTo>
                    <a:pt x="649" y="2090"/>
                  </a:lnTo>
                  <a:lnTo>
                    <a:pt x="632" y="2076"/>
                  </a:lnTo>
                  <a:lnTo>
                    <a:pt x="615" y="2061"/>
                  </a:lnTo>
                  <a:lnTo>
                    <a:pt x="598" y="2046"/>
                  </a:lnTo>
                  <a:lnTo>
                    <a:pt x="582" y="2031"/>
                  </a:lnTo>
                  <a:lnTo>
                    <a:pt x="567" y="2015"/>
                  </a:lnTo>
                  <a:lnTo>
                    <a:pt x="553" y="1999"/>
                  </a:lnTo>
                  <a:lnTo>
                    <a:pt x="540" y="1983"/>
                  </a:lnTo>
                  <a:lnTo>
                    <a:pt x="526" y="1967"/>
                  </a:lnTo>
                  <a:lnTo>
                    <a:pt x="514" y="1951"/>
                  </a:lnTo>
                  <a:lnTo>
                    <a:pt x="503" y="1935"/>
                  </a:lnTo>
                  <a:lnTo>
                    <a:pt x="492" y="1917"/>
                  </a:lnTo>
                  <a:lnTo>
                    <a:pt x="483" y="1901"/>
                  </a:lnTo>
                  <a:lnTo>
                    <a:pt x="473" y="1884"/>
                  </a:lnTo>
                  <a:lnTo>
                    <a:pt x="465" y="1867"/>
                  </a:lnTo>
                  <a:lnTo>
                    <a:pt x="453" y="1842"/>
                  </a:lnTo>
                  <a:lnTo>
                    <a:pt x="442" y="1816"/>
                  </a:lnTo>
                  <a:lnTo>
                    <a:pt x="432" y="1792"/>
                  </a:lnTo>
                  <a:lnTo>
                    <a:pt x="423" y="1767"/>
                  </a:lnTo>
                  <a:lnTo>
                    <a:pt x="416" y="1741"/>
                  </a:lnTo>
                  <a:lnTo>
                    <a:pt x="409" y="1715"/>
                  </a:lnTo>
                  <a:lnTo>
                    <a:pt x="403" y="1690"/>
                  </a:lnTo>
                  <a:lnTo>
                    <a:pt x="397" y="1665"/>
                  </a:lnTo>
                  <a:lnTo>
                    <a:pt x="393" y="1640"/>
                  </a:lnTo>
                  <a:lnTo>
                    <a:pt x="390" y="1614"/>
                  </a:lnTo>
                  <a:lnTo>
                    <a:pt x="387" y="1589"/>
                  </a:lnTo>
                  <a:lnTo>
                    <a:pt x="385" y="1563"/>
                  </a:lnTo>
                  <a:lnTo>
                    <a:pt x="385" y="1537"/>
                  </a:lnTo>
                  <a:lnTo>
                    <a:pt x="385" y="1512"/>
                  </a:lnTo>
                  <a:lnTo>
                    <a:pt x="386" y="1486"/>
                  </a:lnTo>
                  <a:lnTo>
                    <a:pt x="388" y="1461"/>
                  </a:lnTo>
                  <a:lnTo>
                    <a:pt x="391" y="1434"/>
                  </a:lnTo>
                  <a:lnTo>
                    <a:pt x="394" y="1409"/>
                  </a:lnTo>
                  <a:lnTo>
                    <a:pt x="399" y="1383"/>
                  </a:lnTo>
                  <a:lnTo>
                    <a:pt x="404" y="1358"/>
                  </a:lnTo>
                  <a:lnTo>
                    <a:pt x="411" y="1331"/>
                  </a:lnTo>
                  <a:lnTo>
                    <a:pt x="418" y="1306"/>
                  </a:lnTo>
                  <a:lnTo>
                    <a:pt x="426" y="1280"/>
                  </a:lnTo>
                  <a:lnTo>
                    <a:pt x="435" y="1253"/>
                  </a:lnTo>
                  <a:lnTo>
                    <a:pt x="445" y="1228"/>
                  </a:lnTo>
                  <a:lnTo>
                    <a:pt x="457" y="1202"/>
                  </a:lnTo>
                  <a:lnTo>
                    <a:pt x="468" y="1176"/>
                  </a:lnTo>
                  <a:lnTo>
                    <a:pt x="481" y="1149"/>
                  </a:lnTo>
                  <a:lnTo>
                    <a:pt x="494" y="1123"/>
                  </a:lnTo>
                  <a:lnTo>
                    <a:pt x="509" y="1097"/>
                  </a:lnTo>
                  <a:lnTo>
                    <a:pt x="524" y="1070"/>
                  </a:lnTo>
                  <a:lnTo>
                    <a:pt x="541" y="1044"/>
                  </a:lnTo>
                  <a:lnTo>
                    <a:pt x="569" y="1001"/>
                  </a:lnTo>
                  <a:lnTo>
                    <a:pt x="599" y="958"/>
                  </a:lnTo>
                  <a:lnTo>
                    <a:pt x="632" y="917"/>
                  </a:lnTo>
                  <a:lnTo>
                    <a:pt x="665" y="876"/>
                  </a:lnTo>
                  <a:lnTo>
                    <a:pt x="683" y="857"/>
                  </a:lnTo>
                  <a:lnTo>
                    <a:pt x="701" y="838"/>
                  </a:lnTo>
                  <a:lnTo>
                    <a:pt x="719" y="819"/>
                  </a:lnTo>
                  <a:lnTo>
                    <a:pt x="738" y="800"/>
                  </a:lnTo>
                  <a:lnTo>
                    <a:pt x="777" y="763"/>
                  </a:lnTo>
                  <a:lnTo>
                    <a:pt x="817" y="727"/>
                  </a:lnTo>
                  <a:lnTo>
                    <a:pt x="860" y="692"/>
                  </a:lnTo>
                  <a:lnTo>
                    <a:pt x="903" y="659"/>
                  </a:lnTo>
                  <a:lnTo>
                    <a:pt x="948" y="627"/>
                  </a:lnTo>
                  <a:lnTo>
                    <a:pt x="995" y="595"/>
                  </a:lnTo>
                  <a:lnTo>
                    <a:pt x="1044" y="566"/>
                  </a:lnTo>
                  <a:lnTo>
                    <a:pt x="1094" y="537"/>
                  </a:lnTo>
                  <a:lnTo>
                    <a:pt x="1145" y="510"/>
                  </a:lnTo>
                  <a:lnTo>
                    <a:pt x="1199" y="482"/>
                  </a:lnTo>
                  <a:lnTo>
                    <a:pt x="1263" y="454"/>
                  </a:lnTo>
                  <a:lnTo>
                    <a:pt x="1325" y="429"/>
                  </a:lnTo>
                  <a:lnTo>
                    <a:pt x="1388" y="407"/>
                  </a:lnTo>
                  <a:lnTo>
                    <a:pt x="1450" y="390"/>
                  </a:lnTo>
                  <a:lnTo>
                    <a:pt x="1511" y="376"/>
                  </a:lnTo>
                  <a:lnTo>
                    <a:pt x="1571" y="367"/>
                  </a:lnTo>
                  <a:lnTo>
                    <a:pt x="1631" y="361"/>
                  </a:lnTo>
                  <a:lnTo>
                    <a:pt x="1690" y="358"/>
                  </a:lnTo>
                  <a:lnTo>
                    <a:pt x="1749" y="360"/>
                  </a:lnTo>
                  <a:lnTo>
                    <a:pt x="1806" y="365"/>
                  </a:lnTo>
                  <a:lnTo>
                    <a:pt x="1864" y="374"/>
                  </a:lnTo>
                  <a:lnTo>
                    <a:pt x="1920" y="387"/>
                  </a:lnTo>
                  <a:lnTo>
                    <a:pt x="1977" y="403"/>
                  </a:lnTo>
                  <a:lnTo>
                    <a:pt x="2031" y="424"/>
                  </a:lnTo>
                  <a:lnTo>
                    <a:pt x="2086" y="448"/>
                  </a:lnTo>
                  <a:lnTo>
                    <a:pt x="2140" y="476"/>
                  </a:lnTo>
                  <a:lnTo>
                    <a:pt x="2193" y="507"/>
                  </a:lnTo>
                  <a:lnTo>
                    <a:pt x="2246" y="543"/>
                  </a:lnTo>
                  <a:lnTo>
                    <a:pt x="2298" y="582"/>
                  </a:lnTo>
                  <a:lnTo>
                    <a:pt x="2349" y="626"/>
                  </a:lnTo>
                  <a:lnTo>
                    <a:pt x="2400" y="672"/>
                  </a:lnTo>
                  <a:lnTo>
                    <a:pt x="2450" y="723"/>
                  </a:lnTo>
                  <a:lnTo>
                    <a:pt x="2500" y="777"/>
                  </a:lnTo>
                  <a:lnTo>
                    <a:pt x="2549" y="835"/>
                  </a:lnTo>
                  <a:lnTo>
                    <a:pt x="2596" y="898"/>
                  </a:lnTo>
                  <a:lnTo>
                    <a:pt x="2644" y="963"/>
                  </a:lnTo>
                  <a:lnTo>
                    <a:pt x="2691" y="1032"/>
                  </a:lnTo>
                  <a:lnTo>
                    <a:pt x="2737" y="1106"/>
                  </a:lnTo>
                  <a:lnTo>
                    <a:pt x="2783" y="1183"/>
                  </a:lnTo>
                  <a:lnTo>
                    <a:pt x="2828" y="1264"/>
                  </a:lnTo>
                  <a:lnTo>
                    <a:pt x="2873" y="1348"/>
                  </a:lnTo>
                  <a:lnTo>
                    <a:pt x="2916" y="1436"/>
                  </a:lnTo>
                  <a:close/>
                  <a:moveTo>
                    <a:pt x="2621" y="1178"/>
                  </a:moveTo>
                  <a:lnTo>
                    <a:pt x="2599" y="1136"/>
                  </a:lnTo>
                  <a:lnTo>
                    <a:pt x="2576" y="1096"/>
                  </a:lnTo>
                  <a:lnTo>
                    <a:pt x="2552" y="1056"/>
                  </a:lnTo>
                  <a:lnTo>
                    <a:pt x="2524" y="1018"/>
                  </a:lnTo>
                  <a:lnTo>
                    <a:pt x="2496" y="981"/>
                  </a:lnTo>
                  <a:lnTo>
                    <a:pt x="2466" y="945"/>
                  </a:lnTo>
                  <a:lnTo>
                    <a:pt x="2434" y="910"/>
                  </a:lnTo>
                  <a:lnTo>
                    <a:pt x="2400" y="875"/>
                  </a:lnTo>
                  <a:lnTo>
                    <a:pt x="2364" y="842"/>
                  </a:lnTo>
                  <a:lnTo>
                    <a:pt x="2327" y="810"/>
                  </a:lnTo>
                  <a:lnTo>
                    <a:pt x="2287" y="779"/>
                  </a:lnTo>
                  <a:lnTo>
                    <a:pt x="2246" y="749"/>
                  </a:lnTo>
                  <a:lnTo>
                    <a:pt x="2202" y="720"/>
                  </a:lnTo>
                  <a:lnTo>
                    <a:pt x="2158" y="691"/>
                  </a:lnTo>
                  <a:lnTo>
                    <a:pt x="2110" y="665"/>
                  </a:lnTo>
                  <a:lnTo>
                    <a:pt x="2062" y="639"/>
                  </a:lnTo>
                  <a:lnTo>
                    <a:pt x="2035" y="626"/>
                  </a:lnTo>
                  <a:lnTo>
                    <a:pt x="2009" y="614"/>
                  </a:lnTo>
                  <a:lnTo>
                    <a:pt x="1982" y="601"/>
                  </a:lnTo>
                  <a:lnTo>
                    <a:pt x="1956" y="590"/>
                  </a:lnTo>
                  <a:lnTo>
                    <a:pt x="1930" y="580"/>
                  </a:lnTo>
                  <a:lnTo>
                    <a:pt x="1905" y="570"/>
                  </a:lnTo>
                  <a:lnTo>
                    <a:pt x="1878" y="561"/>
                  </a:lnTo>
                  <a:lnTo>
                    <a:pt x="1853" y="553"/>
                  </a:lnTo>
                  <a:lnTo>
                    <a:pt x="1828" y="546"/>
                  </a:lnTo>
                  <a:lnTo>
                    <a:pt x="1803" y="539"/>
                  </a:lnTo>
                  <a:lnTo>
                    <a:pt x="1778" y="533"/>
                  </a:lnTo>
                  <a:lnTo>
                    <a:pt x="1754" y="528"/>
                  </a:lnTo>
                  <a:lnTo>
                    <a:pt x="1729" y="523"/>
                  </a:lnTo>
                  <a:lnTo>
                    <a:pt x="1705" y="520"/>
                  </a:lnTo>
                  <a:lnTo>
                    <a:pt x="1682" y="517"/>
                  </a:lnTo>
                  <a:lnTo>
                    <a:pt x="1659" y="514"/>
                  </a:lnTo>
                  <a:lnTo>
                    <a:pt x="1634" y="513"/>
                  </a:lnTo>
                  <a:lnTo>
                    <a:pt x="1611" y="512"/>
                  </a:lnTo>
                  <a:lnTo>
                    <a:pt x="1589" y="512"/>
                  </a:lnTo>
                  <a:lnTo>
                    <a:pt x="1565" y="512"/>
                  </a:lnTo>
                  <a:lnTo>
                    <a:pt x="1543" y="514"/>
                  </a:lnTo>
                  <a:lnTo>
                    <a:pt x="1520" y="516"/>
                  </a:lnTo>
                  <a:lnTo>
                    <a:pt x="1498" y="518"/>
                  </a:lnTo>
                  <a:lnTo>
                    <a:pt x="1476" y="522"/>
                  </a:lnTo>
                  <a:lnTo>
                    <a:pt x="1454" y="526"/>
                  </a:lnTo>
                  <a:lnTo>
                    <a:pt x="1433" y="531"/>
                  </a:lnTo>
                  <a:lnTo>
                    <a:pt x="1411" y="537"/>
                  </a:lnTo>
                  <a:lnTo>
                    <a:pt x="1390" y="543"/>
                  </a:lnTo>
                  <a:lnTo>
                    <a:pt x="1369" y="550"/>
                  </a:lnTo>
                  <a:lnTo>
                    <a:pt x="1348" y="558"/>
                  </a:lnTo>
                  <a:lnTo>
                    <a:pt x="1327" y="567"/>
                  </a:lnTo>
                  <a:lnTo>
                    <a:pt x="1307" y="576"/>
                  </a:lnTo>
                  <a:lnTo>
                    <a:pt x="1278" y="590"/>
                  </a:lnTo>
                  <a:lnTo>
                    <a:pt x="1249" y="605"/>
                  </a:lnTo>
                  <a:lnTo>
                    <a:pt x="1222" y="621"/>
                  </a:lnTo>
                  <a:lnTo>
                    <a:pt x="1195" y="637"/>
                  </a:lnTo>
                  <a:lnTo>
                    <a:pt x="1168" y="653"/>
                  </a:lnTo>
                  <a:lnTo>
                    <a:pt x="1143" y="670"/>
                  </a:lnTo>
                  <a:lnTo>
                    <a:pt x="1118" y="688"/>
                  </a:lnTo>
                  <a:lnTo>
                    <a:pt x="1092" y="707"/>
                  </a:lnTo>
                  <a:lnTo>
                    <a:pt x="1069" y="726"/>
                  </a:lnTo>
                  <a:lnTo>
                    <a:pt x="1045" y="745"/>
                  </a:lnTo>
                  <a:lnTo>
                    <a:pt x="1023" y="765"/>
                  </a:lnTo>
                  <a:lnTo>
                    <a:pt x="1000" y="786"/>
                  </a:lnTo>
                  <a:lnTo>
                    <a:pt x="979" y="809"/>
                  </a:lnTo>
                  <a:lnTo>
                    <a:pt x="958" y="831"/>
                  </a:lnTo>
                  <a:lnTo>
                    <a:pt x="938" y="853"/>
                  </a:lnTo>
                  <a:lnTo>
                    <a:pt x="917" y="877"/>
                  </a:lnTo>
                  <a:lnTo>
                    <a:pt x="981" y="928"/>
                  </a:lnTo>
                  <a:lnTo>
                    <a:pt x="1042" y="980"/>
                  </a:lnTo>
                  <a:lnTo>
                    <a:pt x="1101" y="1030"/>
                  </a:lnTo>
                  <a:lnTo>
                    <a:pt x="1157" y="1082"/>
                  </a:lnTo>
                  <a:lnTo>
                    <a:pt x="1211" y="1133"/>
                  </a:lnTo>
                  <a:lnTo>
                    <a:pt x="1263" y="1185"/>
                  </a:lnTo>
                  <a:lnTo>
                    <a:pt x="1313" y="1237"/>
                  </a:lnTo>
                  <a:lnTo>
                    <a:pt x="1361" y="1289"/>
                  </a:lnTo>
                  <a:lnTo>
                    <a:pt x="1405" y="1341"/>
                  </a:lnTo>
                  <a:lnTo>
                    <a:pt x="1449" y="1394"/>
                  </a:lnTo>
                  <a:lnTo>
                    <a:pt x="1489" y="1446"/>
                  </a:lnTo>
                  <a:lnTo>
                    <a:pt x="1529" y="1499"/>
                  </a:lnTo>
                  <a:lnTo>
                    <a:pt x="1565" y="1553"/>
                  </a:lnTo>
                  <a:lnTo>
                    <a:pt x="1600" y="1605"/>
                  </a:lnTo>
                  <a:lnTo>
                    <a:pt x="1631" y="1659"/>
                  </a:lnTo>
                  <a:lnTo>
                    <a:pt x="1662" y="1712"/>
                  </a:lnTo>
                  <a:lnTo>
                    <a:pt x="2016" y="819"/>
                  </a:lnTo>
                  <a:lnTo>
                    <a:pt x="2044" y="833"/>
                  </a:lnTo>
                  <a:lnTo>
                    <a:pt x="2074" y="848"/>
                  </a:lnTo>
                  <a:lnTo>
                    <a:pt x="2104" y="864"/>
                  </a:lnTo>
                  <a:lnTo>
                    <a:pt x="2137" y="882"/>
                  </a:lnTo>
                  <a:lnTo>
                    <a:pt x="2205" y="922"/>
                  </a:lnTo>
                  <a:lnTo>
                    <a:pt x="2278" y="967"/>
                  </a:lnTo>
                  <a:lnTo>
                    <a:pt x="2357" y="1017"/>
                  </a:lnTo>
                  <a:lnTo>
                    <a:pt x="2441" y="1074"/>
                  </a:lnTo>
                  <a:lnTo>
                    <a:pt x="2530" y="1134"/>
                  </a:lnTo>
                  <a:lnTo>
                    <a:pt x="2625" y="1201"/>
                  </a:lnTo>
                  <a:lnTo>
                    <a:pt x="2621" y="1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2" name="Freeform 154"/>
            <p:cNvSpPr>
              <a:spLocks/>
            </p:cNvSpPr>
            <p:nvPr/>
          </p:nvSpPr>
          <p:spPr bwMode="auto">
            <a:xfrm>
              <a:off x="3245" y="2407"/>
              <a:ext cx="164" cy="206"/>
            </a:xfrm>
            <a:custGeom>
              <a:avLst/>
              <a:gdLst>
                <a:gd name="T0" fmla="*/ 0 w 4273"/>
                <a:gd name="T1" fmla="*/ 0 h 5363"/>
                <a:gd name="T2" fmla="*/ 0 w 4273"/>
                <a:gd name="T3" fmla="*/ 0 h 5363"/>
                <a:gd name="T4" fmla="*/ 0 w 4273"/>
                <a:gd name="T5" fmla="*/ 0 h 5363"/>
                <a:gd name="T6" fmla="*/ 0 w 4273"/>
                <a:gd name="T7" fmla="*/ 0 h 5363"/>
                <a:gd name="T8" fmla="*/ 0 w 4273"/>
                <a:gd name="T9" fmla="*/ 0 h 5363"/>
                <a:gd name="T10" fmla="*/ 0 w 4273"/>
                <a:gd name="T11" fmla="*/ 0 h 5363"/>
                <a:gd name="T12" fmla="*/ 0 w 4273"/>
                <a:gd name="T13" fmla="*/ 0 h 5363"/>
                <a:gd name="T14" fmla="*/ 0 w 4273"/>
                <a:gd name="T15" fmla="*/ 0 h 5363"/>
                <a:gd name="T16" fmla="*/ 0 w 4273"/>
                <a:gd name="T17" fmla="*/ 0 h 5363"/>
                <a:gd name="T18" fmla="*/ 0 w 4273"/>
                <a:gd name="T19" fmla="*/ 0 h 5363"/>
                <a:gd name="T20" fmla="*/ 0 w 4273"/>
                <a:gd name="T21" fmla="*/ 0 h 5363"/>
                <a:gd name="T22" fmla="*/ 0 w 4273"/>
                <a:gd name="T23" fmla="*/ 0 h 5363"/>
                <a:gd name="T24" fmla="*/ 0 w 4273"/>
                <a:gd name="T25" fmla="*/ 0 h 5363"/>
                <a:gd name="T26" fmla="*/ 0 w 4273"/>
                <a:gd name="T27" fmla="*/ 0 h 5363"/>
                <a:gd name="T28" fmla="*/ 0 w 4273"/>
                <a:gd name="T29" fmla="*/ 0 h 5363"/>
                <a:gd name="T30" fmla="*/ 0 w 4273"/>
                <a:gd name="T31" fmla="*/ 0 h 5363"/>
                <a:gd name="T32" fmla="*/ 0 w 4273"/>
                <a:gd name="T33" fmla="*/ 0 h 5363"/>
                <a:gd name="T34" fmla="*/ 0 w 4273"/>
                <a:gd name="T35" fmla="*/ 0 h 5363"/>
                <a:gd name="T36" fmla="*/ 0 w 4273"/>
                <a:gd name="T37" fmla="*/ 0 h 5363"/>
                <a:gd name="T38" fmla="*/ 0 w 4273"/>
                <a:gd name="T39" fmla="*/ 0 h 5363"/>
                <a:gd name="T40" fmla="*/ 0 w 4273"/>
                <a:gd name="T41" fmla="*/ 0 h 5363"/>
                <a:gd name="T42" fmla="*/ 0 w 4273"/>
                <a:gd name="T43" fmla="*/ 0 h 5363"/>
                <a:gd name="T44" fmla="*/ 0 w 4273"/>
                <a:gd name="T45" fmla="*/ 0 h 5363"/>
                <a:gd name="T46" fmla="*/ 0 w 4273"/>
                <a:gd name="T47" fmla="*/ 0 h 5363"/>
                <a:gd name="T48" fmla="*/ 0 w 4273"/>
                <a:gd name="T49" fmla="*/ 0 h 5363"/>
                <a:gd name="T50" fmla="*/ 0 w 4273"/>
                <a:gd name="T51" fmla="*/ 0 h 5363"/>
                <a:gd name="T52" fmla="*/ 0 w 4273"/>
                <a:gd name="T53" fmla="*/ 0 h 5363"/>
                <a:gd name="T54" fmla="*/ 0 w 4273"/>
                <a:gd name="T55" fmla="*/ 0 h 5363"/>
                <a:gd name="T56" fmla="*/ 0 w 4273"/>
                <a:gd name="T57" fmla="*/ 0 h 5363"/>
                <a:gd name="T58" fmla="*/ 0 w 4273"/>
                <a:gd name="T59" fmla="*/ 0 h 5363"/>
                <a:gd name="T60" fmla="*/ 0 w 4273"/>
                <a:gd name="T61" fmla="*/ 0 h 5363"/>
                <a:gd name="T62" fmla="*/ 0 w 4273"/>
                <a:gd name="T63" fmla="*/ 0 h 5363"/>
                <a:gd name="T64" fmla="*/ 0 w 4273"/>
                <a:gd name="T65" fmla="*/ 0 h 5363"/>
                <a:gd name="T66" fmla="*/ 0 w 4273"/>
                <a:gd name="T67" fmla="*/ 0 h 5363"/>
                <a:gd name="T68" fmla="*/ 0 w 4273"/>
                <a:gd name="T69" fmla="*/ 0 h 5363"/>
                <a:gd name="T70" fmla="*/ 0 w 4273"/>
                <a:gd name="T71" fmla="*/ 0 h 5363"/>
                <a:gd name="T72" fmla="*/ 0 w 4273"/>
                <a:gd name="T73" fmla="*/ 0 h 5363"/>
                <a:gd name="T74" fmla="*/ 0 w 4273"/>
                <a:gd name="T75" fmla="*/ 0 h 5363"/>
                <a:gd name="T76" fmla="*/ 0 w 4273"/>
                <a:gd name="T77" fmla="*/ 0 h 5363"/>
                <a:gd name="T78" fmla="*/ 0 w 4273"/>
                <a:gd name="T79" fmla="*/ 0 h 5363"/>
                <a:gd name="T80" fmla="*/ 0 w 4273"/>
                <a:gd name="T81" fmla="*/ 0 h 5363"/>
                <a:gd name="T82" fmla="*/ 0 w 4273"/>
                <a:gd name="T83" fmla="*/ 0 h 5363"/>
                <a:gd name="T84" fmla="*/ 0 w 4273"/>
                <a:gd name="T85" fmla="*/ 0 h 5363"/>
                <a:gd name="T86" fmla="*/ 0 w 4273"/>
                <a:gd name="T87" fmla="*/ 0 h 5363"/>
                <a:gd name="T88" fmla="*/ 0 w 4273"/>
                <a:gd name="T89" fmla="*/ 0 h 5363"/>
                <a:gd name="T90" fmla="*/ 0 w 4273"/>
                <a:gd name="T91" fmla="*/ 0 h 5363"/>
                <a:gd name="T92" fmla="*/ 0 w 4273"/>
                <a:gd name="T93" fmla="*/ 0 h 5363"/>
                <a:gd name="T94" fmla="*/ 0 w 4273"/>
                <a:gd name="T95" fmla="*/ 0 h 5363"/>
                <a:gd name="T96" fmla="*/ 0 w 4273"/>
                <a:gd name="T97" fmla="*/ 0 h 5363"/>
                <a:gd name="T98" fmla="*/ 0 w 4273"/>
                <a:gd name="T99" fmla="*/ 0 h 5363"/>
                <a:gd name="T100" fmla="*/ 0 w 4273"/>
                <a:gd name="T101" fmla="*/ 0 h 5363"/>
                <a:gd name="T102" fmla="*/ 0 w 4273"/>
                <a:gd name="T103" fmla="*/ 0 h 5363"/>
                <a:gd name="T104" fmla="*/ 0 w 4273"/>
                <a:gd name="T105" fmla="*/ 0 h 5363"/>
                <a:gd name="T106" fmla="*/ 0 w 4273"/>
                <a:gd name="T107" fmla="*/ 0 h 5363"/>
                <a:gd name="T108" fmla="*/ 0 w 4273"/>
                <a:gd name="T109" fmla="*/ 0 h 5363"/>
                <a:gd name="T110" fmla="*/ 0 w 4273"/>
                <a:gd name="T111" fmla="*/ 0 h 5363"/>
                <a:gd name="T112" fmla="*/ 0 w 4273"/>
                <a:gd name="T113" fmla="*/ 0 h 5363"/>
                <a:gd name="T114" fmla="*/ 0 w 4273"/>
                <a:gd name="T115" fmla="*/ 0 h 5363"/>
                <a:gd name="T116" fmla="*/ 0 w 4273"/>
                <a:gd name="T117" fmla="*/ 0 h 53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73" h="5363">
                  <a:moveTo>
                    <a:pt x="2996" y="1405"/>
                  </a:moveTo>
                  <a:lnTo>
                    <a:pt x="2964" y="1339"/>
                  </a:lnTo>
                  <a:lnTo>
                    <a:pt x="2930" y="1275"/>
                  </a:lnTo>
                  <a:lnTo>
                    <a:pt x="2895" y="1211"/>
                  </a:lnTo>
                  <a:lnTo>
                    <a:pt x="2860" y="1149"/>
                  </a:lnTo>
                  <a:lnTo>
                    <a:pt x="2822" y="1089"/>
                  </a:lnTo>
                  <a:lnTo>
                    <a:pt x="2785" y="1029"/>
                  </a:lnTo>
                  <a:lnTo>
                    <a:pt x="2745" y="971"/>
                  </a:lnTo>
                  <a:lnTo>
                    <a:pt x="2705" y="914"/>
                  </a:lnTo>
                  <a:lnTo>
                    <a:pt x="2663" y="858"/>
                  </a:lnTo>
                  <a:lnTo>
                    <a:pt x="2621" y="805"/>
                  </a:lnTo>
                  <a:lnTo>
                    <a:pt x="2577" y="751"/>
                  </a:lnTo>
                  <a:lnTo>
                    <a:pt x="2531" y="700"/>
                  </a:lnTo>
                  <a:lnTo>
                    <a:pt x="2486" y="649"/>
                  </a:lnTo>
                  <a:lnTo>
                    <a:pt x="2438" y="600"/>
                  </a:lnTo>
                  <a:lnTo>
                    <a:pt x="2390" y="552"/>
                  </a:lnTo>
                  <a:lnTo>
                    <a:pt x="2341" y="505"/>
                  </a:lnTo>
                  <a:lnTo>
                    <a:pt x="2287" y="458"/>
                  </a:lnTo>
                  <a:lnTo>
                    <a:pt x="2235" y="411"/>
                  </a:lnTo>
                  <a:lnTo>
                    <a:pt x="2184" y="369"/>
                  </a:lnTo>
                  <a:lnTo>
                    <a:pt x="2133" y="328"/>
                  </a:lnTo>
                  <a:lnTo>
                    <a:pt x="2084" y="289"/>
                  </a:lnTo>
                  <a:lnTo>
                    <a:pt x="2036" y="254"/>
                  </a:lnTo>
                  <a:lnTo>
                    <a:pt x="1989" y="220"/>
                  </a:lnTo>
                  <a:lnTo>
                    <a:pt x="1943" y="189"/>
                  </a:lnTo>
                  <a:lnTo>
                    <a:pt x="1898" y="161"/>
                  </a:lnTo>
                  <a:lnTo>
                    <a:pt x="1854" y="135"/>
                  </a:lnTo>
                  <a:lnTo>
                    <a:pt x="1810" y="111"/>
                  </a:lnTo>
                  <a:lnTo>
                    <a:pt x="1769" y="90"/>
                  </a:lnTo>
                  <a:lnTo>
                    <a:pt x="1727" y="71"/>
                  </a:lnTo>
                  <a:lnTo>
                    <a:pt x="1688" y="55"/>
                  </a:lnTo>
                  <a:lnTo>
                    <a:pt x="1648" y="42"/>
                  </a:lnTo>
                  <a:lnTo>
                    <a:pt x="1611" y="29"/>
                  </a:lnTo>
                  <a:lnTo>
                    <a:pt x="1588" y="24"/>
                  </a:lnTo>
                  <a:lnTo>
                    <a:pt x="1563" y="18"/>
                  </a:lnTo>
                  <a:lnTo>
                    <a:pt x="1540" y="14"/>
                  </a:lnTo>
                  <a:lnTo>
                    <a:pt x="1516" y="10"/>
                  </a:lnTo>
                  <a:lnTo>
                    <a:pt x="1490" y="7"/>
                  </a:lnTo>
                  <a:lnTo>
                    <a:pt x="1466" y="4"/>
                  </a:lnTo>
                  <a:lnTo>
                    <a:pt x="1441" y="2"/>
                  </a:lnTo>
                  <a:lnTo>
                    <a:pt x="1416" y="1"/>
                  </a:lnTo>
                  <a:lnTo>
                    <a:pt x="1390" y="0"/>
                  </a:lnTo>
                  <a:lnTo>
                    <a:pt x="1365" y="0"/>
                  </a:lnTo>
                  <a:lnTo>
                    <a:pt x="1339" y="1"/>
                  </a:lnTo>
                  <a:lnTo>
                    <a:pt x="1312" y="2"/>
                  </a:lnTo>
                  <a:lnTo>
                    <a:pt x="1286" y="4"/>
                  </a:lnTo>
                  <a:lnTo>
                    <a:pt x="1259" y="7"/>
                  </a:lnTo>
                  <a:lnTo>
                    <a:pt x="1231" y="10"/>
                  </a:lnTo>
                  <a:lnTo>
                    <a:pt x="1205" y="15"/>
                  </a:lnTo>
                  <a:lnTo>
                    <a:pt x="1177" y="19"/>
                  </a:lnTo>
                  <a:lnTo>
                    <a:pt x="1149" y="25"/>
                  </a:lnTo>
                  <a:lnTo>
                    <a:pt x="1121" y="31"/>
                  </a:lnTo>
                  <a:lnTo>
                    <a:pt x="1092" y="37"/>
                  </a:lnTo>
                  <a:lnTo>
                    <a:pt x="1063" y="46"/>
                  </a:lnTo>
                  <a:lnTo>
                    <a:pt x="1035" y="54"/>
                  </a:lnTo>
                  <a:lnTo>
                    <a:pt x="1005" y="63"/>
                  </a:lnTo>
                  <a:lnTo>
                    <a:pt x="976" y="72"/>
                  </a:lnTo>
                  <a:lnTo>
                    <a:pt x="947" y="82"/>
                  </a:lnTo>
                  <a:lnTo>
                    <a:pt x="916" y="93"/>
                  </a:lnTo>
                  <a:lnTo>
                    <a:pt x="886" y="104"/>
                  </a:lnTo>
                  <a:lnTo>
                    <a:pt x="856" y="116"/>
                  </a:lnTo>
                  <a:lnTo>
                    <a:pt x="794" y="143"/>
                  </a:lnTo>
                  <a:lnTo>
                    <a:pt x="731" y="172"/>
                  </a:lnTo>
                  <a:lnTo>
                    <a:pt x="710" y="182"/>
                  </a:lnTo>
                  <a:lnTo>
                    <a:pt x="687" y="194"/>
                  </a:lnTo>
                  <a:lnTo>
                    <a:pt x="665" y="207"/>
                  </a:lnTo>
                  <a:lnTo>
                    <a:pt x="641" y="221"/>
                  </a:lnTo>
                  <a:lnTo>
                    <a:pt x="617" y="238"/>
                  </a:lnTo>
                  <a:lnTo>
                    <a:pt x="591" y="255"/>
                  </a:lnTo>
                  <a:lnTo>
                    <a:pt x="565" y="273"/>
                  </a:lnTo>
                  <a:lnTo>
                    <a:pt x="538" y="293"/>
                  </a:lnTo>
                  <a:lnTo>
                    <a:pt x="480" y="337"/>
                  </a:lnTo>
                  <a:lnTo>
                    <a:pt x="418" y="386"/>
                  </a:lnTo>
                  <a:lnTo>
                    <a:pt x="353" y="440"/>
                  </a:lnTo>
                  <a:lnTo>
                    <a:pt x="285" y="499"/>
                  </a:lnTo>
                  <a:lnTo>
                    <a:pt x="245" y="537"/>
                  </a:lnTo>
                  <a:lnTo>
                    <a:pt x="208" y="571"/>
                  </a:lnTo>
                  <a:lnTo>
                    <a:pt x="174" y="606"/>
                  </a:lnTo>
                  <a:lnTo>
                    <a:pt x="144" y="638"/>
                  </a:lnTo>
                  <a:lnTo>
                    <a:pt x="115" y="669"/>
                  </a:lnTo>
                  <a:lnTo>
                    <a:pt x="90" y="699"/>
                  </a:lnTo>
                  <a:lnTo>
                    <a:pt x="69" y="727"/>
                  </a:lnTo>
                  <a:lnTo>
                    <a:pt x="49" y="754"/>
                  </a:lnTo>
                  <a:lnTo>
                    <a:pt x="34" y="779"/>
                  </a:lnTo>
                  <a:lnTo>
                    <a:pt x="21" y="804"/>
                  </a:lnTo>
                  <a:lnTo>
                    <a:pt x="16" y="815"/>
                  </a:lnTo>
                  <a:lnTo>
                    <a:pt x="11" y="826"/>
                  </a:lnTo>
                  <a:lnTo>
                    <a:pt x="8" y="837"/>
                  </a:lnTo>
                  <a:lnTo>
                    <a:pt x="5" y="847"/>
                  </a:lnTo>
                  <a:lnTo>
                    <a:pt x="3" y="857"/>
                  </a:lnTo>
                  <a:lnTo>
                    <a:pt x="1" y="867"/>
                  </a:lnTo>
                  <a:lnTo>
                    <a:pt x="0" y="876"/>
                  </a:lnTo>
                  <a:lnTo>
                    <a:pt x="1" y="886"/>
                  </a:lnTo>
                  <a:lnTo>
                    <a:pt x="2" y="894"/>
                  </a:lnTo>
                  <a:lnTo>
                    <a:pt x="3" y="903"/>
                  </a:lnTo>
                  <a:lnTo>
                    <a:pt x="6" y="910"/>
                  </a:lnTo>
                  <a:lnTo>
                    <a:pt x="9" y="918"/>
                  </a:lnTo>
                  <a:lnTo>
                    <a:pt x="17" y="933"/>
                  </a:lnTo>
                  <a:lnTo>
                    <a:pt x="27" y="947"/>
                  </a:lnTo>
                  <a:lnTo>
                    <a:pt x="39" y="962"/>
                  </a:lnTo>
                  <a:lnTo>
                    <a:pt x="54" y="976"/>
                  </a:lnTo>
                  <a:lnTo>
                    <a:pt x="70" y="991"/>
                  </a:lnTo>
                  <a:lnTo>
                    <a:pt x="88" y="1005"/>
                  </a:lnTo>
                  <a:lnTo>
                    <a:pt x="108" y="1019"/>
                  </a:lnTo>
                  <a:lnTo>
                    <a:pt x="130" y="1033"/>
                  </a:lnTo>
                  <a:lnTo>
                    <a:pt x="155" y="1047"/>
                  </a:lnTo>
                  <a:lnTo>
                    <a:pt x="182" y="1061"/>
                  </a:lnTo>
                  <a:lnTo>
                    <a:pt x="210" y="1076"/>
                  </a:lnTo>
                  <a:lnTo>
                    <a:pt x="241" y="1089"/>
                  </a:lnTo>
                  <a:lnTo>
                    <a:pt x="273" y="1103"/>
                  </a:lnTo>
                  <a:lnTo>
                    <a:pt x="309" y="1116"/>
                  </a:lnTo>
                  <a:lnTo>
                    <a:pt x="345" y="1130"/>
                  </a:lnTo>
                  <a:lnTo>
                    <a:pt x="384" y="1143"/>
                  </a:lnTo>
                  <a:lnTo>
                    <a:pt x="374" y="1168"/>
                  </a:lnTo>
                  <a:lnTo>
                    <a:pt x="363" y="1192"/>
                  </a:lnTo>
                  <a:lnTo>
                    <a:pt x="354" y="1216"/>
                  </a:lnTo>
                  <a:lnTo>
                    <a:pt x="345" y="1240"/>
                  </a:lnTo>
                  <a:lnTo>
                    <a:pt x="338" y="1265"/>
                  </a:lnTo>
                  <a:lnTo>
                    <a:pt x="331" y="1289"/>
                  </a:lnTo>
                  <a:lnTo>
                    <a:pt x="324" y="1313"/>
                  </a:lnTo>
                  <a:lnTo>
                    <a:pt x="319" y="1336"/>
                  </a:lnTo>
                  <a:lnTo>
                    <a:pt x="314" y="1361"/>
                  </a:lnTo>
                  <a:lnTo>
                    <a:pt x="309" y="1385"/>
                  </a:lnTo>
                  <a:lnTo>
                    <a:pt x="306" y="1409"/>
                  </a:lnTo>
                  <a:lnTo>
                    <a:pt x="303" y="1432"/>
                  </a:lnTo>
                  <a:lnTo>
                    <a:pt x="300" y="1457"/>
                  </a:lnTo>
                  <a:lnTo>
                    <a:pt x="299" y="1481"/>
                  </a:lnTo>
                  <a:lnTo>
                    <a:pt x="298" y="1504"/>
                  </a:lnTo>
                  <a:lnTo>
                    <a:pt x="298" y="1528"/>
                  </a:lnTo>
                  <a:lnTo>
                    <a:pt x="298" y="1552"/>
                  </a:lnTo>
                  <a:lnTo>
                    <a:pt x="299" y="1576"/>
                  </a:lnTo>
                  <a:lnTo>
                    <a:pt x="301" y="1599"/>
                  </a:lnTo>
                  <a:lnTo>
                    <a:pt x="303" y="1622"/>
                  </a:lnTo>
                  <a:lnTo>
                    <a:pt x="306" y="1647"/>
                  </a:lnTo>
                  <a:lnTo>
                    <a:pt x="310" y="1670"/>
                  </a:lnTo>
                  <a:lnTo>
                    <a:pt x="315" y="1693"/>
                  </a:lnTo>
                  <a:lnTo>
                    <a:pt x="320" y="1717"/>
                  </a:lnTo>
                  <a:lnTo>
                    <a:pt x="326" y="1741"/>
                  </a:lnTo>
                  <a:lnTo>
                    <a:pt x="332" y="1764"/>
                  </a:lnTo>
                  <a:lnTo>
                    <a:pt x="340" y="1787"/>
                  </a:lnTo>
                  <a:lnTo>
                    <a:pt x="348" y="1811"/>
                  </a:lnTo>
                  <a:lnTo>
                    <a:pt x="356" y="1835"/>
                  </a:lnTo>
                  <a:lnTo>
                    <a:pt x="366" y="1858"/>
                  </a:lnTo>
                  <a:lnTo>
                    <a:pt x="377" y="1881"/>
                  </a:lnTo>
                  <a:lnTo>
                    <a:pt x="387" y="1904"/>
                  </a:lnTo>
                  <a:lnTo>
                    <a:pt x="395" y="1921"/>
                  </a:lnTo>
                  <a:lnTo>
                    <a:pt x="403" y="1936"/>
                  </a:lnTo>
                  <a:lnTo>
                    <a:pt x="412" y="1951"/>
                  </a:lnTo>
                  <a:lnTo>
                    <a:pt x="421" y="1966"/>
                  </a:lnTo>
                  <a:lnTo>
                    <a:pt x="431" y="1982"/>
                  </a:lnTo>
                  <a:lnTo>
                    <a:pt x="442" y="1996"/>
                  </a:lnTo>
                  <a:lnTo>
                    <a:pt x="453" y="2011"/>
                  </a:lnTo>
                  <a:lnTo>
                    <a:pt x="465" y="2027"/>
                  </a:lnTo>
                  <a:lnTo>
                    <a:pt x="477" y="2041"/>
                  </a:lnTo>
                  <a:lnTo>
                    <a:pt x="489" y="2056"/>
                  </a:lnTo>
                  <a:lnTo>
                    <a:pt x="502" y="2070"/>
                  </a:lnTo>
                  <a:lnTo>
                    <a:pt x="515" y="2084"/>
                  </a:lnTo>
                  <a:lnTo>
                    <a:pt x="545" y="2113"/>
                  </a:lnTo>
                  <a:lnTo>
                    <a:pt x="575" y="2140"/>
                  </a:lnTo>
                  <a:lnTo>
                    <a:pt x="607" y="2166"/>
                  </a:lnTo>
                  <a:lnTo>
                    <a:pt x="643" y="2193"/>
                  </a:lnTo>
                  <a:lnTo>
                    <a:pt x="679" y="2219"/>
                  </a:lnTo>
                  <a:lnTo>
                    <a:pt x="719" y="2244"/>
                  </a:lnTo>
                  <a:lnTo>
                    <a:pt x="760" y="2269"/>
                  </a:lnTo>
                  <a:lnTo>
                    <a:pt x="803" y="2293"/>
                  </a:lnTo>
                  <a:lnTo>
                    <a:pt x="848" y="2318"/>
                  </a:lnTo>
                  <a:lnTo>
                    <a:pt x="896" y="2341"/>
                  </a:lnTo>
                  <a:lnTo>
                    <a:pt x="976" y="2371"/>
                  </a:lnTo>
                  <a:lnTo>
                    <a:pt x="1056" y="2403"/>
                  </a:lnTo>
                  <a:lnTo>
                    <a:pt x="1136" y="2433"/>
                  </a:lnTo>
                  <a:lnTo>
                    <a:pt x="1216" y="2463"/>
                  </a:lnTo>
                  <a:lnTo>
                    <a:pt x="1295" y="2495"/>
                  </a:lnTo>
                  <a:lnTo>
                    <a:pt x="1375" y="2525"/>
                  </a:lnTo>
                  <a:lnTo>
                    <a:pt x="1455" y="2555"/>
                  </a:lnTo>
                  <a:lnTo>
                    <a:pt x="1534" y="2586"/>
                  </a:lnTo>
                  <a:lnTo>
                    <a:pt x="1612" y="2633"/>
                  </a:lnTo>
                  <a:lnTo>
                    <a:pt x="1689" y="2680"/>
                  </a:lnTo>
                  <a:lnTo>
                    <a:pt x="1766" y="2727"/>
                  </a:lnTo>
                  <a:lnTo>
                    <a:pt x="1844" y="2775"/>
                  </a:lnTo>
                  <a:lnTo>
                    <a:pt x="1921" y="2821"/>
                  </a:lnTo>
                  <a:lnTo>
                    <a:pt x="1999" y="2869"/>
                  </a:lnTo>
                  <a:lnTo>
                    <a:pt x="2076" y="2915"/>
                  </a:lnTo>
                  <a:lnTo>
                    <a:pt x="2154" y="2963"/>
                  </a:lnTo>
                  <a:lnTo>
                    <a:pt x="2175" y="2974"/>
                  </a:lnTo>
                  <a:lnTo>
                    <a:pt x="2197" y="2986"/>
                  </a:lnTo>
                  <a:lnTo>
                    <a:pt x="2219" y="2996"/>
                  </a:lnTo>
                  <a:lnTo>
                    <a:pt x="2240" y="3005"/>
                  </a:lnTo>
                  <a:lnTo>
                    <a:pt x="2261" y="3014"/>
                  </a:lnTo>
                  <a:lnTo>
                    <a:pt x="2283" y="3022"/>
                  </a:lnTo>
                  <a:lnTo>
                    <a:pt x="2305" y="3030"/>
                  </a:lnTo>
                  <a:lnTo>
                    <a:pt x="2326" y="3036"/>
                  </a:lnTo>
                  <a:lnTo>
                    <a:pt x="2347" y="3042"/>
                  </a:lnTo>
                  <a:lnTo>
                    <a:pt x="2368" y="3048"/>
                  </a:lnTo>
                  <a:lnTo>
                    <a:pt x="2391" y="3053"/>
                  </a:lnTo>
                  <a:lnTo>
                    <a:pt x="2412" y="3057"/>
                  </a:lnTo>
                  <a:lnTo>
                    <a:pt x="2433" y="3060"/>
                  </a:lnTo>
                  <a:lnTo>
                    <a:pt x="2454" y="3062"/>
                  </a:lnTo>
                  <a:lnTo>
                    <a:pt x="2476" y="3064"/>
                  </a:lnTo>
                  <a:lnTo>
                    <a:pt x="2498" y="3064"/>
                  </a:lnTo>
                  <a:lnTo>
                    <a:pt x="2519" y="3064"/>
                  </a:lnTo>
                  <a:lnTo>
                    <a:pt x="2541" y="3064"/>
                  </a:lnTo>
                  <a:lnTo>
                    <a:pt x="2562" y="3062"/>
                  </a:lnTo>
                  <a:lnTo>
                    <a:pt x="2583" y="3060"/>
                  </a:lnTo>
                  <a:lnTo>
                    <a:pt x="2605" y="3057"/>
                  </a:lnTo>
                  <a:lnTo>
                    <a:pt x="2627" y="3054"/>
                  </a:lnTo>
                  <a:lnTo>
                    <a:pt x="2648" y="3049"/>
                  </a:lnTo>
                  <a:lnTo>
                    <a:pt x="2669" y="3043"/>
                  </a:lnTo>
                  <a:lnTo>
                    <a:pt x="2690" y="3037"/>
                  </a:lnTo>
                  <a:lnTo>
                    <a:pt x="2713" y="3031"/>
                  </a:lnTo>
                  <a:lnTo>
                    <a:pt x="2734" y="3023"/>
                  </a:lnTo>
                  <a:lnTo>
                    <a:pt x="2755" y="3015"/>
                  </a:lnTo>
                  <a:lnTo>
                    <a:pt x="2776" y="3007"/>
                  </a:lnTo>
                  <a:lnTo>
                    <a:pt x="2799" y="2997"/>
                  </a:lnTo>
                  <a:lnTo>
                    <a:pt x="2820" y="2987"/>
                  </a:lnTo>
                  <a:lnTo>
                    <a:pt x="2841" y="2976"/>
                  </a:lnTo>
                  <a:lnTo>
                    <a:pt x="2932" y="2925"/>
                  </a:lnTo>
                  <a:lnTo>
                    <a:pt x="2948" y="2939"/>
                  </a:lnTo>
                  <a:lnTo>
                    <a:pt x="2965" y="2956"/>
                  </a:lnTo>
                  <a:lnTo>
                    <a:pt x="2986" y="2973"/>
                  </a:lnTo>
                  <a:lnTo>
                    <a:pt x="3010" y="2992"/>
                  </a:lnTo>
                  <a:lnTo>
                    <a:pt x="3067" y="3035"/>
                  </a:lnTo>
                  <a:lnTo>
                    <a:pt x="3137" y="3085"/>
                  </a:lnTo>
                  <a:lnTo>
                    <a:pt x="3218" y="3141"/>
                  </a:lnTo>
                  <a:lnTo>
                    <a:pt x="3311" y="3203"/>
                  </a:lnTo>
                  <a:lnTo>
                    <a:pt x="3416" y="3272"/>
                  </a:lnTo>
                  <a:lnTo>
                    <a:pt x="3535" y="3348"/>
                  </a:lnTo>
                  <a:lnTo>
                    <a:pt x="3571" y="3372"/>
                  </a:lnTo>
                  <a:lnTo>
                    <a:pt x="3607" y="3399"/>
                  </a:lnTo>
                  <a:lnTo>
                    <a:pt x="3642" y="3428"/>
                  </a:lnTo>
                  <a:lnTo>
                    <a:pt x="3677" y="3458"/>
                  </a:lnTo>
                  <a:lnTo>
                    <a:pt x="3710" y="3489"/>
                  </a:lnTo>
                  <a:lnTo>
                    <a:pt x="3744" y="3524"/>
                  </a:lnTo>
                  <a:lnTo>
                    <a:pt x="3776" y="3560"/>
                  </a:lnTo>
                  <a:lnTo>
                    <a:pt x="3807" y="3597"/>
                  </a:lnTo>
                  <a:lnTo>
                    <a:pt x="3839" y="3637"/>
                  </a:lnTo>
                  <a:lnTo>
                    <a:pt x="3869" y="3678"/>
                  </a:lnTo>
                  <a:lnTo>
                    <a:pt x="3898" y="3722"/>
                  </a:lnTo>
                  <a:lnTo>
                    <a:pt x="3927" y="3766"/>
                  </a:lnTo>
                  <a:lnTo>
                    <a:pt x="3955" y="3814"/>
                  </a:lnTo>
                  <a:lnTo>
                    <a:pt x="3983" y="3862"/>
                  </a:lnTo>
                  <a:lnTo>
                    <a:pt x="4009" y="3913"/>
                  </a:lnTo>
                  <a:lnTo>
                    <a:pt x="4035" y="3965"/>
                  </a:lnTo>
                  <a:lnTo>
                    <a:pt x="4047" y="3992"/>
                  </a:lnTo>
                  <a:lnTo>
                    <a:pt x="4057" y="4017"/>
                  </a:lnTo>
                  <a:lnTo>
                    <a:pt x="4068" y="4042"/>
                  </a:lnTo>
                  <a:lnTo>
                    <a:pt x="4078" y="4067"/>
                  </a:lnTo>
                  <a:lnTo>
                    <a:pt x="4086" y="4094"/>
                  </a:lnTo>
                  <a:lnTo>
                    <a:pt x="4093" y="4119"/>
                  </a:lnTo>
                  <a:lnTo>
                    <a:pt x="4100" y="4145"/>
                  </a:lnTo>
                  <a:lnTo>
                    <a:pt x="4105" y="4170"/>
                  </a:lnTo>
                  <a:lnTo>
                    <a:pt x="4110" y="4197"/>
                  </a:lnTo>
                  <a:lnTo>
                    <a:pt x="4114" y="4222"/>
                  </a:lnTo>
                  <a:lnTo>
                    <a:pt x="4117" y="4248"/>
                  </a:lnTo>
                  <a:lnTo>
                    <a:pt x="4120" y="4274"/>
                  </a:lnTo>
                  <a:lnTo>
                    <a:pt x="4121" y="4300"/>
                  </a:lnTo>
                  <a:lnTo>
                    <a:pt x="4122" y="4326"/>
                  </a:lnTo>
                  <a:lnTo>
                    <a:pt x="4122" y="4352"/>
                  </a:lnTo>
                  <a:lnTo>
                    <a:pt x="4121" y="4378"/>
                  </a:lnTo>
                  <a:lnTo>
                    <a:pt x="4119" y="4404"/>
                  </a:lnTo>
                  <a:lnTo>
                    <a:pt x="4116" y="4430"/>
                  </a:lnTo>
                  <a:lnTo>
                    <a:pt x="4112" y="4456"/>
                  </a:lnTo>
                  <a:lnTo>
                    <a:pt x="4108" y="4483"/>
                  </a:lnTo>
                  <a:lnTo>
                    <a:pt x="4102" y="4509"/>
                  </a:lnTo>
                  <a:lnTo>
                    <a:pt x="4096" y="4535"/>
                  </a:lnTo>
                  <a:lnTo>
                    <a:pt x="4089" y="4562"/>
                  </a:lnTo>
                  <a:lnTo>
                    <a:pt x="4081" y="4588"/>
                  </a:lnTo>
                  <a:lnTo>
                    <a:pt x="4072" y="4615"/>
                  </a:lnTo>
                  <a:lnTo>
                    <a:pt x="4063" y="4641"/>
                  </a:lnTo>
                  <a:lnTo>
                    <a:pt x="4051" y="4668"/>
                  </a:lnTo>
                  <a:lnTo>
                    <a:pt x="4040" y="4695"/>
                  </a:lnTo>
                  <a:lnTo>
                    <a:pt x="4028" y="4721"/>
                  </a:lnTo>
                  <a:lnTo>
                    <a:pt x="4015" y="4748"/>
                  </a:lnTo>
                  <a:lnTo>
                    <a:pt x="4001" y="4775"/>
                  </a:lnTo>
                  <a:lnTo>
                    <a:pt x="3986" y="4801"/>
                  </a:lnTo>
                  <a:lnTo>
                    <a:pt x="3970" y="4827"/>
                  </a:lnTo>
                  <a:lnTo>
                    <a:pt x="3955" y="4854"/>
                  </a:lnTo>
                  <a:lnTo>
                    <a:pt x="3940" y="4879"/>
                  </a:lnTo>
                  <a:lnTo>
                    <a:pt x="3924" y="4903"/>
                  </a:lnTo>
                  <a:lnTo>
                    <a:pt x="3907" y="4928"/>
                  </a:lnTo>
                  <a:lnTo>
                    <a:pt x="3889" y="4952"/>
                  </a:lnTo>
                  <a:lnTo>
                    <a:pt x="3872" y="4975"/>
                  </a:lnTo>
                  <a:lnTo>
                    <a:pt x="3854" y="4998"/>
                  </a:lnTo>
                  <a:lnTo>
                    <a:pt x="3836" y="5022"/>
                  </a:lnTo>
                  <a:lnTo>
                    <a:pt x="3816" y="5044"/>
                  </a:lnTo>
                  <a:lnTo>
                    <a:pt x="3796" y="5065"/>
                  </a:lnTo>
                  <a:lnTo>
                    <a:pt x="3777" y="5087"/>
                  </a:lnTo>
                  <a:lnTo>
                    <a:pt x="3756" y="5107"/>
                  </a:lnTo>
                  <a:lnTo>
                    <a:pt x="3735" y="5129"/>
                  </a:lnTo>
                  <a:lnTo>
                    <a:pt x="3713" y="5149"/>
                  </a:lnTo>
                  <a:lnTo>
                    <a:pt x="3692" y="5168"/>
                  </a:lnTo>
                  <a:lnTo>
                    <a:pt x="3631" y="5363"/>
                  </a:lnTo>
                  <a:lnTo>
                    <a:pt x="3670" y="5337"/>
                  </a:lnTo>
                  <a:lnTo>
                    <a:pt x="3707" y="5310"/>
                  </a:lnTo>
                  <a:lnTo>
                    <a:pt x="3744" y="5282"/>
                  </a:lnTo>
                  <a:lnTo>
                    <a:pt x="3779" y="5254"/>
                  </a:lnTo>
                  <a:lnTo>
                    <a:pt x="3813" y="5226"/>
                  </a:lnTo>
                  <a:lnTo>
                    <a:pt x="3847" y="5196"/>
                  </a:lnTo>
                  <a:lnTo>
                    <a:pt x="3878" y="5167"/>
                  </a:lnTo>
                  <a:lnTo>
                    <a:pt x="3910" y="5137"/>
                  </a:lnTo>
                  <a:lnTo>
                    <a:pt x="3939" y="5106"/>
                  </a:lnTo>
                  <a:lnTo>
                    <a:pt x="3968" y="5075"/>
                  </a:lnTo>
                  <a:lnTo>
                    <a:pt x="3996" y="5044"/>
                  </a:lnTo>
                  <a:lnTo>
                    <a:pt x="4022" y="5011"/>
                  </a:lnTo>
                  <a:lnTo>
                    <a:pt x="4047" y="4979"/>
                  </a:lnTo>
                  <a:lnTo>
                    <a:pt x="4072" y="4946"/>
                  </a:lnTo>
                  <a:lnTo>
                    <a:pt x="4095" y="4911"/>
                  </a:lnTo>
                  <a:lnTo>
                    <a:pt x="4117" y="4877"/>
                  </a:lnTo>
                  <a:lnTo>
                    <a:pt x="4135" y="4848"/>
                  </a:lnTo>
                  <a:lnTo>
                    <a:pt x="4152" y="4818"/>
                  </a:lnTo>
                  <a:lnTo>
                    <a:pt x="4167" y="4789"/>
                  </a:lnTo>
                  <a:lnTo>
                    <a:pt x="4181" y="4760"/>
                  </a:lnTo>
                  <a:lnTo>
                    <a:pt x="4194" y="4730"/>
                  </a:lnTo>
                  <a:lnTo>
                    <a:pt x="4207" y="4700"/>
                  </a:lnTo>
                  <a:lnTo>
                    <a:pt x="4218" y="4671"/>
                  </a:lnTo>
                  <a:lnTo>
                    <a:pt x="4229" y="4640"/>
                  </a:lnTo>
                  <a:lnTo>
                    <a:pt x="4238" y="4610"/>
                  </a:lnTo>
                  <a:lnTo>
                    <a:pt x="4246" y="4581"/>
                  </a:lnTo>
                  <a:lnTo>
                    <a:pt x="4253" y="4550"/>
                  </a:lnTo>
                  <a:lnTo>
                    <a:pt x="4259" y="4520"/>
                  </a:lnTo>
                  <a:lnTo>
                    <a:pt x="4264" y="4489"/>
                  </a:lnTo>
                  <a:lnTo>
                    <a:pt x="4268" y="4459"/>
                  </a:lnTo>
                  <a:lnTo>
                    <a:pt x="4271" y="4428"/>
                  </a:lnTo>
                  <a:lnTo>
                    <a:pt x="4272" y="4398"/>
                  </a:lnTo>
                  <a:lnTo>
                    <a:pt x="4273" y="4367"/>
                  </a:lnTo>
                  <a:lnTo>
                    <a:pt x="4273" y="4335"/>
                  </a:lnTo>
                  <a:lnTo>
                    <a:pt x="4271" y="4305"/>
                  </a:lnTo>
                  <a:lnTo>
                    <a:pt x="4269" y="4274"/>
                  </a:lnTo>
                  <a:lnTo>
                    <a:pt x="4266" y="4242"/>
                  </a:lnTo>
                  <a:lnTo>
                    <a:pt x="4261" y="4211"/>
                  </a:lnTo>
                  <a:lnTo>
                    <a:pt x="4256" y="4180"/>
                  </a:lnTo>
                  <a:lnTo>
                    <a:pt x="4249" y="4148"/>
                  </a:lnTo>
                  <a:lnTo>
                    <a:pt x="4242" y="4117"/>
                  </a:lnTo>
                  <a:lnTo>
                    <a:pt x="4233" y="4086"/>
                  </a:lnTo>
                  <a:lnTo>
                    <a:pt x="4224" y="4053"/>
                  </a:lnTo>
                  <a:lnTo>
                    <a:pt x="4212" y="4022"/>
                  </a:lnTo>
                  <a:lnTo>
                    <a:pt x="4200" y="3990"/>
                  </a:lnTo>
                  <a:lnTo>
                    <a:pt x="4188" y="3958"/>
                  </a:lnTo>
                  <a:lnTo>
                    <a:pt x="4174" y="3926"/>
                  </a:lnTo>
                  <a:lnTo>
                    <a:pt x="4159" y="3894"/>
                  </a:lnTo>
                  <a:lnTo>
                    <a:pt x="4133" y="3843"/>
                  </a:lnTo>
                  <a:lnTo>
                    <a:pt x="4108" y="3793"/>
                  </a:lnTo>
                  <a:lnTo>
                    <a:pt x="4081" y="3746"/>
                  </a:lnTo>
                  <a:lnTo>
                    <a:pt x="4053" y="3700"/>
                  </a:lnTo>
                  <a:lnTo>
                    <a:pt x="4025" y="3656"/>
                  </a:lnTo>
                  <a:lnTo>
                    <a:pt x="3996" y="3614"/>
                  </a:lnTo>
                  <a:lnTo>
                    <a:pt x="3966" y="3572"/>
                  </a:lnTo>
                  <a:lnTo>
                    <a:pt x="3935" y="3533"/>
                  </a:lnTo>
                  <a:lnTo>
                    <a:pt x="3904" y="3495"/>
                  </a:lnTo>
                  <a:lnTo>
                    <a:pt x="3871" y="3459"/>
                  </a:lnTo>
                  <a:lnTo>
                    <a:pt x="3838" y="3425"/>
                  </a:lnTo>
                  <a:lnTo>
                    <a:pt x="3803" y="3392"/>
                  </a:lnTo>
                  <a:lnTo>
                    <a:pt x="3769" y="3361"/>
                  </a:lnTo>
                  <a:lnTo>
                    <a:pt x="3733" y="3332"/>
                  </a:lnTo>
                  <a:lnTo>
                    <a:pt x="3696" y="3303"/>
                  </a:lnTo>
                  <a:lnTo>
                    <a:pt x="3660" y="3277"/>
                  </a:lnTo>
                  <a:lnTo>
                    <a:pt x="3584" y="3225"/>
                  </a:lnTo>
                  <a:lnTo>
                    <a:pt x="3508" y="3175"/>
                  </a:lnTo>
                  <a:lnTo>
                    <a:pt x="3432" y="3123"/>
                  </a:lnTo>
                  <a:lnTo>
                    <a:pt x="3356" y="3073"/>
                  </a:lnTo>
                  <a:lnTo>
                    <a:pt x="3280" y="3021"/>
                  </a:lnTo>
                  <a:lnTo>
                    <a:pt x="3204" y="2971"/>
                  </a:lnTo>
                  <a:lnTo>
                    <a:pt x="3127" y="2920"/>
                  </a:lnTo>
                  <a:lnTo>
                    <a:pt x="3051" y="2869"/>
                  </a:lnTo>
                  <a:lnTo>
                    <a:pt x="3214" y="2772"/>
                  </a:lnTo>
                  <a:lnTo>
                    <a:pt x="3269" y="2740"/>
                  </a:lnTo>
                  <a:lnTo>
                    <a:pt x="3307" y="2717"/>
                  </a:lnTo>
                  <a:lnTo>
                    <a:pt x="3320" y="2709"/>
                  </a:lnTo>
                  <a:lnTo>
                    <a:pt x="3329" y="2702"/>
                  </a:lnTo>
                  <a:lnTo>
                    <a:pt x="3334" y="2698"/>
                  </a:lnTo>
                  <a:lnTo>
                    <a:pt x="3336" y="2696"/>
                  </a:lnTo>
                  <a:lnTo>
                    <a:pt x="3335" y="2693"/>
                  </a:lnTo>
                  <a:lnTo>
                    <a:pt x="3336" y="2689"/>
                  </a:lnTo>
                  <a:lnTo>
                    <a:pt x="3339" y="2685"/>
                  </a:lnTo>
                  <a:lnTo>
                    <a:pt x="3342" y="2680"/>
                  </a:lnTo>
                  <a:lnTo>
                    <a:pt x="3352" y="2665"/>
                  </a:lnTo>
                  <a:lnTo>
                    <a:pt x="3361" y="2650"/>
                  </a:lnTo>
                  <a:lnTo>
                    <a:pt x="3369" y="2636"/>
                  </a:lnTo>
                  <a:lnTo>
                    <a:pt x="3377" y="2622"/>
                  </a:lnTo>
                  <a:lnTo>
                    <a:pt x="3384" y="2608"/>
                  </a:lnTo>
                  <a:lnTo>
                    <a:pt x="3390" y="2594"/>
                  </a:lnTo>
                  <a:lnTo>
                    <a:pt x="3395" y="2580"/>
                  </a:lnTo>
                  <a:lnTo>
                    <a:pt x="3399" y="2565"/>
                  </a:lnTo>
                  <a:lnTo>
                    <a:pt x="3403" y="2552"/>
                  </a:lnTo>
                  <a:lnTo>
                    <a:pt x="3406" y="2538"/>
                  </a:lnTo>
                  <a:lnTo>
                    <a:pt x="3408" y="2525"/>
                  </a:lnTo>
                  <a:lnTo>
                    <a:pt x="3409" y="2511"/>
                  </a:lnTo>
                  <a:lnTo>
                    <a:pt x="3409" y="2498"/>
                  </a:lnTo>
                  <a:lnTo>
                    <a:pt x="3409" y="2485"/>
                  </a:lnTo>
                  <a:lnTo>
                    <a:pt x="3408" y="2471"/>
                  </a:lnTo>
                  <a:lnTo>
                    <a:pt x="3406" y="2458"/>
                  </a:lnTo>
                  <a:lnTo>
                    <a:pt x="3404" y="2450"/>
                  </a:lnTo>
                  <a:lnTo>
                    <a:pt x="3400" y="2436"/>
                  </a:lnTo>
                  <a:lnTo>
                    <a:pt x="3393" y="2416"/>
                  </a:lnTo>
                  <a:lnTo>
                    <a:pt x="3383" y="2390"/>
                  </a:lnTo>
                  <a:lnTo>
                    <a:pt x="3371" y="2357"/>
                  </a:lnTo>
                  <a:lnTo>
                    <a:pt x="3356" y="2318"/>
                  </a:lnTo>
                  <a:lnTo>
                    <a:pt x="3339" y="2272"/>
                  </a:lnTo>
                  <a:lnTo>
                    <a:pt x="3318" y="2221"/>
                  </a:lnTo>
                  <a:lnTo>
                    <a:pt x="3288" y="2139"/>
                  </a:lnTo>
                  <a:lnTo>
                    <a:pt x="3259" y="2061"/>
                  </a:lnTo>
                  <a:lnTo>
                    <a:pt x="3230" y="1987"/>
                  </a:lnTo>
                  <a:lnTo>
                    <a:pt x="3203" y="1917"/>
                  </a:lnTo>
                  <a:lnTo>
                    <a:pt x="3177" y="1853"/>
                  </a:lnTo>
                  <a:lnTo>
                    <a:pt x="3154" y="1791"/>
                  </a:lnTo>
                  <a:lnTo>
                    <a:pt x="3132" y="1734"/>
                  </a:lnTo>
                  <a:lnTo>
                    <a:pt x="3111" y="1681"/>
                  </a:lnTo>
                  <a:lnTo>
                    <a:pt x="3091" y="1631"/>
                  </a:lnTo>
                  <a:lnTo>
                    <a:pt x="3073" y="1587"/>
                  </a:lnTo>
                  <a:lnTo>
                    <a:pt x="3057" y="1547"/>
                  </a:lnTo>
                  <a:lnTo>
                    <a:pt x="3042" y="1509"/>
                  </a:lnTo>
                  <a:lnTo>
                    <a:pt x="3029" y="1477"/>
                  </a:lnTo>
                  <a:lnTo>
                    <a:pt x="3016" y="1449"/>
                  </a:lnTo>
                  <a:lnTo>
                    <a:pt x="3005" y="1424"/>
                  </a:lnTo>
                  <a:lnTo>
                    <a:pt x="2996" y="1405"/>
                  </a:lnTo>
                  <a:close/>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3" name="Freeform 155"/>
            <p:cNvSpPr>
              <a:spLocks/>
            </p:cNvSpPr>
            <p:nvPr/>
          </p:nvSpPr>
          <p:spPr bwMode="auto">
            <a:xfrm>
              <a:off x="3350" y="2492"/>
              <a:ext cx="22" cy="24"/>
            </a:xfrm>
            <a:custGeom>
              <a:avLst/>
              <a:gdLst>
                <a:gd name="T0" fmla="*/ 0 w 575"/>
                <a:gd name="T1" fmla="*/ 0 h 634"/>
                <a:gd name="T2" fmla="*/ 0 w 575"/>
                <a:gd name="T3" fmla="*/ 0 h 634"/>
                <a:gd name="T4" fmla="*/ 0 w 575"/>
                <a:gd name="T5" fmla="*/ 0 h 634"/>
                <a:gd name="T6" fmla="*/ 0 w 575"/>
                <a:gd name="T7" fmla="*/ 0 h 634"/>
                <a:gd name="T8" fmla="*/ 0 w 575"/>
                <a:gd name="T9" fmla="*/ 0 h 634"/>
                <a:gd name="T10" fmla="*/ 0 w 575"/>
                <a:gd name="T11" fmla="*/ 0 h 634"/>
                <a:gd name="T12" fmla="*/ 0 w 575"/>
                <a:gd name="T13" fmla="*/ 0 h 634"/>
                <a:gd name="T14" fmla="*/ 0 w 575"/>
                <a:gd name="T15" fmla="*/ 0 h 634"/>
                <a:gd name="T16" fmla="*/ 0 w 575"/>
                <a:gd name="T17" fmla="*/ 0 h 634"/>
                <a:gd name="T18" fmla="*/ 0 w 575"/>
                <a:gd name="T19" fmla="*/ 0 h 634"/>
                <a:gd name="T20" fmla="*/ 0 w 575"/>
                <a:gd name="T21" fmla="*/ 0 h 634"/>
                <a:gd name="T22" fmla="*/ 0 w 575"/>
                <a:gd name="T23" fmla="*/ 0 h 634"/>
                <a:gd name="T24" fmla="*/ 0 w 575"/>
                <a:gd name="T25" fmla="*/ 0 h 634"/>
                <a:gd name="T26" fmla="*/ 0 w 575"/>
                <a:gd name="T27" fmla="*/ 0 h 634"/>
                <a:gd name="T28" fmla="*/ 0 w 575"/>
                <a:gd name="T29" fmla="*/ 0 h 634"/>
                <a:gd name="T30" fmla="*/ 0 w 575"/>
                <a:gd name="T31" fmla="*/ 0 h 634"/>
                <a:gd name="T32" fmla="*/ 0 w 575"/>
                <a:gd name="T33" fmla="*/ 0 h 634"/>
                <a:gd name="T34" fmla="*/ 0 w 575"/>
                <a:gd name="T35" fmla="*/ 0 h 634"/>
                <a:gd name="T36" fmla="*/ 0 w 575"/>
                <a:gd name="T37" fmla="*/ 0 h 634"/>
                <a:gd name="T38" fmla="*/ 0 w 575"/>
                <a:gd name="T39" fmla="*/ 0 h 634"/>
                <a:gd name="T40" fmla="*/ 0 w 575"/>
                <a:gd name="T41" fmla="*/ 0 h 634"/>
                <a:gd name="T42" fmla="*/ 0 w 575"/>
                <a:gd name="T43" fmla="*/ 0 h 634"/>
                <a:gd name="T44" fmla="*/ 0 w 575"/>
                <a:gd name="T45" fmla="*/ 0 h 634"/>
                <a:gd name="T46" fmla="*/ 0 w 575"/>
                <a:gd name="T47" fmla="*/ 0 h 634"/>
                <a:gd name="T48" fmla="*/ 0 w 575"/>
                <a:gd name="T49" fmla="*/ 0 h 634"/>
                <a:gd name="T50" fmla="*/ 0 w 575"/>
                <a:gd name="T51" fmla="*/ 0 h 634"/>
                <a:gd name="T52" fmla="*/ 0 w 575"/>
                <a:gd name="T53" fmla="*/ 0 h 634"/>
                <a:gd name="T54" fmla="*/ 0 w 575"/>
                <a:gd name="T55" fmla="*/ 0 h 634"/>
                <a:gd name="T56" fmla="*/ 0 w 575"/>
                <a:gd name="T57" fmla="*/ 0 h 634"/>
                <a:gd name="T58" fmla="*/ 0 w 575"/>
                <a:gd name="T59" fmla="*/ 0 h 634"/>
                <a:gd name="T60" fmla="*/ 0 w 575"/>
                <a:gd name="T61" fmla="*/ 0 h 634"/>
                <a:gd name="T62" fmla="*/ 0 w 575"/>
                <a:gd name="T63" fmla="*/ 0 h 634"/>
                <a:gd name="T64" fmla="*/ 0 w 575"/>
                <a:gd name="T65" fmla="*/ 0 h 634"/>
                <a:gd name="T66" fmla="*/ 0 w 575"/>
                <a:gd name="T67" fmla="*/ 0 h 634"/>
                <a:gd name="T68" fmla="*/ 0 w 575"/>
                <a:gd name="T69" fmla="*/ 0 h 634"/>
                <a:gd name="T70" fmla="*/ 0 w 575"/>
                <a:gd name="T71" fmla="*/ 0 h 634"/>
                <a:gd name="T72" fmla="*/ 0 w 575"/>
                <a:gd name="T73" fmla="*/ 0 h 634"/>
                <a:gd name="T74" fmla="*/ 0 w 575"/>
                <a:gd name="T75" fmla="*/ 0 h 634"/>
                <a:gd name="T76" fmla="*/ 0 w 575"/>
                <a:gd name="T77" fmla="*/ 0 h 634"/>
                <a:gd name="T78" fmla="*/ 0 w 575"/>
                <a:gd name="T79" fmla="*/ 0 h 634"/>
                <a:gd name="T80" fmla="*/ 0 w 575"/>
                <a:gd name="T81" fmla="*/ 0 h 634"/>
                <a:gd name="T82" fmla="*/ 0 w 575"/>
                <a:gd name="T83" fmla="*/ 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5" h="634">
                  <a:moveTo>
                    <a:pt x="482" y="0"/>
                  </a:moveTo>
                  <a:lnTo>
                    <a:pt x="496" y="37"/>
                  </a:lnTo>
                  <a:lnTo>
                    <a:pt x="510" y="73"/>
                  </a:lnTo>
                  <a:lnTo>
                    <a:pt x="522" y="108"/>
                  </a:lnTo>
                  <a:lnTo>
                    <a:pt x="533" y="140"/>
                  </a:lnTo>
                  <a:lnTo>
                    <a:pt x="543" y="170"/>
                  </a:lnTo>
                  <a:lnTo>
                    <a:pt x="551" y="199"/>
                  </a:lnTo>
                  <a:lnTo>
                    <a:pt x="558" y="226"/>
                  </a:lnTo>
                  <a:lnTo>
                    <a:pt x="564" y="251"/>
                  </a:lnTo>
                  <a:lnTo>
                    <a:pt x="569" y="274"/>
                  </a:lnTo>
                  <a:lnTo>
                    <a:pt x="572" y="297"/>
                  </a:lnTo>
                  <a:lnTo>
                    <a:pt x="574" y="317"/>
                  </a:lnTo>
                  <a:lnTo>
                    <a:pt x="575" y="335"/>
                  </a:lnTo>
                  <a:lnTo>
                    <a:pt x="575" y="351"/>
                  </a:lnTo>
                  <a:lnTo>
                    <a:pt x="574" y="365"/>
                  </a:lnTo>
                  <a:lnTo>
                    <a:pt x="571" y="379"/>
                  </a:lnTo>
                  <a:lnTo>
                    <a:pt x="567" y="390"/>
                  </a:lnTo>
                  <a:lnTo>
                    <a:pt x="562" y="401"/>
                  </a:lnTo>
                  <a:lnTo>
                    <a:pt x="554" y="412"/>
                  </a:lnTo>
                  <a:lnTo>
                    <a:pt x="544" y="424"/>
                  </a:lnTo>
                  <a:lnTo>
                    <a:pt x="531" y="436"/>
                  </a:lnTo>
                  <a:lnTo>
                    <a:pt x="516" y="449"/>
                  </a:lnTo>
                  <a:lnTo>
                    <a:pt x="500" y="462"/>
                  </a:lnTo>
                  <a:lnTo>
                    <a:pt x="481" y="478"/>
                  </a:lnTo>
                  <a:lnTo>
                    <a:pt x="460" y="492"/>
                  </a:lnTo>
                  <a:lnTo>
                    <a:pt x="436" y="508"/>
                  </a:lnTo>
                  <a:lnTo>
                    <a:pt x="411" y="524"/>
                  </a:lnTo>
                  <a:lnTo>
                    <a:pt x="384" y="540"/>
                  </a:lnTo>
                  <a:lnTo>
                    <a:pt x="354" y="558"/>
                  </a:lnTo>
                  <a:lnTo>
                    <a:pt x="289" y="595"/>
                  </a:lnTo>
                  <a:lnTo>
                    <a:pt x="215" y="634"/>
                  </a:lnTo>
                  <a:lnTo>
                    <a:pt x="0" y="427"/>
                  </a:lnTo>
                  <a:lnTo>
                    <a:pt x="17" y="416"/>
                  </a:lnTo>
                  <a:lnTo>
                    <a:pt x="35" y="402"/>
                  </a:lnTo>
                  <a:lnTo>
                    <a:pt x="56" y="386"/>
                  </a:lnTo>
                  <a:lnTo>
                    <a:pt x="78" y="367"/>
                  </a:lnTo>
                  <a:lnTo>
                    <a:pt x="129" y="326"/>
                  </a:lnTo>
                  <a:lnTo>
                    <a:pt x="185" y="276"/>
                  </a:lnTo>
                  <a:lnTo>
                    <a:pt x="249" y="220"/>
                  </a:lnTo>
                  <a:lnTo>
                    <a:pt x="319" y="154"/>
                  </a:lnTo>
                  <a:lnTo>
                    <a:pt x="397" y="81"/>
                  </a:lnTo>
                  <a:lnTo>
                    <a:pt x="482" y="0"/>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4" name="Freeform 156"/>
            <p:cNvSpPr>
              <a:spLocks/>
            </p:cNvSpPr>
            <p:nvPr/>
          </p:nvSpPr>
          <p:spPr bwMode="auto">
            <a:xfrm>
              <a:off x="3329" y="2509"/>
              <a:ext cx="26" cy="12"/>
            </a:xfrm>
            <a:custGeom>
              <a:avLst/>
              <a:gdLst>
                <a:gd name="T0" fmla="*/ 0 w 697"/>
                <a:gd name="T1" fmla="*/ 0 h 307"/>
                <a:gd name="T2" fmla="*/ 0 w 697"/>
                <a:gd name="T3" fmla="*/ 0 h 307"/>
                <a:gd name="T4" fmla="*/ 0 w 697"/>
                <a:gd name="T5" fmla="*/ 0 h 307"/>
                <a:gd name="T6" fmla="*/ 0 w 697"/>
                <a:gd name="T7" fmla="*/ 0 h 307"/>
                <a:gd name="T8" fmla="*/ 0 w 697"/>
                <a:gd name="T9" fmla="*/ 0 h 307"/>
                <a:gd name="T10" fmla="*/ 0 w 697"/>
                <a:gd name="T11" fmla="*/ 0 h 307"/>
                <a:gd name="T12" fmla="*/ 0 w 697"/>
                <a:gd name="T13" fmla="*/ 0 h 307"/>
                <a:gd name="T14" fmla="*/ 0 w 697"/>
                <a:gd name="T15" fmla="*/ 0 h 307"/>
                <a:gd name="T16" fmla="*/ 0 w 697"/>
                <a:gd name="T17" fmla="*/ 0 h 307"/>
                <a:gd name="T18" fmla="*/ 0 w 697"/>
                <a:gd name="T19" fmla="*/ 0 h 307"/>
                <a:gd name="T20" fmla="*/ 0 w 697"/>
                <a:gd name="T21" fmla="*/ 0 h 307"/>
                <a:gd name="T22" fmla="*/ 0 w 697"/>
                <a:gd name="T23" fmla="*/ 0 h 307"/>
                <a:gd name="T24" fmla="*/ 0 w 697"/>
                <a:gd name="T25" fmla="*/ 0 h 307"/>
                <a:gd name="T26" fmla="*/ 0 w 697"/>
                <a:gd name="T27" fmla="*/ 0 h 307"/>
                <a:gd name="T28" fmla="*/ 0 w 697"/>
                <a:gd name="T29" fmla="*/ 0 h 307"/>
                <a:gd name="T30" fmla="*/ 0 w 697"/>
                <a:gd name="T31" fmla="*/ 0 h 307"/>
                <a:gd name="T32" fmla="*/ 0 w 697"/>
                <a:gd name="T33" fmla="*/ 0 h 307"/>
                <a:gd name="T34" fmla="*/ 0 w 697"/>
                <a:gd name="T35" fmla="*/ 0 h 307"/>
                <a:gd name="T36" fmla="*/ 0 w 697"/>
                <a:gd name="T37" fmla="*/ 0 h 307"/>
                <a:gd name="T38" fmla="*/ 0 w 697"/>
                <a:gd name="T39" fmla="*/ 0 h 307"/>
                <a:gd name="T40" fmla="*/ 0 w 697"/>
                <a:gd name="T41" fmla="*/ 0 h 307"/>
                <a:gd name="T42" fmla="*/ 0 w 697"/>
                <a:gd name="T43" fmla="*/ 0 h 307"/>
                <a:gd name="T44" fmla="*/ 0 w 697"/>
                <a:gd name="T45" fmla="*/ 0 h 307"/>
                <a:gd name="T46" fmla="*/ 0 w 697"/>
                <a:gd name="T47" fmla="*/ 0 h 307"/>
                <a:gd name="T48" fmla="*/ 0 w 697"/>
                <a:gd name="T49" fmla="*/ 0 h 307"/>
                <a:gd name="T50" fmla="*/ 0 w 697"/>
                <a:gd name="T51" fmla="*/ 0 h 307"/>
                <a:gd name="T52" fmla="*/ 0 w 697"/>
                <a:gd name="T53" fmla="*/ 0 h 307"/>
                <a:gd name="T54" fmla="*/ 0 w 697"/>
                <a:gd name="T55" fmla="*/ 0 h 307"/>
                <a:gd name="T56" fmla="*/ 0 w 697"/>
                <a:gd name="T57" fmla="*/ 0 h 307"/>
                <a:gd name="T58" fmla="*/ 0 w 697"/>
                <a:gd name="T59" fmla="*/ 0 h 307"/>
                <a:gd name="T60" fmla="*/ 0 w 697"/>
                <a:gd name="T61" fmla="*/ 0 h 307"/>
                <a:gd name="T62" fmla="*/ 0 w 697"/>
                <a:gd name="T63" fmla="*/ 0 h 307"/>
                <a:gd name="T64" fmla="*/ 0 w 697"/>
                <a:gd name="T65" fmla="*/ 0 h 307"/>
                <a:gd name="T66" fmla="*/ 0 w 697"/>
                <a:gd name="T67" fmla="*/ 0 h 307"/>
                <a:gd name="T68" fmla="*/ 0 w 697"/>
                <a:gd name="T69" fmla="*/ 0 h 307"/>
                <a:gd name="T70" fmla="*/ 0 w 697"/>
                <a:gd name="T71" fmla="*/ 0 h 307"/>
                <a:gd name="T72" fmla="*/ 0 w 697"/>
                <a:gd name="T73" fmla="*/ 0 h 307"/>
                <a:gd name="T74" fmla="*/ 0 w 697"/>
                <a:gd name="T75" fmla="*/ 0 h 307"/>
                <a:gd name="T76" fmla="*/ 0 w 697"/>
                <a:gd name="T77" fmla="*/ 0 h 307"/>
                <a:gd name="T78" fmla="*/ 0 w 697"/>
                <a:gd name="T79" fmla="*/ 0 h 307"/>
                <a:gd name="T80" fmla="*/ 0 w 697"/>
                <a:gd name="T81" fmla="*/ 0 h 307"/>
                <a:gd name="T82" fmla="*/ 0 w 697"/>
                <a:gd name="T83" fmla="*/ 0 h 307"/>
                <a:gd name="T84" fmla="*/ 0 w 697"/>
                <a:gd name="T85" fmla="*/ 0 h 307"/>
                <a:gd name="T86" fmla="*/ 0 w 697"/>
                <a:gd name="T87" fmla="*/ 0 h 307"/>
                <a:gd name="T88" fmla="*/ 0 w 697"/>
                <a:gd name="T89" fmla="*/ 0 h 307"/>
                <a:gd name="T90" fmla="*/ 0 w 697"/>
                <a:gd name="T91" fmla="*/ 0 h 307"/>
                <a:gd name="T92" fmla="*/ 0 w 697"/>
                <a:gd name="T93" fmla="*/ 0 h 307"/>
                <a:gd name="T94" fmla="*/ 0 w 697"/>
                <a:gd name="T95" fmla="*/ 0 h 307"/>
                <a:gd name="T96" fmla="*/ 0 w 697"/>
                <a:gd name="T97" fmla="*/ 0 h 307"/>
                <a:gd name="T98" fmla="*/ 0 w 697"/>
                <a:gd name="T99" fmla="*/ 0 h 307"/>
                <a:gd name="T100" fmla="*/ 0 w 697"/>
                <a:gd name="T101" fmla="*/ 0 h 30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97" h="307">
                  <a:moveTo>
                    <a:pt x="697" y="196"/>
                  </a:moveTo>
                  <a:lnTo>
                    <a:pt x="601" y="248"/>
                  </a:lnTo>
                  <a:lnTo>
                    <a:pt x="583" y="257"/>
                  </a:lnTo>
                  <a:lnTo>
                    <a:pt x="567" y="264"/>
                  </a:lnTo>
                  <a:lnTo>
                    <a:pt x="550" y="272"/>
                  </a:lnTo>
                  <a:lnTo>
                    <a:pt x="533" y="278"/>
                  </a:lnTo>
                  <a:lnTo>
                    <a:pt x="516" y="284"/>
                  </a:lnTo>
                  <a:lnTo>
                    <a:pt x="497" y="290"/>
                  </a:lnTo>
                  <a:lnTo>
                    <a:pt x="480" y="294"/>
                  </a:lnTo>
                  <a:lnTo>
                    <a:pt x="463" y="298"/>
                  </a:lnTo>
                  <a:lnTo>
                    <a:pt x="445" y="301"/>
                  </a:lnTo>
                  <a:lnTo>
                    <a:pt x="426" y="303"/>
                  </a:lnTo>
                  <a:lnTo>
                    <a:pt x="408" y="305"/>
                  </a:lnTo>
                  <a:lnTo>
                    <a:pt x="391" y="306"/>
                  </a:lnTo>
                  <a:lnTo>
                    <a:pt x="372" y="307"/>
                  </a:lnTo>
                  <a:lnTo>
                    <a:pt x="354" y="306"/>
                  </a:lnTo>
                  <a:lnTo>
                    <a:pt x="335" y="305"/>
                  </a:lnTo>
                  <a:lnTo>
                    <a:pt x="316" y="304"/>
                  </a:lnTo>
                  <a:lnTo>
                    <a:pt x="298" y="302"/>
                  </a:lnTo>
                  <a:lnTo>
                    <a:pt x="279" y="299"/>
                  </a:lnTo>
                  <a:lnTo>
                    <a:pt x="259" y="295"/>
                  </a:lnTo>
                  <a:lnTo>
                    <a:pt x="240" y="291"/>
                  </a:lnTo>
                  <a:lnTo>
                    <a:pt x="221" y="285"/>
                  </a:lnTo>
                  <a:lnTo>
                    <a:pt x="202" y="280"/>
                  </a:lnTo>
                  <a:lnTo>
                    <a:pt x="181" y="273"/>
                  </a:lnTo>
                  <a:lnTo>
                    <a:pt x="162" y="266"/>
                  </a:lnTo>
                  <a:lnTo>
                    <a:pt x="142" y="259"/>
                  </a:lnTo>
                  <a:lnTo>
                    <a:pt x="123" y="251"/>
                  </a:lnTo>
                  <a:lnTo>
                    <a:pt x="102" y="242"/>
                  </a:lnTo>
                  <a:lnTo>
                    <a:pt x="82" y="232"/>
                  </a:lnTo>
                  <a:lnTo>
                    <a:pt x="62" y="222"/>
                  </a:lnTo>
                  <a:lnTo>
                    <a:pt x="42" y="211"/>
                  </a:lnTo>
                  <a:lnTo>
                    <a:pt x="21" y="200"/>
                  </a:lnTo>
                  <a:lnTo>
                    <a:pt x="0" y="186"/>
                  </a:lnTo>
                  <a:lnTo>
                    <a:pt x="33" y="180"/>
                  </a:lnTo>
                  <a:lnTo>
                    <a:pt x="65" y="172"/>
                  </a:lnTo>
                  <a:lnTo>
                    <a:pt x="96" y="164"/>
                  </a:lnTo>
                  <a:lnTo>
                    <a:pt x="128" y="155"/>
                  </a:lnTo>
                  <a:lnTo>
                    <a:pt x="159" y="146"/>
                  </a:lnTo>
                  <a:lnTo>
                    <a:pt x="190" y="136"/>
                  </a:lnTo>
                  <a:lnTo>
                    <a:pt x="222" y="125"/>
                  </a:lnTo>
                  <a:lnTo>
                    <a:pt x="253" y="114"/>
                  </a:lnTo>
                  <a:lnTo>
                    <a:pt x="284" y="102"/>
                  </a:lnTo>
                  <a:lnTo>
                    <a:pt x="314" y="89"/>
                  </a:lnTo>
                  <a:lnTo>
                    <a:pt x="344" y="76"/>
                  </a:lnTo>
                  <a:lnTo>
                    <a:pt x="375" y="62"/>
                  </a:lnTo>
                  <a:lnTo>
                    <a:pt x="405" y="47"/>
                  </a:lnTo>
                  <a:lnTo>
                    <a:pt x="436" y="33"/>
                  </a:lnTo>
                  <a:lnTo>
                    <a:pt x="465" y="17"/>
                  </a:lnTo>
                  <a:lnTo>
                    <a:pt x="494" y="0"/>
                  </a:lnTo>
                  <a:lnTo>
                    <a:pt x="697" y="196"/>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5" name="Freeform 157"/>
            <p:cNvSpPr>
              <a:spLocks/>
            </p:cNvSpPr>
            <p:nvPr/>
          </p:nvSpPr>
          <p:spPr bwMode="auto">
            <a:xfrm>
              <a:off x="3259" y="2421"/>
              <a:ext cx="108" cy="93"/>
            </a:xfrm>
            <a:custGeom>
              <a:avLst/>
              <a:gdLst>
                <a:gd name="T0" fmla="*/ 0 w 2789"/>
                <a:gd name="T1" fmla="*/ 0 h 2429"/>
                <a:gd name="T2" fmla="*/ 0 w 2789"/>
                <a:gd name="T3" fmla="*/ 0 h 2429"/>
                <a:gd name="T4" fmla="*/ 0 w 2789"/>
                <a:gd name="T5" fmla="*/ 0 h 2429"/>
                <a:gd name="T6" fmla="*/ 0 w 2789"/>
                <a:gd name="T7" fmla="*/ 0 h 2429"/>
                <a:gd name="T8" fmla="*/ 0 w 2789"/>
                <a:gd name="T9" fmla="*/ 0 h 2429"/>
                <a:gd name="T10" fmla="*/ 0 w 2789"/>
                <a:gd name="T11" fmla="*/ 0 h 2429"/>
                <a:gd name="T12" fmla="*/ 0 w 2789"/>
                <a:gd name="T13" fmla="*/ 0 h 2429"/>
                <a:gd name="T14" fmla="*/ 0 w 2789"/>
                <a:gd name="T15" fmla="*/ 0 h 2429"/>
                <a:gd name="T16" fmla="*/ 0 w 2789"/>
                <a:gd name="T17" fmla="*/ 0 h 2429"/>
                <a:gd name="T18" fmla="*/ 0 w 2789"/>
                <a:gd name="T19" fmla="*/ 0 h 2429"/>
                <a:gd name="T20" fmla="*/ 0 w 2789"/>
                <a:gd name="T21" fmla="*/ 0 h 2429"/>
                <a:gd name="T22" fmla="*/ 0 w 2789"/>
                <a:gd name="T23" fmla="*/ 0 h 2429"/>
                <a:gd name="T24" fmla="*/ 0 w 2789"/>
                <a:gd name="T25" fmla="*/ 0 h 2429"/>
                <a:gd name="T26" fmla="*/ 0 w 2789"/>
                <a:gd name="T27" fmla="*/ 0 h 2429"/>
                <a:gd name="T28" fmla="*/ 0 w 2789"/>
                <a:gd name="T29" fmla="*/ 0 h 2429"/>
                <a:gd name="T30" fmla="*/ 0 w 2789"/>
                <a:gd name="T31" fmla="*/ 0 h 2429"/>
                <a:gd name="T32" fmla="*/ 0 w 2789"/>
                <a:gd name="T33" fmla="*/ 0 h 2429"/>
                <a:gd name="T34" fmla="*/ 0 w 2789"/>
                <a:gd name="T35" fmla="*/ 0 h 2429"/>
                <a:gd name="T36" fmla="*/ 0 w 2789"/>
                <a:gd name="T37" fmla="*/ 0 h 2429"/>
                <a:gd name="T38" fmla="*/ 0 w 2789"/>
                <a:gd name="T39" fmla="*/ 0 h 2429"/>
                <a:gd name="T40" fmla="*/ 0 w 2789"/>
                <a:gd name="T41" fmla="*/ 0 h 2429"/>
                <a:gd name="T42" fmla="*/ 0 w 2789"/>
                <a:gd name="T43" fmla="*/ 0 h 2429"/>
                <a:gd name="T44" fmla="*/ 0 w 2789"/>
                <a:gd name="T45" fmla="*/ 0 h 2429"/>
                <a:gd name="T46" fmla="*/ 0 w 2789"/>
                <a:gd name="T47" fmla="*/ 0 h 2429"/>
                <a:gd name="T48" fmla="*/ 0 w 2789"/>
                <a:gd name="T49" fmla="*/ 0 h 2429"/>
                <a:gd name="T50" fmla="*/ 0 w 2789"/>
                <a:gd name="T51" fmla="*/ 0 h 2429"/>
                <a:gd name="T52" fmla="*/ 0 w 2789"/>
                <a:gd name="T53" fmla="*/ 0 h 2429"/>
                <a:gd name="T54" fmla="*/ 0 w 2789"/>
                <a:gd name="T55" fmla="*/ 0 h 2429"/>
                <a:gd name="T56" fmla="*/ 0 w 2789"/>
                <a:gd name="T57" fmla="*/ 0 h 2429"/>
                <a:gd name="T58" fmla="*/ 0 w 2789"/>
                <a:gd name="T59" fmla="*/ 0 h 2429"/>
                <a:gd name="T60" fmla="*/ 0 w 2789"/>
                <a:gd name="T61" fmla="*/ 0 h 2429"/>
                <a:gd name="T62" fmla="*/ 0 w 2789"/>
                <a:gd name="T63" fmla="*/ 0 h 2429"/>
                <a:gd name="T64" fmla="*/ 0 w 2789"/>
                <a:gd name="T65" fmla="*/ 0 h 2429"/>
                <a:gd name="T66" fmla="*/ 0 w 2789"/>
                <a:gd name="T67" fmla="*/ 0 h 2429"/>
                <a:gd name="T68" fmla="*/ 0 w 2789"/>
                <a:gd name="T69" fmla="*/ 0 h 2429"/>
                <a:gd name="T70" fmla="*/ 0 w 2789"/>
                <a:gd name="T71" fmla="*/ 0 h 2429"/>
                <a:gd name="T72" fmla="*/ 0 w 2789"/>
                <a:gd name="T73" fmla="*/ 0 h 2429"/>
                <a:gd name="T74" fmla="*/ 0 w 2789"/>
                <a:gd name="T75" fmla="*/ 0 h 2429"/>
                <a:gd name="T76" fmla="*/ 0 w 2789"/>
                <a:gd name="T77" fmla="*/ 0 h 2429"/>
                <a:gd name="T78" fmla="*/ 0 w 2789"/>
                <a:gd name="T79" fmla="*/ 0 h 2429"/>
                <a:gd name="T80" fmla="*/ 0 w 2789"/>
                <a:gd name="T81" fmla="*/ 0 h 2429"/>
                <a:gd name="T82" fmla="*/ 0 w 2789"/>
                <a:gd name="T83" fmla="*/ 0 h 2429"/>
                <a:gd name="T84" fmla="*/ 0 w 2789"/>
                <a:gd name="T85" fmla="*/ 0 h 2429"/>
                <a:gd name="T86" fmla="*/ 0 w 2789"/>
                <a:gd name="T87" fmla="*/ 0 h 2429"/>
                <a:gd name="T88" fmla="*/ 0 w 2789"/>
                <a:gd name="T89" fmla="*/ 0 h 2429"/>
                <a:gd name="T90" fmla="*/ 0 w 2789"/>
                <a:gd name="T91" fmla="*/ 0 h 2429"/>
                <a:gd name="T92" fmla="*/ 0 w 2789"/>
                <a:gd name="T93" fmla="*/ 0 h 2429"/>
                <a:gd name="T94" fmla="*/ 0 w 2789"/>
                <a:gd name="T95" fmla="*/ 0 h 2429"/>
                <a:gd name="T96" fmla="*/ 0 w 2789"/>
                <a:gd name="T97" fmla="*/ 0 h 2429"/>
                <a:gd name="T98" fmla="*/ 0 w 2789"/>
                <a:gd name="T99" fmla="*/ 0 h 2429"/>
                <a:gd name="T100" fmla="*/ 0 w 2789"/>
                <a:gd name="T101" fmla="*/ 0 h 2429"/>
                <a:gd name="T102" fmla="*/ 0 w 2789"/>
                <a:gd name="T103" fmla="*/ 0 h 2429"/>
                <a:gd name="T104" fmla="*/ 0 w 2789"/>
                <a:gd name="T105" fmla="*/ 0 h 2429"/>
                <a:gd name="T106" fmla="*/ 0 w 2789"/>
                <a:gd name="T107" fmla="*/ 0 h 2429"/>
                <a:gd name="T108" fmla="*/ 0 w 2789"/>
                <a:gd name="T109" fmla="*/ 0 h 2429"/>
                <a:gd name="T110" fmla="*/ 0 w 2789"/>
                <a:gd name="T111" fmla="*/ 0 h 2429"/>
                <a:gd name="T112" fmla="*/ 0 w 2789"/>
                <a:gd name="T113" fmla="*/ 0 h 242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89" h="2429">
                  <a:moveTo>
                    <a:pt x="2531" y="1078"/>
                  </a:moveTo>
                  <a:lnTo>
                    <a:pt x="2546" y="1114"/>
                  </a:lnTo>
                  <a:lnTo>
                    <a:pt x="2568" y="1162"/>
                  </a:lnTo>
                  <a:lnTo>
                    <a:pt x="2593" y="1224"/>
                  </a:lnTo>
                  <a:lnTo>
                    <a:pt x="2622" y="1300"/>
                  </a:lnTo>
                  <a:lnTo>
                    <a:pt x="2657" y="1389"/>
                  </a:lnTo>
                  <a:lnTo>
                    <a:pt x="2696" y="1491"/>
                  </a:lnTo>
                  <a:lnTo>
                    <a:pt x="2741" y="1606"/>
                  </a:lnTo>
                  <a:lnTo>
                    <a:pt x="2789" y="1734"/>
                  </a:lnTo>
                  <a:lnTo>
                    <a:pt x="2756" y="1780"/>
                  </a:lnTo>
                  <a:lnTo>
                    <a:pt x="2722" y="1823"/>
                  </a:lnTo>
                  <a:lnTo>
                    <a:pt x="2687" y="1866"/>
                  </a:lnTo>
                  <a:lnTo>
                    <a:pt x="2653" y="1905"/>
                  </a:lnTo>
                  <a:lnTo>
                    <a:pt x="2618" y="1945"/>
                  </a:lnTo>
                  <a:lnTo>
                    <a:pt x="2583" y="1981"/>
                  </a:lnTo>
                  <a:lnTo>
                    <a:pt x="2547" y="2016"/>
                  </a:lnTo>
                  <a:lnTo>
                    <a:pt x="2511" y="2050"/>
                  </a:lnTo>
                  <a:lnTo>
                    <a:pt x="2475" y="2081"/>
                  </a:lnTo>
                  <a:lnTo>
                    <a:pt x="2438" y="2110"/>
                  </a:lnTo>
                  <a:lnTo>
                    <a:pt x="2402" y="2139"/>
                  </a:lnTo>
                  <a:lnTo>
                    <a:pt x="2364" y="2165"/>
                  </a:lnTo>
                  <a:lnTo>
                    <a:pt x="2327" y="2190"/>
                  </a:lnTo>
                  <a:lnTo>
                    <a:pt x="2289" y="2213"/>
                  </a:lnTo>
                  <a:lnTo>
                    <a:pt x="2251" y="2235"/>
                  </a:lnTo>
                  <a:lnTo>
                    <a:pt x="2212" y="2254"/>
                  </a:lnTo>
                  <a:lnTo>
                    <a:pt x="2143" y="2285"/>
                  </a:lnTo>
                  <a:lnTo>
                    <a:pt x="2077" y="2315"/>
                  </a:lnTo>
                  <a:lnTo>
                    <a:pt x="2012" y="2341"/>
                  </a:lnTo>
                  <a:lnTo>
                    <a:pt x="1950" y="2364"/>
                  </a:lnTo>
                  <a:lnTo>
                    <a:pt x="1920" y="2375"/>
                  </a:lnTo>
                  <a:lnTo>
                    <a:pt x="1890" y="2385"/>
                  </a:lnTo>
                  <a:lnTo>
                    <a:pt x="1861" y="2394"/>
                  </a:lnTo>
                  <a:lnTo>
                    <a:pt x="1833" y="2402"/>
                  </a:lnTo>
                  <a:lnTo>
                    <a:pt x="1804" y="2411"/>
                  </a:lnTo>
                  <a:lnTo>
                    <a:pt x="1777" y="2418"/>
                  </a:lnTo>
                  <a:lnTo>
                    <a:pt x="1749" y="2424"/>
                  </a:lnTo>
                  <a:lnTo>
                    <a:pt x="1723" y="2429"/>
                  </a:lnTo>
                  <a:lnTo>
                    <a:pt x="1692" y="2414"/>
                  </a:lnTo>
                  <a:lnTo>
                    <a:pt x="1660" y="2396"/>
                  </a:lnTo>
                  <a:lnTo>
                    <a:pt x="1627" y="2378"/>
                  </a:lnTo>
                  <a:lnTo>
                    <a:pt x="1594" y="2360"/>
                  </a:lnTo>
                  <a:lnTo>
                    <a:pt x="1559" y="2340"/>
                  </a:lnTo>
                  <a:lnTo>
                    <a:pt x="1524" y="2319"/>
                  </a:lnTo>
                  <a:lnTo>
                    <a:pt x="1487" y="2296"/>
                  </a:lnTo>
                  <a:lnTo>
                    <a:pt x="1452" y="2273"/>
                  </a:lnTo>
                  <a:lnTo>
                    <a:pt x="1442" y="2267"/>
                  </a:lnTo>
                  <a:lnTo>
                    <a:pt x="1426" y="2260"/>
                  </a:lnTo>
                  <a:lnTo>
                    <a:pt x="1407" y="2251"/>
                  </a:lnTo>
                  <a:lnTo>
                    <a:pt x="1383" y="2239"/>
                  </a:lnTo>
                  <a:lnTo>
                    <a:pt x="1354" y="2227"/>
                  </a:lnTo>
                  <a:lnTo>
                    <a:pt x="1319" y="2211"/>
                  </a:lnTo>
                  <a:lnTo>
                    <a:pt x="1280" y="2195"/>
                  </a:lnTo>
                  <a:lnTo>
                    <a:pt x="1235" y="2177"/>
                  </a:lnTo>
                  <a:lnTo>
                    <a:pt x="1186" y="2158"/>
                  </a:lnTo>
                  <a:lnTo>
                    <a:pt x="1132" y="2137"/>
                  </a:lnTo>
                  <a:lnTo>
                    <a:pt x="1073" y="2113"/>
                  </a:lnTo>
                  <a:lnTo>
                    <a:pt x="1009" y="2088"/>
                  </a:lnTo>
                  <a:lnTo>
                    <a:pt x="940" y="2062"/>
                  </a:lnTo>
                  <a:lnTo>
                    <a:pt x="866" y="2034"/>
                  </a:lnTo>
                  <a:lnTo>
                    <a:pt x="787" y="2004"/>
                  </a:lnTo>
                  <a:lnTo>
                    <a:pt x="703" y="1973"/>
                  </a:lnTo>
                  <a:lnTo>
                    <a:pt x="644" y="1949"/>
                  </a:lnTo>
                  <a:lnTo>
                    <a:pt x="586" y="1923"/>
                  </a:lnTo>
                  <a:lnTo>
                    <a:pt x="532" y="1898"/>
                  </a:lnTo>
                  <a:lnTo>
                    <a:pt x="481" y="1873"/>
                  </a:lnTo>
                  <a:lnTo>
                    <a:pt x="455" y="1860"/>
                  </a:lnTo>
                  <a:lnTo>
                    <a:pt x="431" y="1846"/>
                  </a:lnTo>
                  <a:lnTo>
                    <a:pt x="408" y="1832"/>
                  </a:lnTo>
                  <a:lnTo>
                    <a:pt x="385" y="1818"/>
                  </a:lnTo>
                  <a:lnTo>
                    <a:pt x="363" y="1805"/>
                  </a:lnTo>
                  <a:lnTo>
                    <a:pt x="342" y="1791"/>
                  </a:lnTo>
                  <a:lnTo>
                    <a:pt x="322" y="1777"/>
                  </a:lnTo>
                  <a:lnTo>
                    <a:pt x="301" y="1762"/>
                  </a:lnTo>
                  <a:lnTo>
                    <a:pt x="282" y="1747"/>
                  </a:lnTo>
                  <a:lnTo>
                    <a:pt x="264" y="1732"/>
                  </a:lnTo>
                  <a:lnTo>
                    <a:pt x="247" y="1718"/>
                  </a:lnTo>
                  <a:lnTo>
                    <a:pt x="230" y="1703"/>
                  </a:lnTo>
                  <a:lnTo>
                    <a:pt x="213" y="1688"/>
                  </a:lnTo>
                  <a:lnTo>
                    <a:pt x="197" y="1673"/>
                  </a:lnTo>
                  <a:lnTo>
                    <a:pt x="182" y="1657"/>
                  </a:lnTo>
                  <a:lnTo>
                    <a:pt x="168" y="1641"/>
                  </a:lnTo>
                  <a:lnTo>
                    <a:pt x="155" y="1625"/>
                  </a:lnTo>
                  <a:lnTo>
                    <a:pt x="141" y="1609"/>
                  </a:lnTo>
                  <a:lnTo>
                    <a:pt x="129" y="1593"/>
                  </a:lnTo>
                  <a:lnTo>
                    <a:pt x="118" y="1577"/>
                  </a:lnTo>
                  <a:lnTo>
                    <a:pt x="107" y="1559"/>
                  </a:lnTo>
                  <a:lnTo>
                    <a:pt x="98" y="1543"/>
                  </a:lnTo>
                  <a:lnTo>
                    <a:pt x="88" y="1526"/>
                  </a:lnTo>
                  <a:lnTo>
                    <a:pt x="80" y="1509"/>
                  </a:lnTo>
                  <a:lnTo>
                    <a:pt x="68" y="1484"/>
                  </a:lnTo>
                  <a:lnTo>
                    <a:pt x="57" y="1458"/>
                  </a:lnTo>
                  <a:lnTo>
                    <a:pt x="47" y="1434"/>
                  </a:lnTo>
                  <a:lnTo>
                    <a:pt x="38" y="1409"/>
                  </a:lnTo>
                  <a:lnTo>
                    <a:pt x="31" y="1383"/>
                  </a:lnTo>
                  <a:lnTo>
                    <a:pt x="24" y="1357"/>
                  </a:lnTo>
                  <a:lnTo>
                    <a:pt x="18" y="1332"/>
                  </a:lnTo>
                  <a:lnTo>
                    <a:pt x="12" y="1307"/>
                  </a:lnTo>
                  <a:lnTo>
                    <a:pt x="8" y="1282"/>
                  </a:lnTo>
                  <a:lnTo>
                    <a:pt x="5" y="1256"/>
                  </a:lnTo>
                  <a:lnTo>
                    <a:pt x="2" y="1231"/>
                  </a:lnTo>
                  <a:lnTo>
                    <a:pt x="0" y="1205"/>
                  </a:lnTo>
                  <a:lnTo>
                    <a:pt x="0" y="1179"/>
                  </a:lnTo>
                  <a:lnTo>
                    <a:pt x="0" y="1154"/>
                  </a:lnTo>
                  <a:lnTo>
                    <a:pt x="1" y="1128"/>
                  </a:lnTo>
                  <a:lnTo>
                    <a:pt x="3" y="1103"/>
                  </a:lnTo>
                  <a:lnTo>
                    <a:pt x="6" y="1076"/>
                  </a:lnTo>
                  <a:lnTo>
                    <a:pt x="9" y="1051"/>
                  </a:lnTo>
                  <a:lnTo>
                    <a:pt x="14" y="1025"/>
                  </a:lnTo>
                  <a:lnTo>
                    <a:pt x="19" y="1000"/>
                  </a:lnTo>
                  <a:lnTo>
                    <a:pt x="26" y="973"/>
                  </a:lnTo>
                  <a:lnTo>
                    <a:pt x="33" y="948"/>
                  </a:lnTo>
                  <a:lnTo>
                    <a:pt x="41" y="922"/>
                  </a:lnTo>
                  <a:lnTo>
                    <a:pt x="50" y="895"/>
                  </a:lnTo>
                  <a:lnTo>
                    <a:pt x="60" y="870"/>
                  </a:lnTo>
                  <a:lnTo>
                    <a:pt x="72" y="844"/>
                  </a:lnTo>
                  <a:lnTo>
                    <a:pt x="83" y="818"/>
                  </a:lnTo>
                  <a:lnTo>
                    <a:pt x="96" y="791"/>
                  </a:lnTo>
                  <a:lnTo>
                    <a:pt x="109" y="765"/>
                  </a:lnTo>
                  <a:lnTo>
                    <a:pt x="124" y="739"/>
                  </a:lnTo>
                  <a:lnTo>
                    <a:pt x="139" y="712"/>
                  </a:lnTo>
                  <a:lnTo>
                    <a:pt x="156" y="686"/>
                  </a:lnTo>
                  <a:lnTo>
                    <a:pt x="184" y="643"/>
                  </a:lnTo>
                  <a:lnTo>
                    <a:pt x="214" y="600"/>
                  </a:lnTo>
                  <a:lnTo>
                    <a:pt x="247" y="559"/>
                  </a:lnTo>
                  <a:lnTo>
                    <a:pt x="280" y="518"/>
                  </a:lnTo>
                  <a:lnTo>
                    <a:pt x="298" y="499"/>
                  </a:lnTo>
                  <a:lnTo>
                    <a:pt x="316" y="480"/>
                  </a:lnTo>
                  <a:lnTo>
                    <a:pt x="334" y="461"/>
                  </a:lnTo>
                  <a:lnTo>
                    <a:pt x="353" y="442"/>
                  </a:lnTo>
                  <a:lnTo>
                    <a:pt x="392" y="405"/>
                  </a:lnTo>
                  <a:lnTo>
                    <a:pt x="432" y="369"/>
                  </a:lnTo>
                  <a:lnTo>
                    <a:pt x="475" y="334"/>
                  </a:lnTo>
                  <a:lnTo>
                    <a:pt x="518" y="301"/>
                  </a:lnTo>
                  <a:lnTo>
                    <a:pt x="563" y="269"/>
                  </a:lnTo>
                  <a:lnTo>
                    <a:pt x="610" y="237"/>
                  </a:lnTo>
                  <a:lnTo>
                    <a:pt x="659" y="208"/>
                  </a:lnTo>
                  <a:lnTo>
                    <a:pt x="709" y="179"/>
                  </a:lnTo>
                  <a:lnTo>
                    <a:pt x="760" y="152"/>
                  </a:lnTo>
                  <a:lnTo>
                    <a:pt x="814" y="124"/>
                  </a:lnTo>
                  <a:lnTo>
                    <a:pt x="878" y="96"/>
                  </a:lnTo>
                  <a:lnTo>
                    <a:pt x="940" y="71"/>
                  </a:lnTo>
                  <a:lnTo>
                    <a:pt x="1003" y="49"/>
                  </a:lnTo>
                  <a:lnTo>
                    <a:pt x="1065" y="32"/>
                  </a:lnTo>
                  <a:lnTo>
                    <a:pt x="1126" y="18"/>
                  </a:lnTo>
                  <a:lnTo>
                    <a:pt x="1186" y="9"/>
                  </a:lnTo>
                  <a:lnTo>
                    <a:pt x="1246" y="3"/>
                  </a:lnTo>
                  <a:lnTo>
                    <a:pt x="1305" y="0"/>
                  </a:lnTo>
                  <a:lnTo>
                    <a:pt x="1364" y="2"/>
                  </a:lnTo>
                  <a:lnTo>
                    <a:pt x="1421" y="7"/>
                  </a:lnTo>
                  <a:lnTo>
                    <a:pt x="1479" y="16"/>
                  </a:lnTo>
                  <a:lnTo>
                    <a:pt x="1535" y="29"/>
                  </a:lnTo>
                  <a:lnTo>
                    <a:pt x="1592" y="45"/>
                  </a:lnTo>
                  <a:lnTo>
                    <a:pt x="1646" y="66"/>
                  </a:lnTo>
                  <a:lnTo>
                    <a:pt x="1701" y="90"/>
                  </a:lnTo>
                  <a:lnTo>
                    <a:pt x="1755" y="118"/>
                  </a:lnTo>
                  <a:lnTo>
                    <a:pt x="1808" y="149"/>
                  </a:lnTo>
                  <a:lnTo>
                    <a:pt x="1861" y="185"/>
                  </a:lnTo>
                  <a:lnTo>
                    <a:pt x="1913" y="224"/>
                  </a:lnTo>
                  <a:lnTo>
                    <a:pt x="1964" y="268"/>
                  </a:lnTo>
                  <a:lnTo>
                    <a:pt x="2015" y="314"/>
                  </a:lnTo>
                  <a:lnTo>
                    <a:pt x="2065" y="365"/>
                  </a:lnTo>
                  <a:lnTo>
                    <a:pt x="2115" y="419"/>
                  </a:lnTo>
                  <a:lnTo>
                    <a:pt x="2164" y="477"/>
                  </a:lnTo>
                  <a:lnTo>
                    <a:pt x="2211" y="540"/>
                  </a:lnTo>
                  <a:lnTo>
                    <a:pt x="2259" y="605"/>
                  </a:lnTo>
                  <a:lnTo>
                    <a:pt x="2306" y="674"/>
                  </a:lnTo>
                  <a:lnTo>
                    <a:pt x="2352" y="748"/>
                  </a:lnTo>
                  <a:lnTo>
                    <a:pt x="2398" y="825"/>
                  </a:lnTo>
                  <a:lnTo>
                    <a:pt x="2443" y="906"/>
                  </a:lnTo>
                  <a:lnTo>
                    <a:pt x="2488" y="990"/>
                  </a:lnTo>
                  <a:lnTo>
                    <a:pt x="2531" y="1078"/>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 name="Freeform 158"/>
            <p:cNvSpPr>
              <a:spLocks/>
            </p:cNvSpPr>
            <p:nvPr/>
          </p:nvSpPr>
          <p:spPr bwMode="auto">
            <a:xfrm>
              <a:off x="3280" y="2427"/>
              <a:ext cx="66" cy="46"/>
            </a:xfrm>
            <a:custGeom>
              <a:avLst/>
              <a:gdLst>
                <a:gd name="T0" fmla="*/ 0 w 1708"/>
                <a:gd name="T1" fmla="*/ 0 h 1200"/>
                <a:gd name="T2" fmla="*/ 0 w 1708"/>
                <a:gd name="T3" fmla="*/ 0 h 1200"/>
                <a:gd name="T4" fmla="*/ 0 w 1708"/>
                <a:gd name="T5" fmla="*/ 0 h 1200"/>
                <a:gd name="T6" fmla="*/ 0 w 1708"/>
                <a:gd name="T7" fmla="*/ 0 h 1200"/>
                <a:gd name="T8" fmla="*/ 0 w 1708"/>
                <a:gd name="T9" fmla="*/ 0 h 1200"/>
                <a:gd name="T10" fmla="*/ 0 w 1708"/>
                <a:gd name="T11" fmla="*/ 0 h 1200"/>
                <a:gd name="T12" fmla="*/ 0 w 1708"/>
                <a:gd name="T13" fmla="*/ 0 h 1200"/>
                <a:gd name="T14" fmla="*/ 0 w 1708"/>
                <a:gd name="T15" fmla="*/ 0 h 1200"/>
                <a:gd name="T16" fmla="*/ 0 w 1708"/>
                <a:gd name="T17" fmla="*/ 0 h 1200"/>
                <a:gd name="T18" fmla="*/ 0 w 1708"/>
                <a:gd name="T19" fmla="*/ 0 h 1200"/>
                <a:gd name="T20" fmla="*/ 0 w 1708"/>
                <a:gd name="T21" fmla="*/ 0 h 1200"/>
                <a:gd name="T22" fmla="*/ 0 w 1708"/>
                <a:gd name="T23" fmla="*/ 0 h 1200"/>
                <a:gd name="T24" fmla="*/ 0 w 1708"/>
                <a:gd name="T25" fmla="*/ 0 h 1200"/>
                <a:gd name="T26" fmla="*/ 0 w 1708"/>
                <a:gd name="T27" fmla="*/ 0 h 1200"/>
                <a:gd name="T28" fmla="*/ 0 w 1708"/>
                <a:gd name="T29" fmla="*/ 0 h 1200"/>
                <a:gd name="T30" fmla="*/ 0 w 1708"/>
                <a:gd name="T31" fmla="*/ 0 h 1200"/>
                <a:gd name="T32" fmla="*/ 0 w 1708"/>
                <a:gd name="T33" fmla="*/ 0 h 1200"/>
                <a:gd name="T34" fmla="*/ 0 w 1708"/>
                <a:gd name="T35" fmla="*/ 0 h 1200"/>
                <a:gd name="T36" fmla="*/ 0 w 1708"/>
                <a:gd name="T37" fmla="*/ 0 h 1200"/>
                <a:gd name="T38" fmla="*/ 0 w 1708"/>
                <a:gd name="T39" fmla="*/ 0 h 1200"/>
                <a:gd name="T40" fmla="*/ 0 w 1708"/>
                <a:gd name="T41" fmla="*/ 0 h 1200"/>
                <a:gd name="T42" fmla="*/ 0 w 1708"/>
                <a:gd name="T43" fmla="*/ 0 h 1200"/>
                <a:gd name="T44" fmla="*/ 0 w 1708"/>
                <a:gd name="T45" fmla="*/ 0 h 1200"/>
                <a:gd name="T46" fmla="*/ 0 w 1708"/>
                <a:gd name="T47" fmla="*/ 0 h 1200"/>
                <a:gd name="T48" fmla="*/ 0 w 1708"/>
                <a:gd name="T49" fmla="*/ 0 h 1200"/>
                <a:gd name="T50" fmla="*/ 0 w 1708"/>
                <a:gd name="T51" fmla="*/ 0 h 1200"/>
                <a:gd name="T52" fmla="*/ 0 w 1708"/>
                <a:gd name="T53" fmla="*/ 0 h 1200"/>
                <a:gd name="T54" fmla="*/ 0 w 1708"/>
                <a:gd name="T55" fmla="*/ 0 h 1200"/>
                <a:gd name="T56" fmla="*/ 0 w 1708"/>
                <a:gd name="T57" fmla="*/ 0 h 1200"/>
                <a:gd name="T58" fmla="*/ 0 w 1708"/>
                <a:gd name="T59" fmla="*/ 0 h 1200"/>
                <a:gd name="T60" fmla="*/ 0 w 1708"/>
                <a:gd name="T61" fmla="*/ 0 h 1200"/>
                <a:gd name="T62" fmla="*/ 0 w 1708"/>
                <a:gd name="T63" fmla="*/ 0 h 1200"/>
                <a:gd name="T64" fmla="*/ 0 w 1708"/>
                <a:gd name="T65" fmla="*/ 0 h 1200"/>
                <a:gd name="T66" fmla="*/ 0 w 1708"/>
                <a:gd name="T67" fmla="*/ 0 h 1200"/>
                <a:gd name="T68" fmla="*/ 0 w 1708"/>
                <a:gd name="T69" fmla="*/ 0 h 1200"/>
                <a:gd name="T70" fmla="*/ 0 w 1708"/>
                <a:gd name="T71" fmla="*/ 0 h 1200"/>
                <a:gd name="T72" fmla="*/ 0 w 1708"/>
                <a:gd name="T73" fmla="*/ 0 h 1200"/>
                <a:gd name="T74" fmla="*/ 0 w 1708"/>
                <a:gd name="T75" fmla="*/ 0 h 1200"/>
                <a:gd name="T76" fmla="*/ 0 w 1708"/>
                <a:gd name="T77" fmla="*/ 0 h 1200"/>
                <a:gd name="T78" fmla="*/ 0 w 1708"/>
                <a:gd name="T79" fmla="*/ 0 h 1200"/>
                <a:gd name="T80" fmla="*/ 0 w 1708"/>
                <a:gd name="T81" fmla="*/ 0 h 1200"/>
                <a:gd name="T82" fmla="*/ 0 w 1708"/>
                <a:gd name="T83" fmla="*/ 0 h 1200"/>
                <a:gd name="T84" fmla="*/ 0 w 1708"/>
                <a:gd name="T85" fmla="*/ 0 h 1200"/>
                <a:gd name="T86" fmla="*/ 0 w 1708"/>
                <a:gd name="T87" fmla="*/ 0 h 1200"/>
                <a:gd name="T88" fmla="*/ 0 w 1708"/>
                <a:gd name="T89" fmla="*/ 0 h 1200"/>
                <a:gd name="T90" fmla="*/ 0 w 1708"/>
                <a:gd name="T91" fmla="*/ 0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08" h="1200">
                  <a:moveTo>
                    <a:pt x="1704" y="666"/>
                  </a:moveTo>
                  <a:lnTo>
                    <a:pt x="1682" y="624"/>
                  </a:lnTo>
                  <a:lnTo>
                    <a:pt x="1659" y="584"/>
                  </a:lnTo>
                  <a:lnTo>
                    <a:pt x="1635" y="544"/>
                  </a:lnTo>
                  <a:lnTo>
                    <a:pt x="1607" y="506"/>
                  </a:lnTo>
                  <a:lnTo>
                    <a:pt x="1579" y="469"/>
                  </a:lnTo>
                  <a:lnTo>
                    <a:pt x="1549" y="433"/>
                  </a:lnTo>
                  <a:lnTo>
                    <a:pt x="1517" y="398"/>
                  </a:lnTo>
                  <a:lnTo>
                    <a:pt x="1483" y="363"/>
                  </a:lnTo>
                  <a:lnTo>
                    <a:pt x="1447" y="330"/>
                  </a:lnTo>
                  <a:lnTo>
                    <a:pt x="1410" y="298"/>
                  </a:lnTo>
                  <a:lnTo>
                    <a:pt x="1370" y="267"/>
                  </a:lnTo>
                  <a:lnTo>
                    <a:pt x="1329" y="237"/>
                  </a:lnTo>
                  <a:lnTo>
                    <a:pt x="1285" y="208"/>
                  </a:lnTo>
                  <a:lnTo>
                    <a:pt x="1241" y="179"/>
                  </a:lnTo>
                  <a:lnTo>
                    <a:pt x="1193" y="153"/>
                  </a:lnTo>
                  <a:lnTo>
                    <a:pt x="1145" y="127"/>
                  </a:lnTo>
                  <a:lnTo>
                    <a:pt x="1118" y="114"/>
                  </a:lnTo>
                  <a:lnTo>
                    <a:pt x="1092" y="102"/>
                  </a:lnTo>
                  <a:lnTo>
                    <a:pt x="1065" y="89"/>
                  </a:lnTo>
                  <a:lnTo>
                    <a:pt x="1039" y="78"/>
                  </a:lnTo>
                  <a:lnTo>
                    <a:pt x="1013" y="68"/>
                  </a:lnTo>
                  <a:lnTo>
                    <a:pt x="988" y="58"/>
                  </a:lnTo>
                  <a:lnTo>
                    <a:pt x="961" y="49"/>
                  </a:lnTo>
                  <a:lnTo>
                    <a:pt x="936" y="41"/>
                  </a:lnTo>
                  <a:lnTo>
                    <a:pt x="911" y="34"/>
                  </a:lnTo>
                  <a:lnTo>
                    <a:pt x="886" y="27"/>
                  </a:lnTo>
                  <a:lnTo>
                    <a:pt x="861" y="21"/>
                  </a:lnTo>
                  <a:lnTo>
                    <a:pt x="837" y="16"/>
                  </a:lnTo>
                  <a:lnTo>
                    <a:pt x="812" y="11"/>
                  </a:lnTo>
                  <a:lnTo>
                    <a:pt x="788" y="8"/>
                  </a:lnTo>
                  <a:lnTo>
                    <a:pt x="765" y="5"/>
                  </a:lnTo>
                  <a:lnTo>
                    <a:pt x="742" y="2"/>
                  </a:lnTo>
                  <a:lnTo>
                    <a:pt x="717" y="1"/>
                  </a:lnTo>
                  <a:lnTo>
                    <a:pt x="694" y="0"/>
                  </a:lnTo>
                  <a:lnTo>
                    <a:pt x="672" y="0"/>
                  </a:lnTo>
                  <a:lnTo>
                    <a:pt x="648" y="0"/>
                  </a:lnTo>
                  <a:lnTo>
                    <a:pt x="626" y="2"/>
                  </a:lnTo>
                  <a:lnTo>
                    <a:pt x="603" y="4"/>
                  </a:lnTo>
                  <a:lnTo>
                    <a:pt x="581" y="6"/>
                  </a:lnTo>
                  <a:lnTo>
                    <a:pt x="559" y="10"/>
                  </a:lnTo>
                  <a:lnTo>
                    <a:pt x="537" y="14"/>
                  </a:lnTo>
                  <a:lnTo>
                    <a:pt x="516" y="19"/>
                  </a:lnTo>
                  <a:lnTo>
                    <a:pt x="494" y="25"/>
                  </a:lnTo>
                  <a:lnTo>
                    <a:pt x="473" y="31"/>
                  </a:lnTo>
                  <a:lnTo>
                    <a:pt x="452" y="38"/>
                  </a:lnTo>
                  <a:lnTo>
                    <a:pt x="431" y="46"/>
                  </a:lnTo>
                  <a:lnTo>
                    <a:pt x="410" y="55"/>
                  </a:lnTo>
                  <a:lnTo>
                    <a:pt x="390" y="64"/>
                  </a:lnTo>
                  <a:lnTo>
                    <a:pt x="361" y="78"/>
                  </a:lnTo>
                  <a:lnTo>
                    <a:pt x="332" y="93"/>
                  </a:lnTo>
                  <a:lnTo>
                    <a:pt x="305" y="109"/>
                  </a:lnTo>
                  <a:lnTo>
                    <a:pt x="278" y="125"/>
                  </a:lnTo>
                  <a:lnTo>
                    <a:pt x="251" y="141"/>
                  </a:lnTo>
                  <a:lnTo>
                    <a:pt x="226" y="158"/>
                  </a:lnTo>
                  <a:lnTo>
                    <a:pt x="201" y="176"/>
                  </a:lnTo>
                  <a:lnTo>
                    <a:pt x="175" y="195"/>
                  </a:lnTo>
                  <a:lnTo>
                    <a:pt x="152" y="214"/>
                  </a:lnTo>
                  <a:lnTo>
                    <a:pt x="128" y="233"/>
                  </a:lnTo>
                  <a:lnTo>
                    <a:pt x="106" y="253"/>
                  </a:lnTo>
                  <a:lnTo>
                    <a:pt x="83" y="274"/>
                  </a:lnTo>
                  <a:lnTo>
                    <a:pt x="62" y="297"/>
                  </a:lnTo>
                  <a:lnTo>
                    <a:pt x="41" y="319"/>
                  </a:lnTo>
                  <a:lnTo>
                    <a:pt x="21" y="341"/>
                  </a:lnTo>
                  <a:lnTo>
                    <a:pt x="0" y="365"/>
                  </a:lnTo>
                  <a:lnTo>
                    <a:pt x="64" y="416"/>
                  </a:lnTo>
                  <a:lnTo>
                    <a:pt x="125" y="468"/>
                  </a:lnTo>
                  <a:lnTo>
                    <a:pt x="184" y="518"/>
                  </a:lnTo>
                  <a:lnTo>
                    <a:pt x="240" y="570"/>
                  </a:lnTo>
                  <a:lnTo>
                    <a:pt x="294" y="621"/>
                  </a:lnTo>
                  <a:lnTo>
                    <a:pt x="346" y="673"/>
                  </a:lnTo>
                  <a:lnTo>
                    <a:pt x="396" y="725"/>
                  </a:lnTo>
                  <a:lnTo>
                    <a:pt x="444" y="777"/>
                  </a:lnTo>
                  <a:lnTo>
                    <a:pt x="488" y="829"/>
                  </a:lnTo>
                  <a:lnTo>
                    <a:pt x="532" y="882"/>
                  </a:lnTo>
                  <a:lnTo>
                    <a:pt x="572" y="934"/>
                  </a:lnTo>
                  <a:lnTo>
                    <a:pt x="612" y="987"/>
                  </a:lnTo>
                  <a:lnTo>
                    <a:pt x="648" y="1041"/>
                  </a:lnTo>
                  <a:lnTo>
                    <a:pt x="683" y="1093"/>
                  </a:lnTo>
                  <a:lnTo>
                    <a:pt x="714" y="1147"/>
                  </a:lnTo>
                  <a:lnTo>
                    <a:pt x="745" y="1200"/>
                  </a:lnTo>
                  <a:lnTo>
                    <a:pt x="1099" y="307"/>
                  </a:lnTo>
                  <a:lnTo>
                    <a:pt x="1127" y="321"/>
                  </a:lnTo>
                  <a:lnTo>
                    <a:pt x="1157" y="336"/>
                  </a:lnTo>
                  <a:lnTo>
                    <a:pt x="1187" y="352"/>
                  </a:lnTo>
                  <a:lnTo>
                    <a:pt x="1220" y="370"/>
                  </a:lnTo>
                  <a:lnTo>
                    <a:pt x="1288" y="410"/>
                  </a:lnTo>
                  <a:lnTo>
                    <a:pt x="1361" y="455"/>
                  </a:lnTo>
                  <a:lnTo>
                    <a:pt x="1440" y="505"/>
                  </a:lnTo>
                  <a:lnTo>
                    <a:pt x="1524" y="562"/>
                  </a:lnTo>
                  <a:lnTo>
                    <a:pt x="1613" y="622"/>
                  </a:lnTo>
                  <a:lnTo>
                    <a:pt x="1708" y="689"/>
                  </a:lnTo>
                  <a:lnTo>
                    <a:pt x="1704" y="666"/>
                  </a:lnTo>
                </a:path>
              </a:pathLst>
            </a:custGeom>
            <a:noFill/>
            <a:ln w="3175">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57" name="Rectangle 8"/>
          <p:cNvSpPr/>
          <p:nvPr/>
        </p:nvSpPr>
        <p:spPr>
          <a:xfrm>
            <a:off x="8908121" y="5245142"/>
            <a:ext cx="813431" cy="461665"/>
          </a:xfrm>
          <a:prstGeom prst="rect">
            <a:avLst/>
          </a:prstGeom>
        </p:spPr>
        <p:txBody>
          <a:bodyPr wrap="square">
            <a:spAutoFit/>
          </a:bodyPr>
          <a:lstStyle/>
          <a:p>
            <a:pPr algn="ctr"/>
            <a:r>
              <a:rPr lang="zh-CN" altLang="en-US" sz="1200" b="1" dirty="0">
                <a:solidFill>
                  <a:schemeClr val="tx1">
                    <a:lumMod val="65000"/>
                    <a:lumOff val="35000"/>
                  </a:schemeClr>
                </a:solidFill>
                <a:latin typeface="微软雅黑" pitchFamily="34" charset="-122"/>
                <a:ea typeface="微软雅黑" pitchFamily="34" charset="-122"/>
              </a:rPr>
              <a:t>就业</a:t>
            </a:r>
            <a:r>
              <a:rPr lang="zh-CN" altLang="en-US" sz="1200" b="1" dirty="0" smtClean="0">
                <a:solidFill>
                  <a:schemeClr val="tx1">
                    <a:lumMod val="65000"/>
                    <a:lumOff val="35000"/>
                  </a:schemeClr>
                </a:solidFill>
                <a:latin typeface="微软雅黑" pitchFamily="34" charset="-122"/>
                <a:ea typeface="微软雅黑" pitchFamily="34" charset="-122"/>
              </a:rPr>
              <a:t>业务数据</a:t>
            </a:r>
            <a:endParaRPr lang="en-US" sz="1200" b="1" dirty="0" smtClean="0">
              <a:solidFill>
                <a:schemeClr val="tx1">
                  <a:lumMod val="65000"/>
                  <a:lumOff val="35000"/>
                </a:schemeClr>
              </a:solidFill>
              <a:latin typeface="微软雅黑" pitchFamily="34" charset="-122"/>
              <a:ea typeface="微软雅黑" pitchFamily="34" charset="-122"/>
            </a:endParaRPr>
          </a:p>
        </p:txBody>
      </p:sp>
      <p:cxnSp>
        <p:nvCxnSpPr>
          <p:cNvPr id="258" name="直接箭头连接符 257"/>
          <p:cNvCxnSpPr/>
          <p:nvPr/>
        </p:nvCxnSpPr>
        <p:spPr>
          <a:xfrm flipH="1">
            <a:off x="8543278" y="4927062"/>
            <a:ext cx="566575" cy="16457"/>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a:stCxn id="174" idx="3"/>
            <a:endCxn id="235" idx="1"/>
          </p:cNvCxnSpPr>
          <p:nvPr/>
        </p:nvCxnSpPr>
        <p:spPr>
          <a:xfrm>
            <a:off x="7641847" y="3487566"/>
            <a:ext cx="600587" cy="1442565"/>
          </a:xfrm>
          <a:prstGeom prst="straightConnector1">
            <a:avLst/>
          </a:prstGeom>
          <a:ln>
            <a:solidFill>
              <a:schemeClr val="accent4">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0" name="圆角矩形 259"/>
          <p:cNvSpPr/>
          <p:nvPr/>
        </p:nvSpPr>
        <p:spPr>
          <a:xfrm>
            <a:off x="3735432" y="5892488"/>
            <a:ext cx="1401561" cy="5481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公共服务区</a:t>
            </a:r>
            <a:endParaRPr lang="zh-CN" altLang="en-US" dirty="0"/>
          </a:p>
        </p:txBody>
      </p:sp>
      <p:sp>
        <p:nvSpPr>
          <p:cNvPr id="261" name="圆角矩形 260"/>
          <p:cNvSpPr/>
          <p:nvPr/>
        </p:nvSpPr>
        <p:spPr>
          <a:xfrm>
            <a:off x="7417296" y="5892489"/>
            <a:ext cx="2297447" cy="5481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核心业务数据服务区</a:t>
            </a:r>
            <a:endParaRPr lang="zh-CN" altLang="en-US" dirty="0"/>
          </a:p>
        </p:txBody>
      </p:sp>
      <p:sp>
        <p:nvSpPr>
          <p:cNvPr id="262" name="标题 2"/>
          <p:cNvSpPr txBox="1">
            <a:spLocks/>
          </p:cNvSpPr>
          <p:nvPr/>
        </p:nvSpPr>
        <p:spPr bwMode="auto">
          <a:xfrm>
            <a:off x="609283" y="274638"/>
            <a:ext cx="10973435" cy="57018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公共服务一体化数据服流图</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860329760"/>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2440" y="185018"/>
            <a:ext cx="11492246" cy="6629365"/>
          </a:xfrm>
          <a:prstGeom prst="rect">
            <a:avLst/>
          </a:prstGeom>
        </p:spPr>
      </p:pic>
    </p:spTree>
    <p:extLst>
      <p:ext uri="{BB962C8B-B14F-4D97-AF65-F5344CB8AC3E}">
        <p14:creationId xmlns:p14="http://schemas.microsoft.com/office/powerpoint/2010/main" val="137874746"/>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3199" y="81464"/>
            <a:ext cx="11686561" cy="6776536"/>
          </a:xfrm>
          <a:prstGeom prst="rect">
            <a:avLst/>
          </a:prstGeom>
        </p:spPr>
      </p:pic>
    </p:spTree>
    <p:extLst>
      <p:ext uri="{BB962C8B-B14F-4D97-AF65-F5344CB8AC3E}">
        <p14:creationId xmlns:p14="http://schemas.microsoft.com/office/powerpoint/2010/main" val="1071336358"/>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6681" y="106681"/>
            <a:ext cx="12085320" cy="6568440"/>
          </a:xfrm>
          <a:prstGeom prst="rect">
            <a:avLst/>
          </a:prstGeom>
        </p:spPr>
      </p:pic>
    </p:spTree>
    <p:extLst>
      <p:ext uri="{BB962C8B-B14F-4D97-AF65-F5344CB8AC3E}">
        <p14:creationId xmlns:p14="http://schemas.microsoft.com/office/powerpoint/2010/main" val="653053591"/>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7159" y="49650"/>
            <a:ext cx="11841481" cy="6808350"/>
          </a:xfrm>
          <a:prstGeom prst="rect">
            <a:avLst/>
          </a:prstGeom>
        </p:spPr>
      </p:pic>
    </p:spTree>
    <p:extLst>
      <p:ext uri="{BB962C8B-B14F-4D97-AF65-F5344CB8AC3E}">
        <p14:creationId xmlns:p14="http://schemas.microsoft.com/office/powerpoint/2010/main" val="445398103"/>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1143000"/>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那么，我们如何</a:t>
            </a:r>
            <a:r>
              <a:rPr lang="zh-CN" altLang="en-US" sz="3200" dirty="0">
                <a:solidFill>
                  <a:srgbClr val="C00000"/>
                </a:solidFill>
                <a:latin typeface="微软雅黑" pitchFamily="34" charset="-122"/>
                <a:ea typeface="微软雅黑" pitchFamily="34" charset="-122"/>
              </a:rPr>
              <a:t>实现</a:t>
            </a:r>
          </a:p>
        </p:txBody>
      </p:sp>
      <p:sp>
        <p:nvSpPr>
          <p:cNvPr id="3" name="文本框 3"/>
          <p:cNvSpPr txBox="1">
            <a:spLocks noChangeArrowheads="1"/>
          </p:cNvSpPr>
          <p:nvPr/>
        </p:nvSpPr>
        <p:spPr bwMode="auto">
          <a:xfrm>
            <a:off x="769537" y="5934075"/>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sp>
        <p:nvSpPr>
          <p:cNvPr id="4" name="TextBox 6"/>
          <p:cNvSpPr txBox="1">
            <a:spLocks noChangeArrowheads="1"/>
          </p:cNvSpPr>
          <p:nvPr/>
        </p:nvSpPr>
        <p:spPr bwMode="auto">
          <a:xfrm>
            <a:off x="770580" y="3012239"/>
            <a:ext cx="5208061" cy="417358"/>
          </a:xfrm>
          <a:prstGeom prst="rect">
            <a:avLst/>
          </a:prstGeom>
          <a:noFill/>
          <a:ln w="9525">
            <a:noFill/>
            <a:miter lim="800000"/>
            <a:headEnd/>
            <a:tailEnd/>
          </a:ln>
        </p:spPr>
        <p:txBody>
          <a:bodyPr>
            <a:spAutoFit/>
          </a:bodyPr>
          <a:lstStyle/>
          <a:p>
            <a:pPr eaLnBrk="1" hangingPunct="1">
              <a:lnSpc>
                <a:spcPct val="130000"/>
              </a:lnSpc>
            </a:pPr>
            <a:r>
              <a:rPr lang="zh-CN" altLang="en-US" b="1" dirty="0">
                <a:solidFill>
                  <a:schemeClr val="bg1"/>
                </a:solidFill>
                <a:latin typeface="微软雅黑" pitchFamily="34" charset="-122"/>
                <a:ea typeface="微软雅黑" pitchFamily="34" charset="-122"/>
              </a:rPr>
              <a:t>第二阶段：</a:t>
            </a:r>
            <a:r>
              <a:rPr lang="zh-CN" altLang="en-US" b="1" dirty="0" smtClean="0">
                <a:solidFill>
                  <a:schemeClr val="bg1"/>
                </a:solidFill>
                <a:latin typeface="微软雅黑" pitchFamily="34" charset="-122"/>
                <a:ea typeface="微软雅黑" pitchFamily="34" charset="-122"/>
              </a:rPr>
              <a:t>学和</a:t>
            </a:r>
            <a:r>
              <a:rPr lang="zh-CN" altLang="en-US" b="1" dirty="0">
                <a:solidFill>
                  <a:schemeClr val="bg1"/>
                </a:solidFill>
                <a:latin typeface="微软雅黑" pitchFamily="34" charset="-122"/>
                <a:ea typeface="微软雅黑" pitchFamily="34" charset="-122"/>
              </a:rPr>
              <a:t>验证开源项目</a:t>
            </a:r>
            <a:r>
              <a:rPr lang="en-US" altLang="zh-CN" b="1" dirty="0">
                <a:solidFill>
                  <a:schemeClr val="bg1"/>
                </a:solidFill>
                <a:latin typeface="微软雅黑" pitchFamily="34" charset="-122"/>
                <a:ea typeface="微软雅黑" pitchFamily="34" charset="-122"/>
              </a:rPr>
              <a:t>switchyard</a:t>
            </a:r>
          </a:p>
        </p:txBody>
      </p:sp>
      <p:sp>
        <p:nvSpPr>
          <p:cNvPr id="5" name="TextBox 6"/>
          <p:cNvSpPr txBox="1">
            <a:spLocks noChangeArrowheads="1"/>
          </p:cNvSpPr>
          <p:nvPr/>
        </p:nvSpPr>
        <p:spPr bwMode="auto">
          <a:xfrm>
            <a:off x="817332" y="5301928"/>
            <a:ext cx="5208061" cy="452432"/>
          </a:xfrm>
          <a:prstGeom prst="rect">
            <a:avLst/>
          </a:prstGeom>
          <a:noFill/>
          <a:ln w="9525">
            <a:noFill/>
            <a:miter lim="800000"/>
            <a:headEnd/>
            <a:tailEnd/>
          </a:ln>
        </p:spPr>
        <p:txBody>
          <a:bodyPr>
            <a:spAutoFit/>
          </a:bodyPr>
          <a:lstStyle/>
          <a:p>
            <a:pPr eaLnBrk="1" hangingPunct="1">
              <a:lnSpc>
                <a:spcPct val="130000"/>
              </a:lnSpc>
            </a:pPr>
            <a:r>
              <a:rPr lang="zh-CN" altLang="en-US" b="1">
                <a:solidFill>
                  <a:schemeClr val="bg1"/>
                </a:solidFill>
                <a:latin typeface="微软雅黑" pitchFamily="34" charset="-122"/>
                <a:ea typeface="微软雅黑" pitchFamily="34" charset="-122"/>
              </a:rPr>
              <a:t>第三阶段：学习和验证</a:t>
            </a:r>
            <a:r>
              <a:rPr lang="en-US" altLang="zh-CN" b="1">
                <a:solidFill>
                  <a:schemeClr val="bg1"/>
                </a:solidFill>
                <a:latin typeface="微软雅黑" pitchFamily="34" charset="-122"/>
                <a:ea typeface="微软雅黑" pitchFamily="34" charset="-122"/>
              </a:rPr>
              <a:t>weblogic sca</a:t>
            </a:r>
            <a:r>
              <a:rPr lang="zh-CN" altLang="en-US" b="1">
                <a:solidFill>
                  <a:schemeClr val="bg1"/>
                </a:solidFill>
                <a:latin typeface="微软雅黑" pitchFamily="34" charset="-122"/>
                <a:ea typeface="微软雅黑" pitchFamily="34" charset="-122"/>
              </a:rPr>
              <a:t>开发与发布</a:t>
            </a:r>
            <a:endParaRPr lang="en-US" altLang="zh-CN" b="1">
              <a:solidFill>
                <a:schemeClr val="bg1"/>
              </a:solidFill>
              <a:latin typeface="微软雅黑" pitchFamily="34" charset="-122"/>
              <a:ea typeface="微软雅黑" pitchFamily="34" charset="-122"/>
            </a:endParaRPr>
          </a:p>
        </p:txBody>
      </p:sp>
      <p:pic>
        <p:nvPicPr>
          <p:cNvPr id="6" name="图片 5" descr="u=1068600404,930891161&amp;fm=21&amp;gp=0.jpg"/>
          <p:cNvPicPr>
            <a:picLocks noChangeAspect="1"/>
          </p:cNvPicPr>
          <p:nvPr/>
        </p:nvPicPr>
        <p:blipFill>
          <a:blip r:embed="rId2"/>
          <a:stretch>
            <a:fillRect/>
          </a:stretch>
        </p:blipFill>
        <p:spPr>
          <a:xfrm>
            <a:off x="3774265" y="1068442"/>
            <a:ext cx="4643470" cy="3613394"/>
          </a:xfrm>
          <a:prstGeom prst="rect">
            <a:avLst/>
          </a:prstGeom>
        </p:spPr>
      </p:pic>
    </p:spTree>
    <p:extLst>
      <p:ext uri="{BB962C8B-B14F-4D97-AF65-F5344CB8AC3E}">
        <p14:creationId xmlns:p14="http://schemas.microsoft.com/office/powerpoint/2010/main" val="1453506302"/>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79292" y="1278153"/>
            <a:ext cx="9188971" cy="48757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1416553" y="3895696"/>
            <a:ext cx="6559826" cy="193163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圆角矩形 2"/>
          <p:cNvSpPr/>
          <p:nvPr/>
        </p:nvSpPr>
        <p:spPr>
          <a:xfrm>
            <a:off x="1378453" y="1577552"/>
            <a:ext cx="6559826" cy="193163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2"/>
          <p:cNvSpPr txBox="1">
            <a:spLocks/>
          </p:cNvSpPr>
          <p:nvPr/>
        </p:nvSpPr>
        <p:spPr bwMode="auto">
          <a:xfrm>
            <a:off x="60928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产品设计思路（社保业务框架）</a:t>
            </a:r>
            <a:endParaRPr lang="zh-CN" altLang="en-US" sz="3200" dirty="0">
              <a:solidFill>
                <a:srgbClr val="C00000"/>
              </a:solidFill>
              <a:latin typeface="微软雅黑" pitchFamily="34" charset="-122"/>
              <a:ea typeface="微软雅黑" pitchFamily="34" charset="-122"/>
            </a:endParaRPr>
          </a:p>
        </p:txBody>
      </p:sp>
      <p:grpSp>
        <p:nvGrpSpPr>
          <p:cNvPr id="6" name="组合 2"/>
          <p:cNvGrpSpPr>
            <a:grpSpLocks/>
          </p:cNvGrpSpPr>
          <p:nvPr/>
        </p:nvGrpSpPr>
        <p:grpSpPr bwMode="auto">
          <a:xfrm>
            <a:off x="1644410" y="1651974"/>
            <a:ext cx="4359054" cy="514350"/>
            <a:chOff x="913736" y="3620428"/>
            <a:chExt cx="5133725" cy="514248"/>
          </a:xfrm>
        </p:grpSpPr>
        <p:sp>
          <p:nvSpPr>
            <p:cNvPr id="7" name="圆角矩形 6"/>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914600" y="3651336"/>
              <a:ext cx="4319616" cy="452342"/>
            </a:xfrm>
            <a:prstGeom prst="rect">
              <a:avLst/>
            </a:prstGeom>
            <a:noFill/>
            <a:ln w="9525">
              <a:noFill/>
              <a:miter lim="800000"/>
              <a:headEnd/>
              <a:tailEnd/>
            </a:ln>
          </p:spPr>
          <p:txBody>
            <a:bodyPr>
              <a:spAutoFit/>
            </a:bodyPr>
            <a:lstStyle/>
            <a:p>
              <a:pPr>
                <a:lnSpc>
                  <a:spcPct val="130000"/>
                </a:lnSpc>
              </a:pPr>
              <a:r>
                <a:rPr lang="zh-CN" altLang="en-US" b="1" dirty="0" smtClean="0">
                  <a:solidFill>
                    <a:schemeClr val="bg1"/>
                  </a:solidFill>
                  <a:latin typeface="微软雅黑" pitchFamily="34" charset="-122"/>
                  <a:ea typeface="微软雅黑" pitchFamily="34" charset="-122"/>
                </a:rPr>
                <a:t>业务</a:t>
              </a:r>
              <a:r>
                <a:rPr lang="zh-CN" altLang="en-US" b="1" dirty="0">
                  <a:solidFill>
                    <a:schemeClr val="bg1"/>
                  </a:solidFill>
                  <a:latin typeface="微软雅黑" pitchFamily="34" charset="-122"/>
                  <a:ea typeface="微软雅黑" pitchFamily="34" charset="-122"/>
                </a:rPr>
                <a:t>逻辑构件化</a:t>
              </a:r>
              <a:endParaRPr lang="en-US" altLang="zh-CN" b="1" dirty="0">
                <a:solidFill>
                  <a:schemeClr val="bg1"/>
                </a:solidFill>
                <a:latin typeface="微软雅黑" pitchFamily="34" charset="-122"/>
                <a:ea typeface="微软雅黑" pitchFamily="34" charset="-122"/>
              </a:endParaRPr>
            </a:p>
          </p:txBody>
        </p:sp>
      </p:grpSp>
      <p:grpSp>
        <p:nvGrpSpPr>
          <p:cNvPr id="9" name="组合 2"/>
          <p:cNvGrpSpPr>
            <a:grpSpLocks/>
          </p:cNvGrpSpPr>
          <p:nvPr/>
        </p:nvGrpSpPr>
        <p:grpSpPr bwMode="auto">
          <a:xfrm>
            <a:off x="1670540" y="2833714"/>
            <a:ext cx="4359055" cy="514350"/>
            <a:chOff x="913736" y="3620428"/>
            <a:chExt cx="5133725" cy="514248"/>
          </a:xfrm>
        </p:grpSpPr>
        <p:sp>
          <p:nvSpPr>
            <p:cNvPr id="10" name="圆角矩形 9"/>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1" name="TextBox 6"/>
            <p:cNvSpPr txBox="1">
              <a:spLocks noChangeArrowheads="1"/>
            </p:cNvSpPr>
            <p:nvPr/>
          </p:nvSpPr>
          <p:spPr bwMode="auto">
            <a:xfrm>
              <a:off x="914600" y="3651336"/>
              <a:ext cx="4922161" cy="452342"/>
            </a:xfrm>
            <a:prstGeom prst="rect">
              <a:avLst/>
            </a:prstGeom>
            <a:noFill/>
            <a:ln w="9525">
              <a:noFill/>
              <a:miter lim="800000"/>
              <a:headEnd/>
              <a:tailEnd/>
            </a:ln>
          </p:spPr>
          <p:txBody>
            <a:bodyPr wrap="square">
              <a:spAutoFit/>
            </a:bodyPr>
            <a:lstStyle/>
            <a:p>
              <a:pPr eaLnBrk="1" hangingPunct="1">
                <a:lnSpc>
                  <a:spcPct val="130000"/>
                </a:lnSpc>
              </a:pPr>
              <a:r>
                <a:rPr lang="zh-CN" altLang="en-US" b="1" dirty="0" smtClean="0">
                  <a:solidFill>
                    <a:schemeClr val="bg1"/>
                  </a:solidFill>
                  <a:latin typeface="微软雅黑" pitchFamily="34" charset="-122"/>
                  <a:ea typeface="微软雅黑" pitchFamily="34" charset="-122"/>
                </a:rPr>
                <a:t>构件测试自动化</a:t>
              </a:r>
              <a:endParaRPr lang="en-US" altLang="zh-CN" b="1" dirty="0">
                <a:solidFill>
                  <a:schemeClr val="bg1"/>
                </a:solidFill>
                <a:latin typeface="微软雅黑" pitchFamily="34" charset="-122"/>
                <a:ea typeface="微软雅黑" pitchFamily="34" charset="-122"/>
              </a:endParaRPr>
            </a:p>
          </p:txBody>
        </p:sp>
      </p:grpSp>
      <p:grpSp>
        <p:nvGrpSpPr>
          <p:cNvPr id="12" name="组合 2"/>
          <p:cNvGrpSpPr>
            <a:grpSpLocks/>
          </p:cNvGrpSpPr>
          <p:nvPr/>
        </p:nvGrpSpPr>
        <p:grpSpPr bwMode="auto">
          <a:xfrm>
            <a:off x="1649377" y="4585463"/>
            <a:ext cx="4359056" cy="514350"/>
            <a:chOff x="913736" y="3620428"/>
            <a:chExt cx="5133725" cy="514248"/>
          </a:xfrm>
        </p:grpSpPr>
        <p:sp>
          <p:nvSpPr>
            <p:cNvPr id="13" name="圆角矩形 12"/>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4" name="TextBox 6"/>
            <p:cNvSpPr txBox="1">
              <a:spLocks noChangeArrowheads="1"/>
            </p:cNvSpPr>
            <p:nvPr/>
          </p:nvSpPr>
          <p:spPr bwMode="auto">
            <a:xfrm>
              <a:off x="914600" y="3651336"/>
              <a:ext cx="4319616" cy="452342"/>
            </a:xfrm>
            <a:prstGeom prst="rect">
              <a:avLst/>
            </a:prstGeom>
            <a:noFill/>
            <a:ln w="9525">
              <a:noFill/>
              <a:miter lim="800000"/>
              <a:headEnd/>
              <a:tailEnd/>
            </a:ln>
          </p:spPr>
          <p:txBody>
            <a:bodyPr>
              <a:spAutoFit/>
            </a:bodyPr>
            <a:lstStyle/>
            <a:p>
              <a:pPr>
                <a:lnSpc>
                  <a:spcPct val="130000"/>
                </a:lnSpc>
              </a:pPr>
              <a:r>
                <a:rPr lang="zh-CN" altLang="en-US" b="1" dirty="0" smtClean="0">
                  <a:solidFill>
                    <a:schemeClr val="bg1"/>
                  </a:solidFill>
                  <a:latin typeface="微软雅黑" pitchFamily="34" charset="-122"/>
                  <a:ea typeface="微软雅黑" pitchFamily="34" charset="-122"/>
                </a:rPr>
                <a:t>服务可监控</a:t>
              </a:r>
              <a:endParaRPr lang="en-US" altLang="zh-CN" b="1" dirty="0">
                <a:solidFill>
                  <a:schemeClr val="bg1"/>
                </a:solidFill>
                <a:latin typeface="微软雅黑" pitchFamily="34" charset="-122"/>
                <a:ea typeface="微软雅黑" pitchFamily="34" charset="-122"/>
              </a:endParaRPr>
            </a:p>
          </p:txBody>
        </p:sp>
      </p:grpSp>
      <p:sp>
        <p:nvSpPr>
          <p:cNvPr id="4" name="文本框 3"/>
          <p:cNvSpPr txBox="1"/>
          <p:nvPr/>
        </p:nvSpPr>
        <p:spPr>
          <a:xfrm>
            <a:off x="7066375" y="1555009"/>
            <a:ext cx="442039" cy="2031325"/>
          </a:xfrm>
          <a:prstGeom prst="rect">
            <a:avLst/>
          </a:prstGeom>
          <a:noFill/>
        </p:spPr>
        <p:txBody>
          <a:bodyPr wrap="square" rtlCol="0">
            <a:spAutoFit/>
          </a:bodyPr>
          <a:lstStyle/>
          <a:p>
            <a:r>
              <a:rPr lang="zh-CN" altLang="en-US" dirty="0" smtClean="0"/>
              <a:t>构件化领域设计</a:t>
            </a:r>
            <a:endParaRPr lang="zh-CN" altLang="en-US" dirty="0"/>
          </a:p>
        </p:txBody>
      </p:sp>
      <p:grpSp>
        <p:nvGrpSpPr>
          <p:cNvPr id="21" name="组合 2"/>
          <p:cNvGrpSpPr>
            <a:grpSpLocks/>
          </p:cNvGrpSpPr>
          <p:nvPr/>
        </p:nvGrpSpPr>
        <p:grpSpPr bwMode="auto">
          <a:xfrm>
            <a:off x="1649377" y="5191403"/>
            <a:ext cx="4359056" cy="514350"/>
            <a:chOff x="913736" y="3620428"/>
            <a:chExt cx="5133725" cy="514248"/>
          </a:xfrm>
        </p:grpSpPr>
        <p:sp>
          <p:nvSpPr>
            <p:cNvPr id="22" name="圆角矩形 21"/>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3" name="TextBox 6"/>
            <p:cNvSpPr txBox="1">
              <a:spLocks noChangeArrowheads="1"/>
            </p:cNvSpPr>
            <p:nvPr/>
          </p:nvSpPr>
          <p:spPr bwMode="auto">
            <a:xfrm>
              <a:off x="914600" y="3651336"/>
              <a:ext cx="4319616" cy="452342"/>
            </a:xfrm>
            <a:prstGeom prst="rect">
              <a:avLst/>
            </a:prstGeom>
            <a:noFill/>
            <a:ln w="9525">
              <a:noFill/>
              <a:miter lim="800000"/>
              <a:headEnd/>
              <a:tailEnd/>
            </a:ln>
          </p:spPr>
          <p:txBody>
            <a:bodyPr>
              <a:spAutoFit/>
            </a:bodyPr>
            <a:lstStyle/>
            <a:p>
              <a:pPr>
                <a:lnSpc>
                  <a:spcPct val="130000"/>
                </a:lnSpc>
              </a:pPr>
              <a:r>
                <a:rPr lang="zh-CN" altLang="en-US" b="1" dirty="0" smtClean="0">
                  <a:solidFill>
                    <a:schemeClr val="bg1"/>
                  </a:solidFill>
                  <a:latin typeface="微软雅黑" pitchFamily="34" charset="-122"/>
                  <a:ea typeface="微软雅黑" pitchFamily="34" charset="-122"/>
                </a:rPr>
                <a:t>服务可治理</a:t>
              </a:r>
              <a:endParaRPr lang="en-US" altLang="zh-CN" b="1" dirty="0">
                <a:solidFill>
                  <a:schemeClr val="bg1"/>
                </a:solidFill>
                <a:latin typeface="微软雅黑" pitchFamily="34" charset="-122"/>
                <a:ea typeface="微软雅黑" pitchFamily="34" charset="-122"/>
              </a:endParaRPr>
            </a:p>
          </p:txBody>
        </p:sp>
      </p:grpSp>
      <p:grpSp>
        <p:nvGrpSpPr>
          <p:cNvPr id="25" name="组合 2"/>
          <p:cNvGrpSpPr>
            <a:grpSpLocks/>
          </p:cNvGrpSpPr>
          <p:nvPr/>
        </p:nvGrpSpPr>
        <p:grpSpPr bwMode="auto">
          <a:xfrm>
            <a:off x="1649377" y="3961812"/>
            <a:ext cx="4359056" cy="514350"/>
            <a:chOff x="913736" y="3620428"/>
            <a:chExt cx="5133725" cy="514248"/>
          </a:xfrm>
        </p:grpSpPr>
        <p:sp>
          <p:nvSpPr>
            <p:cNvPr id="26" name="圆角矩形 25"/>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7" name="TextBox 6"/>
            <p:cNvSpPr txBox="1">
              <a:spLocks noChangeArrowheads="1"/>
            </p:cNvSpPr>
            <p:nvPr/>
          </p:nvSpPr>
          <p:spPr bwMode="auto">
            <a:xfrm>
              <a:off x="914600" y="3651336"/>
              <a:ext cx="4319616" cy="417275"/>
            </a:xfrm>
            <a:prstGeom prst="rect">
              <a:avLst/>
            </a:prstGeom>
            <a:noFill/>
            <a:ln w="9525">
              <a:noFill/>
              <a:miter lim="800000"/>
              <a:headEnd/>
              <a:tailEnd/>
            </a:ln>
          </p:spPr>
          <p:txBody>
            <a:bodyPr>
              <a:spAutoFit/>
            </a:bodyPr>
            <a:lstStyle/>
            <a:p>
              <a:pPr>
                <a:lnSpc>
                  <a:spcPct val="130000"/>
                </a:lnSpc>
              </a:pPr>
              <a:r>
                <a:rPr lang="zh-CN" altLang="en-US" b="1" dirty="0" smtClean="0">
                  <a:solidFill>
                    <a:schemeClr val="bg1"/>
                  </a:solidFill>
                  <a:latin typeface="微软雅黑" pitchFamily="34" charset="-122"/>
                  <a:ea typeface="微软雅黑" pitchFamily="34" charset="-122"/>
                </a:rPr>
                <a:t>服务可访问</a:t>
              </a:r>
              <a:endParaRPr lang="en-US" altLang="zh-CN" b="1" dirty="0">
                <a:solidFill>
                  <a:schemeClr val="bg1"/>
                </a:solidFill>
                <a:latin typeface="微软雅黑" pitchFamily="34" charset="-122"/>
                <a:ea typeface="微软雅黑" pitchFamily="34" charset="-122"/>
              </a:endParaRPr>
            </a:p>
          </p:txBody>
        </p:sp>
      </p:grpSp>
      <p:sp>
        <p:nvSpPr>
          <p:cNvPr id="29" name="文本框 28"/>
          <p:cNvSpPr txBox="1"/>
          <p:nvPr/>
        </p:nvSpPr>
        <p:spPr>
          <a:xfrm>
            <a:off x="7104475" y="3858505"/>
            <a:ext cx="442039" cy="2031325"/>
          </a:xfrm>
          <a:prstGeom prst="rect">
            <a:avLst/>
          </a:prstGeom>
          <a:noFill/>
        </p:spPr>
        <p:txBody>
          <a:bodyPr wrap="square" rtlCol="0">
            <a:spAutoFit/>
          </a:bodyPr>
          <a:lstStyle/>
          <a:p>
            <a:r>
              <a:rPr lang="zh-CN" altLang="en-US" dirty="0" smtClean="0"/>
              <a:t>领域层</a:t>
            </a:r>
            <a:endParaRPr lang="en-US" altLang="zh-CN" dirty="0" smtClean="0"/>
          </a:p>
          <a:p>
            <a:r>
              <a:rPr lang="zh-CN" altLang="en-US" dirty="0" smtClean="0"/>
              <a:t>服务设计</a:t>
            </a:r>
            <a:endParaRPr lang="zh-CN" altLang="en-US" dirty="0"/>
          </a:p>
        </p:txBody>
      </p:sp>
      <p:grpSp>
        <p:nvGrpSpPr>
          <p:cNvPr id="30" name="组合 2"/>
          <p:cNvGrpSpPr>
            <a:grpSpLocks/>
          </p:cNvGrpSpPr>
          <p:nvPr/>
        </p:nvGrpSpPr>
        <p:grpSpPr bwMode="auto">
          <a:xfrm>
            <a:off x="1644410" y="2248433"/>
            <a:ext cx="4359054" cy="514350"/>
            <a:chOff x="913736" y="3620428"/>
            <a:chExt cx="5133725" cy="514248"/>
          </a:xfrm>
        </p:grpSpPr>
        <p:sp>
          <p:nvSpPr>
            <p:cNvPr id="31" name="圆角矩形 30"/>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32" name="TextBox 6"/>
            <p:cNvSpPr txBox="1">
              <a:spLocks noChangeArrowheads="1"/>
            </p:cNvSpPr>
            <p:nvPr/>
          </p:nvSpPr>
          <p:spPr bwMode="auto">
            <a:xfrm>
              <a:off x="914600" y="3651336"/>
              <a:ext cx="4319616" cy="417275"/>
            </a:xfrm>
            <a:prstGeom prst="rect">
              <a:avLst/>
            </a:prstGeom>
            <a:noFill/>
            <a:ln w="9525">
              <a:noFill/>
              <a:miter lim="800000"/>
              <a:headEnd/>
              <a:tailEnd/>
            </a:ln>
          </p:spPr>
          <p:txBody>
            <a:bodyPr>
              <a:spAutoFit/>
            </a:bodyPr>
            <a:lstStyle/>
            <a:p>
              <a:pPr>
                <a:lnSpc>
                  <a:spcPct val="130000"/>
                </a:lnSpc>
              </a:pPr>
              <a:r>
                <a:rPr lang="zh-CN" altLang="en-US" b="1" dirty="0" smtClean="0">
                  <a:solidFill>
                    <a:schemeClr val="bg1"/>
                  </a:solidFill>
                  <a:latin typeface="微软雅黑" pitchFamily="34" charset="-122"/>
                  <a:ea typeface="微软雅黑" pitchFamily="34" charset="-122"/>
                </a:rPr>
                <a:t>构件管理工具化</a:t>
              </a:r>
              <a:endParaRPr lang="en-US" altLang="zh-CN" b="1" dirty="0">
                <a:solidFill>
                  <a:schemeClr val="bg1"/>
                </a:solidFill>
                <a:latin typeface="微软雅黑" pitchFamily="34" charset="-122"/>
                <a:ea typeface="微软雅黑" pitchFamily="34" charset="-122"/>
              </a:endParaRPr>
            </a:p>
          </p:txBody>
        </p:sp>
      </p:grpSp>
      <p:sp>
        <p:nvSpPr>
          <p:cNvPr id="15" name="文本框 14"/>
          <p:cNvSpPr txBox="1"/>
          <p:nvPr/>
        </p:nvSpPr>
        <p:spPr>
          <a:xfrm>
            <a:off x="8792221" y="1823213"/>
            <a:ext cx="1214204" cy="3785652"/>
          </a:xfrm>
          <a:prstGeom prst="rect">
            <a:avLst/>
          </a:prstGeom>
          <a:noFill/>
        </p:spPr>
        <p:txBody>
          <a:bodyPr wrap="square" rtlCol="0">
            <a:spAutoFit/>
          </a:bodyPr>
          <a:lstStyle/>
          <a:p>
            <a:r>
              <a:rPr lang="zh-CN" altLang="en-US" sz="6000" dirty="0" smtClean="0"/>
              <a:t>业务框架</a:t>
            </a:r>
            <a:endParaRPr lang="zh-CN" altLang="en-US" sz="6000" dirty="0"/>
          </a:p>
        </p:txBody>
      </p:sp>
    </p:spTree>
    <p:extLst>
      <p:ext uri="{BB962C8B-B14F-4D97-AF65-F5344CB8AC3E}">
        <p14:creationId xmlns:p14="http://schemas.microsoft.com/office/powerpoint/2010/main" val="22557892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 grpId="0" animBg="1"/>
      <p:bldP spid="4"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74419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人社省级集中产品提供的内容</a:t>
            </a:r>
          </a:p>
        </p:txBody>
      </p:sp>
      <p:graphicFrame>
        <p:nvGraphicFramePr>
          <p:cNvPr id="3" name="表格 2"/>
          <p:cNvGraphicFramePr>
            <a:graphicFrameLocks noGrp="1"/>
          </p:cNvGraphicFramePr>
          <p:nvPr>
            <p:extLst>
              <p:ext uri="{D42A27DB-BD31-4B8C-83A1-F6EECF244321}">
                <p14:modId xmlns:p14="http://schemas.microsoft.com/office/powerpoint/2010/main" val="3606504494"/>
              </p:ext>
            </p:extLst>
          </p:nvPr>
        </p:nvGraphicFramePr>
        <p:xfrm>
          <a:off x="1103957" y="2782748"/>
          <a:ext cx="6645957" cy="1483360"/>
        </p:xfrm>
        <a:graphic>
          <a:graphicData uri="http://schemas.openxmlformats.org/drawingml/2006/table">
            <a:tbl>
              <a:tblPr firstRow="1" bandRow="1">
                <a:tableStyleId>{5C22544A-7EE6-4342-B048-85BDC9FD1C3A}</a:tableStyleId>
              </a:tblPr>
              <a:tblGrid>
                <a:gridCol w="999326"/>
                <a:gridCol w="5646631"/>
              </a:tblGrid>
              <a:tr h="370840">
                <a:tc>
                  <a:txBody>
                    <a:bodyPr/>
                    <a:lstStyle/>
                    <a:p>
                      <a:r>
                        <a:rPr lang="zh-CN" altLang="en-US" dirty="0" smtClean="0"/>
                        <a:t>序号</a:t>
                      </a:r>
                      <a:endParaRPr lang="zh-CN" altLang="en-US" dirty="0"/>
                    </a:p>
                  </a:txBody>
                  <a:tcPr/>
                </a:tc>
                <a:tc>
                  <a:txBody>
                    <a:bodyPr/>
                    <a:lstStyle/>
                    <a:p>
                      <a:pPr algn="ctr"/>
                      <a:r>
                        <a:rPr lang="zh-CN" altLang="en-US" dirty="0" smtClean="0"/>
                        <a:t>业务域</a:t>
                      </a:r>
                      <a:endParaRPr lang="zh-CN" altLang="en-US" dirty="0"/>
                    </a:p>
                  </a:txBody>
                  <a:tcPr/>
                </a:tc>
              </a:tr>
              <a:tr h="370840">
                <a:tc>
                  <a:txBody>
                    <a:bodyPr/>
                    <a:lstStyle/>
                    <a:p>
                      <a:r>
                        <a:rPr lang="en-US" altLang="zh-CN" dirty="0" smtClean="0"/>
                        <a:t>1</a:t>
                      </a:r>
                      <a:endParaRPr lang="zh-CN" altLang="en-US" dirty="0"/>
                    </a:p>
                  </a:txBody>
                  <a:tcPr/>
                </a:tc>
                <a:tc>
                  <a:txBody>
                    <a:bodyPr/>
                    <a:lstStyle/>
                    <a:p>
                      <a:r>
                        <a:rPr lang="zh-CN" altLang="en-US" dirty="0" smtClean="0"/>
                        <a:t>公共业务</a:t>
                      </a:r>
                      <a:endParaRPr lang="zh-CN" altLang="en-US" dirty="0"/>
                    </a:p>
                  </a:txBody>
                  <a:tcPr/>
                </a:tc>
              </a:tr>
              <a:tr h="370840">
                <a:tc>
                  <a:txBody>
                    <a:bodyPr/>
                    <a:lstStyle/>
                    <a:p>
                      <a:r>
                        <a:rPr lang="en-US" altLang="zh-CN" dirty="0" smtClean="0"/>
                        <a:t>2</a:t>
                      </a:r>
                      <a:endParaRPr lang="zh-CN" altLang="en-US" dirty="0"/>
                    </a:p>
                  </a:txBody>
                  <a:tcPr/>
                </a:tc>
                <a:tc>
                  <a:txBody>
                    <a:bodyPr/>
                    <a:lstStyle/>
                    <a:p>
                      <a:r>
                        <a:rPr lang="zh-CN" altLang="en-US" dirty="0" smtClean="0"/>
                        <a:t>四险待遇（养老、工伤、失业、生育）</a:t>
                      </a:r>
                      <a:endParaRPr lang="zh-CN" altLang="en-US" dirty="0"/>
                    </a:p>
                  </a:txBody>
                  <a:tcPr/>
                </a:tc>
              </a:tr>
              <a:tr h="370840">
                <a:tc>
                  <a:txBody>
                    <a:bodyPr/>
                    <a:lstStyle/>
                    <a:p>
                      <a:r>
                        <a:rPr lang="en-US" altLang="zh-CN" dirty="0" smtClean="0"/>
                        <a:t>3</a:t>
                      </a:r>
                      <a:endParaRPr lang="zh-CN" altLang="en-US" dirty="0"/>
                    </a:p>
                  </a:txBody>
                  <a:tcPr/>
                </a:tc>
                <a:tc>
                  <a:txBody>
                    <a:bodyPr/>
                    <a:lstStyle/>
                    <a:p>
                      <a:r>
                        <a:rPr lang="zh-CN" altLang="en-US" dirty="0" smtClean="0"/>
                        <a:t>医疗待遇（医疗、工伤、生育）</a:t>
                      </a:r>
                      <a:endParaRPr lang="zh-CN" altLang="en-US" dirty="0"/>
                    </a:p>
                  </a:txBody>
                  <a:tcPr/>
                </a:tc>
              </a:tr>
            </a:tbl>
          </a:graphicData>
        </a:graphic>
      </p:graphicFrame>
      <p:sp>
        <p:nvSpPr>
          <p:cNvPr id="6" name="文本框 5"/>
          <p:cNvSpPr txBox="1"/>
          <p:nvPr/>
        </p:nvSpPr>
        <p:spPr>
          <a:xfrm>
            <a:off x="609283" y="2203554"/>
            <a:ext cx="2986715" cy="523220"/>
          </a:xfrm>
          <a:prstGeom prst="rect">
            <a:avLst/>
          </a:prstGeom>
          <a:noFill/>
        </p:spPr>
        <p:txBody>
          <a:bodyPr wrap="none" rtlCol="0">
            <a:spAutoFit/>
          </a:bodyPr>
          <a:lstStyle/>
          <a:p>
            <a:pPr marL="285750" indent="-285750">
              <a:buFont typeface="Wingdings" panose="05000000000000000000" pitchFamily="2" charset="2"/>
              <a:buChar char="Ø"/>
            </a:pPr>
            <a:r>
              <a:rPr lang="zh-CN" altLang="en-US" sz="2800" dirty="0" smtClean="0"/>
              <a:t>提供核心构件库</a:t>
            </a:r>
            <a:endParaRPr lang="zh-CN" altLang="en-US" sz="2800" dirty="0"/>
          </a:p>
        </p:txBody>
      </p:sp>
      <p:sp>
        <p:nvSpPr>
          <p:cNvPr id="7" name="文本框 6"/>
          <p:cNvSpPr txBox="1"/>
          <p:nvPr/>
        </p:nvSpPr>
        <p:spPr>
          <a:xfrm>
            <a:off x="609283" y="4451328"/>
            <a:ext cx="6840334" cy="523220"/>
          </a:xfrm>
          <a:prstGeom prst="rect">
            <a:avLst/>
          </a:prstGeom>
          <a:noFill/>
        </p:spPr>
        <p:txBody>
          <a:bodyPr wrap="none" rtlCol="0">
            <a:spAutoFit/>
          </a:bodyPr>
          <a:lstStyle/>
          <a:p>
            <a:pPr marL="285750" indent="-285750">
              <a:buFont typeface="Wingdings" panose="05000000000000000000" pitchFamily="2" charset="2"/>
              <a:buChar char="Ø"/>
            </a:pPr>
            <a:r>
              <a:rPr lang="zh-CN" altLang="en-US" sz="2800" dirty="0" smtClean="0"/>
              <a:t>提供核心业务领域服务</a:t>
            </a:r>
            <a:r>
              <a:rPr lang="en-US" altLang="zh-CN" sz="2800" dirty="0" smtClean="0"/>
              <a:t>(</a:t>
            </a:r>
            <a:r>
              <a:rPr lang="zh-CN" altLang="en-US" sz="2800" dirty="0" smtClean="0"/>
              <a:t>含地州差异适配</a:t>
            </a:r>
            <a:r>
              <a:rPr lang="en-US" altLang="zh-CN" sz="2800" dirty="0" smtClean="0"/>
              <a:t>)</a:t>
            </a:r>
            <a:endParaRPr lang="zh-CN" altLang="en-US" sz="2800" dirty="0"/>
          </a:p>
        </p:txBody>
      </p:sp>
      <p:sp>
        <p:nvSpPr>
          <p:cNvPr id="8" name="文本框 7"/>
          <p:cNvSpPr txBox="1"/>
          <p:nvPr/>
        </p:nvSpPr>
        <p:spPr>
          <a:xfrm>
            <a:off x="609283" y="5047189"/>
            <a:ext cx="6936514" cy="523220"/>
          </a:xfrm>
          <a:prstGeom prst="rect">
            <a:avLst/>
          </a:prstGeom>
          <a:noFill/>
        </p:spPr>
        <p:txBody>
          <a:bodyPr wrap="none" rtlCol="0">
            <a:spAutoFit/>
          </a:bodyPr>
          <a:lstStyle/>
          <a:p>
            <a:pPr marL="285750" indent="-285750">
              <a:buFont typeface="Wingdings" panose="05000000000000000000" pitchFamily="2" charset="2"/>
              <a:buChar char="Ø"/>
            </a:pPr>
            <a:r>
              <a:rPr lang="zh-CN" altLang="en-US" sz="2800" dirty="0" smtClean="0"/>
              <a:t>人社数据开放平台（外部对接统一设计）</a:t>
            </a:r>
            <a:endParaRPr lang="zh-CN" altLang="en-US" sz="2800" dirty="0"/>
          </a:p>
        </p:txBody>
      </p:sp>
      <p:sp>
        <p:nvSpPr>
          <p:cNvPr id="9" name="文本框 8"/>
          <p:cNvSpPr txBox="1"/>
          <p:nvPr/>
        </p:nvSpPr>
        <p:spPr>
          <a:xfrm>
            <a:off x="609283" y="1375757"/>
            <a:ext cx="3345788" cy="523220"/>
          </a:xfrm>
          <a:prstGeom prst="rect">
            <a:avLst/>
          </a:prstGeom>
          <a:noFill/>
        </p:spPr>
        <p:txBody>
          <a:bodyPr wrap="none" rtlCol="0">
            <a:spAutoFit/>
          </a:bodyPr>
          <a:lstStyle/>
          <a:p>
            <a:pPr marL="285750" indent="-285750">
              <a:buFont typeface="Wingdings" panose="05000000000000000000" pitchFamily="2" charset="2"/>
              <a:buChar char="Ø"/>
            </a:pPr>
            <a:r>
              <a:rPr lang="zh-CN" altLang="en-US" sz="2800" dirty="0" smtClean="0"/>
              <a:t>实现核心业务功能</a:t>
            </a:r>
            <a:endParaRPr lang="zh-CN" altLang="en-US" sz="2800" dirty="0"/>
          </a:p>
        </p:txBody>
      </p:sp>
      <p:sp>
        <p:nvSpPr>
          <p:cNvPr id="4" name="圆角矩形 3"/>
          <p:cNvSpPr/>
          <p:nvPr/>
        </p:nvSpPr>
        <p:spPr>
          <a:xfrm>
            <a:off x="8184631" y="1375757"/>
            <a:ext cx="3687580" cy="14955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smtClean="0"/>
              <a:t>将不变或多种业务处理模式总结为我们的核心构件、核心功能</a:t>
            </a:r>
            <a:endParaRPr lang="zh-CN" altLang="en-US" sz="2800" dirty="0"/>
          </a:p>
        </p:txBody>
      </p:sp>
      <p:sp>
        <p:nvSpPr>
          <p:cNvPr id="10" name="圆角矩形 9"/>
          <p:cNvSpPr/>
          <p:nvPr/>
        </p:nvSpPr>
        <p:spPr>
          <a:xfrm>
            <a:off x="8184631" y="3152571"/>
            <a:ext cx="3687580" cy="17388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smtClean="0"/>
              <a:t>将由于政策不同引起的差异采用规则引擎和对应的策略类来进行适配</a:t>
            </a:r>
            <a:endParaRPr lang="zh-CN" altLang="en-US" sz="2800" dirty="0"/>
          </a:p>
        </p:txBody>
      </p:sp>
      <p:sp>
        <p:nvSpPr>
          <p:cNvPr id="11" name="圆角矩形 10"/>
          <p:cNvSpPr/>
          <p:nvPr/>
        </p:nvSpPr>
        <p:spPr>
          <a:xfrm>
            <a:off x="8184631" y="5172669"/>
            <a:ext cx="3687580" cy="1198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smtClean="0"/>
              <a:t>业务审批流由流程引擎配置支持</a:t>
            </a:r>
            <a:endParaRPr lang="zh-CN" altLang="en-US" sz="2800" dirty="0"/>
          </a:p>
        </p:txBody>
      </p:sp>
    </p:spTree>
    <p:extLst>
      <p:ext uri="{BB962C8B-B14F-4D97-AF65-F5344CB8AC3E}">
        <p14:creationId xmlns:p14="http://schemas.microsoft.com/office/powerpoint/2010/main" val="126575861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742633" y="25558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人社省级集中后的变化与挑战</a:t>
            </a:r>
            <a:endParaRPr lang="zh-CN" altLang="en-US" sz="3200" dirty="0">
              <a:solidFill>
                <a:srgbClr val="C00000"/>
              </a:solidFill>
              <a:latin typeface="微软雅黑" pitchFamily="34" charset="-122"/>
              <a:ea typeface="微软雅黑" pitchFamily="34" charset="-122"/>
            </a:endParaRPr>
          </a:p>
        </p:txBody>
      </p:sp>
      <p:graphicFrame>
        <p:nvGraphicFramePr>
          <p:cNvPr id="3" name="图示 2"/>
          <p:cNvGraphicFramePr/>
          <p:nvPr>
            <p:extLst>
              <p:ext uri="{D42A27DB-BD31-4B8C-83A1-F6EECF244321}">
                <p14:modId xmlns:p14="http://schemas.microsoft.com/office/powerpoint/2010/main" val="1533470251"/>
              </p:ext>
            </p:extLst>
          </p:nvPr>
        </p:nvGraphicFramePr>
        <p:xfrm>
          <a:off x="1000100" y="1181100"/>
          <a:ext cx="9858400" cy="5505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0042767"/>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28333" y="160338"/>
            <a:ext cx="10973435" cy="563562"/>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人社省级</a:t>
            </a:r>
            <a:r>
              <a:rPr lang="zh-CN" altLang="en-US" sz="3200" dirty="0" smtClean="0">
                <a:solidFill>
                  <a:srgbClr val="C00000"/>
                </a:solidFill>
                <a:latin typeface="微软雅黑" pitchFamily="34" charset="-122"/>
                <a:ea typeface="微软雅黑" pitchFamily="34" charset="-122"/>
              </a:rPr>
              <a:t>产品持续改进思路（重构）</a:t>
            </a:r>
            <a:endParaRPr lang="zh-CN" altLang="en-US" sz="3200" dirty="0">
              <a:solidFill>
                <a:srgbClr val="C00000"/>
              </a:solidFill>
              <a:latin typeface="微软雅黑" pitchFamily="34" charset="-122"/>
              <a:ea typeface="微软雅黑" pitchFamily="34" charset="-122"/>
            </a:endParaRPr>
          </a:p>
        </p:txBody>
      </p:sp>
      <p:graphicFrame>
        <p:nvGraphicFramePr>
          <p:cNvPr id="11" name="图示 10"/>
          <p:cNvGraphicFramePr/>
          <p:nvPr>
            <p:extLst>
              <p:ext uri="{D42A27DB-BD31-4B8C-83A1-F6EECF244321}">
                <p14:modId xmlns:p14="http://schemas.microsoft.com/office/powerpoint/2010/main" val="2329224105"/>
              </p:ext>
            </p:extLst>
          </p:nvPr>
        </p:nvGraphicFramePr>
        <p:xfrm>
          <a:off x="-36462" y="1164631"/>
          <a:ext cx="5429250" cy="5238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组合 18"/>
          <p:cNvGrpSpPr>
            <a:grpSpLocks/>
          </p:cNvGrpSpPr>
          <p:nvPr/>
        </p:nvGrpSpPr>
        <p:grpSpPr bwMode="auto">
          <a:xfrm>
            <a:off x="6973938" y="1254959"/>
            <a:ext cx="4627830" cy="595239"/>
            <a:chOff x="913736" y="3620427"/>
            <a:chExt cx="5133725" cy="949967"/>
          </a:xfrm>
          <a:solidFill>
            <a:srgbClr val="0070C0"/>
          </a:solidFill>
        </p:grpSpPr>
        <p:sp>
          <p:nvSpPr>
            <p:cNvPr id="20" name="圆角矩形 19"/>
            <p:cNvSpPr/>
            <p:nvPr/>
          </p:nvSpPr>
          <p:spPr>
            <a:xfrm>
              <a:off x="913736" y="3620427"/>
              <a:ext cx="5133725" cy="949967"/>
            </a:xfrm>
            <a:prstGeom prst="roundRect">
              <a:avLst>
                <a:gd name="adj" fmla="val 43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800">
                <a:solidFill>
                  <a:prstClr val="white"/>
                </a:solidFill>
                <a:latin typeface="微软雅黑" panose="020B0503020204020204" pitchFamily="34" charset="-122"/>
                <a:ea typeface="微软雅黑" panose="020B0503020204020204" pitchFamily="34" charset="-122"/>
              </a:endParaRPr>
            </a:p>
          </p:txBody>
        </p:sp>
        <p:sp>
          <p:nvSpPr>
            <p:cNvPr id="21" name="TextBox 6"/>
            <p:cNvSpPr txBox="1">
              <a:spLocks noChangeArrowheads="1"/>
            </p:cNvSpPr>
            <p:nvPr/>
          </p:nvSpPr>
          <p:spPr bwMode="auto">
            <a:xfrm>
              <a:off x="914599" y="3651336"/>
              <a:ext cx="5090243" cy="913619"/>
            </a:xfrm>
            <a:prstGeom prst="rect">
              <a:avLst/>
            </a:prstGeom>
            <a:grpFill/>
            <a:ln w="9525">
              <a:noFill/>
              <a:miter lim="800000"/>
              <a:headEnd/>
              <a:tailEnd/>
            </a:ln>
          </p:spPr>
          <p:txBody>
            <a:bodyPr wrap="square">
              <a:spAutoFit/>
            </a:bodyPr>
            <a:lstStyle/>
            <a:p>
              <a:pPr>
                <a:lnSpc>
                  <a:spcPct val="130000"/>
                </a:lnSpc>
              </a:pPr>
              <a:r>
                <a:rPr lang="zh-CN" altLang="en-US" sz="2400" b="1" dirty="0">
                  <a:solidFill>
                    <a:schemeClr val="bg1"/>
                  </a:solidFill>
                  <a:latin typeface="微软雅黑" pitchFamily="34" charset="-122"/>
                  <a:ea typeface="微软雅黑" pitchFamily="34" charset="-122"/>
                </a:rPr>
                <a:t>目的</a:t>
              </a:r>
              <a:r>
                <a:rPr lang="zh-CN" altLang="en-US" sz="2400" b="1" dirty="0" smtClean="0">
                  <a:solidFill>
                    <a:schemeClr val="bg1"/>
                  </a:solidFill>
                  <a:latin typeface="微软雅黑" pitchFamily="34" charset="-122"/>
                  <a:ea typeface="微软雅黑" pitchFamily="34" charset="-122"/>
                </a:rPr>
                <a:t>：产品重构不影响前端应用</a:t>
              </a:r>
              <a:endParaRPr lang="en-US" altLang="zh-CN" sz="2400" b="1" dirty="0">
                <a:solidFill>
                  <a:schemeClr val="bg1"/>
                </a:solidFill>
                <a:latin typeface="微软雅黑" pitchFamily="34" charset="-122"/>
                <a:ea typeface="微软雅黑" pitchFamily="34" charset="-122"/>
              </a:endParaRPr>
            </a:p>
          </p:txBody>
        </p:sp>
      </p:grpSp>
      <p:grpSp>
        <p:nvGrpSpPr>
          <p:cNvPr id="22" name="组合 21"/>
          <p:cNvGrpSpPr>
            <a:grpSpLocks/>
          </p:cNvGrpSpPr>
          <p:nvPr/>
        </p:nvGrpSpPr>
        <p:grpSpPr bwMode="auto">
          <a:xfrm>
            <a:off x="6973939" y="2431289"/>
            <a:ext cx="4589411" cy="514350"/>
            <a:chOff x="913736" y="3620428"/>
            <a:chExt cx="5133725" cy="514248"/>
          </a:xfrm>
        </p:grpSpPr>
        <p:sp>
          <p:nvSpPr>
            <p:cNvPr id="23" name="圆角矩形 22"/>
            <p:cNvSpPr/>
            <p:nvPr/>
          </p:nvSpPr>
          <p:spPr>
            <a:xfrm>
              <a:off x="913736" y="3620428"/>
              <a:ext cx="5133725" cy="514248"/>
            </a:xfrm>
            <a:prstGeom prst="roundRect">
              <a:avLst>
                <a:gd name="adj" fmla="val 437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4" name="TextBox 6"/>
            <p:cNvSpPr txBox="1">
              <a:spLocks noChangeArrowheads="1"/>
            </p:cNvSpPr>
            <p:nvPr/>
          </p:nvSpPr>
          <p:spPr bwMode="auto">
            <a:xfrm>
              <a:off x="914600" y="3651336"/>
              <a:ext cx="4319616" cy="452342"/>
            </a:xfrm>
            <a:prstGeom prst="rect">
              <a:avLst/>
            </a:prstGeom>
            <a:noFill/>
            <a:ln w="9525">
              <a:noFill/>
              <a:miter lim="800000"/>
              <a:headEnd/>
              <a:tailEnd/>
            </a:ln>
          </p:spPr>
          <p:txBody>
            <a:bodyPr>
              <a:spAutoFit/>
            </a:bodyPr>
            <a:lstStyle/>
            <a:p>
              <a:pPr>
                <a:lnSpc>
                  <a:spcPct val="130000"/>
                </a:lnSpc>
              </a:pPr>
              <a:r>
                <a:rPr lang="zh-CN" altLang="en-US" b="1" dirty="0">
                  <a:solidFill>
                    <a:schemeClr val="bg1"/>
                  </a:solidFill>
                  <a:latin typeface="微软雅黑" pitchFamily="34" charset="-122"/>
                  <a:ea typeface="微软雅黑" pitchFamily="34" charset="-122"/>
                </a:rPr>
                <a:t>统一</a:t>
              </a:r>
              <a:r>
                <a:rPr lang="zh-CN" altLang="en-US" b="1" dirty="0" smtClean="0">
                  <a:solidFill>
                    <a:schemeClr val="bg1"/>
                  </a:solidFill>
                  <a:latin typeface="微软雅黑" pitchFamily="34" charset="-122"/>
                  <a:ea typeface="微软雅黑" pitchFamily="34" charset="-122"/>
                </a:rPr>
                <a:t>产品规划和设计</a:t>
              </a:r>
              <a:endParaRPr lang="en-US" altLang="zh-CN" b="1" dirty="0">
                <a:solidFill>
                  <a:schemeClr val="bg1"/>
                </a:solidFill>
                <a:latin typeface="微软雅黑" pitchFamily="34" charset="-122"/>
                <a:ea typeface="微软雅黑" pitchFamily="34" charset="-122"/>
              </a:endParaRPr>
            </a:p>
          </p:txBody>
        </p:sp>
      </p:grpSp>
      <p:grpSp>
        <p:nvGrpSpPr>
          <p:cNvPr id="25" name="组合 24"/>
          <p:cNvGrpSpPr>
            <a:grpSpLocks/>
          </p:cNvGrpSpPr>
          <p:nvPr/>
        </p:nvGrpSpPr>
        <p:grpSpPr bwMode="auto">
          <a:xfrm>
            <a:off x="6973939" y="3269489"/>
            <a:ext cx="4589411" cy="514350"/>
            <a:chOff x="913736" y="3620428"/>
            <a:chExt cx="5133725" cy="514248"/>
          </a:xfrm>
          <a:solidFill>
            <a:srgbClr val="0070C0"/>
          </a:solidFill>
        </p:grpSpPr>
        <p:sp>
          <p:nvSpPr>
            <p:cNvPr id="26" name="圆角矩形 25"/>
            <p:cNvSpPr/>
            <p:nvPr/>
          </p:nvSpPr>
          <p:spPr>
            <a:xfrm>
              <a:off x="913736" y="3620428"/>
              <a:ext cx="5133725" cy="514248"/>
            </a:xfrm>
            <a:prstGeom prst="roundRect">
              <a:avLst>
                <a:gd name="adj" fmla="val 43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7" name="TextBox 6"/>
            <p:cNvSpPr txBox="1">
              <a:spLocks noChangeArrowheads="1"/>
            </p:cNvSpPr>
            <p:nvPr/>
          </p:nvSpPr>
          <p:spPr bwMode="auto">
            <a:xfrm>
              <a:off x="914598" y="3651336"/>
              <a:ext cx="5132861" cy="452342"/>
            </a:xfrm>
            <a:prstGeom prst="rect">
              <a:avLst/>
            </a:prstGeom>
            <a:grpFill/>
            <a:ln w="9525">
              <a:noFill/>
              <a:miter lim="800000"/>
              <a:headEnd/>
              <a:tailEnd/>
            </a:ln>
          </p:spPr>
          <p:txBody>
            <a:bodyPr wrap="square">
              <a:spAutoFit/>
            </a:bodyPr>
            <a:lstStyle/>
            <a:p>
              <a:pPr>
                <a:lnSpc>
                  <a:spcPct val="130000"/>
                </a:lnSpc>
              </a:pPr>
              <a:r>
                <a:rPr lang="zh-CN" altLang="en-US" b="1" dirty="0">
                  <a:solidFill>
                    <a:schemeClr val="bg1"/>
                  </a:solidFill>
                  <a:latin typeface="微软雅黑" pitchFamily="34" charset="-122"/>
                  <a:ea typeface="微软雅黑" pitchFamily="34" charset="-122"/>
                </a:rPr>
                <a:t>统一</a:t>
              </a:r>
              <a:r>
                <a:rPr lang="zh-CN" altLang="en-US" b="1" dirty="0" smtClean="0">
                  <a:solidFill>
                    <a:schemeClr val="bg1"/>
                  </a:solidFill>
                  <a:latin typeface="微软雅黑" pitchFamily="34" charset="-122"/>
                  <a:ea typeface="微软雅黑" pitchFamily="34" charset="-122"/>
                </a:rPr>
                <a:t>产品升级与质量保障</a:t>
              </a:r>
              <a:endParaRPr lang="en-US" altLang="zh-CN" b="1" dirty="0">
                <a:solidFill>
                  <a:schemeClr val="bg1"/>
                </a:solidFill>
                <a:latin typeface="微软雅黑" pitchFamily="34" charset="-122"/>
                <a:ea typeface="微软雅黑" pitchFamily="34" charset="-122"/>
              </a:endParaRPr>
            </a:p>
          </p:txBody>
        </p:sp>
      </p:grpSp>
      <p:grpSp>
        <p:nvGrpSpPr>
          <p:cNvPr id="28" name="组合 27"/>
          <p:cNvGrpSpPr>
            <a:grpSpLocks/>
          </p:cNvGrpSpPr>
          <p:nvPr/>
        </p:nvGrpSpPr>
        <p:grpSpPr bwMode="auto">
          <a:xfrm>
            <a:off x="6973938" y="4395848"/>
            <a:ext cx="4589412" cy="1408604"/>
            <a:chOff x="913736" y="3620428"/>
            <a:chExt cx="5133725" cy="791846"/>
          </a:xfrm>
        </p:grpSpPr>
        <p:sp>
          <p:nvSpPr>
            <p:cNvPr id="29" name="圆角矩形 28"/>
            <p:cNvSpPr/>
            <p:nvPr/>
          </p:nvSpPr>
          <p:spPr>
            <a:xfrm>
              <a:off x="913736" y="3620428"/>
              <a:ext cx="5133725" cy="791846"/>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30" name="TextBox 6"/>
            <p:cNvSpPr txBox="1">
              <a:spLocks noChangeArrowheads="1"/>
            </p:cNvSpPr>
            <p:nvPr/>
          </p:nvSpPr>
          <p:spPr bwMode="auto">
            <a:xfrm>
              <a:off x="914600" y="3651336"/>
              <a:ext cx="5132861" cy="726669"/>
            </a:xfrm>
            <a:prstGeom prst="rect">
              <a:avLst/>
            </a:prstGeom>
            <a:noFill/>
            <a:ln w="9525">
              <a:noFill/>
              <a:miter lim="800000"/>
              <a:headEnd/>
              <a:tailEnd/>
            </a:ln>
          </p:spPr>
          <p:txBody>
            <a:bodyPr wrap="square">
              <a:spAutoFit/>
            </a:bodyPr>
            <a:lstStyle/>
            <a:p>
              <a:pPr>
                <a:lnSpc>
                  <a:spcPct val="130000"/>
                </a:lnSpc>
              </a:pPr>
              <a:r>
                <a:rPr lang="zh-CN" altLang="en-US" sz="2000" b="1" dirty="0" smtClean="0">
                  <a:solidFill>
                    <a:schemeClr val="bg1"/>
                  </a:solidFill>
                  <a:latin typeface="微软雅黑" pitchFamily="34" charset="-122"/>
                  <a:ea typeface="微软雅黑" pitchFamily="34" charset="-122"/>
                </a:rPr>
                <a:t>由于省级集中业务和技术变化；设计存在不足；我们需要不停的对业务设计和技术架构进行重构</a:t>
              </a:r>
              <a:endParaRPr lang="en-US" altLang="zh-CN" sz="2000" b="1" dirty="0">
                <a:solidFill>
                  <a:schemeClr val="bg1"/>
                </a:solidFill>
                <a:latin typeface="微软雅黑" pitchFamily="34" charset="-122"/>
                <a:ea typeface="微软雅黑" pitchFamily="34" charset="-122"/>
              </a:endParaRPr>
            </a:p>
          </p:txBody>
        </p:sp>
      </p:grpSp>
      <p:sp>
        <p:nvSpPr>
          <p:cNvPr id="16" name="文本框 15"/>
          <p:cNvSpPr txBox="1"/>
          <p:nvPr/>
        </p:nvSpPr>
        <p:spPr>
          <a:xfrm>
            <a:off x="3711496" y="6298485"/>
            <a:ext cx="8443337" cy="523220"/>
          </a:xfrm>
          <a:prstGeom prst="rect">
            <a:avLst/>
          </a:prstGeom>
          <a:noFill/>
        </p:spPr>
        <p:txBody>
          <a:bodyPr wrap="none" rtlCol="0">
            <a:spAutoFit/>
          </a:bodyPr>
          <a:lstStyle/>
          <a:p>
            <a:r>
              <a:rPr lang="zh-CN" altLang="en-US" sz="2800" dirty="0" smtClean="0">
                <a:solidFill>
                  <a:srgbClr val="FF0000"/>
                </a:solidFill>
              </a:rPr>
              <a:t>产品一定要有强粘连性，才有生命力，不停重构升级</a:t>
            </a:r>
            <a:endParaRPr lang="zh-CN" altLang="en-US" sz="2800" dirty="0">
              <a:solidFill>
                <a:srgbClr val="FF0000"/>
              </a:solidFill>
            </a:endParaRPr>
          </a:p>
        </p:txBody>
      </p:sp>
    </p:spTree>
    <p:extLst>
      <p:ext uri="{BB962C8B-B14F-4D97-AF65-F5344CB8AC3E}">
        <p14:creationId xmlns:p14="http://schemas.microsoft.com/office/powerpoint/2010/main" val="3844820867"/>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基于</a:t>
            </a:r>
            <a:r>
              <a:rPr lang="en-US" altLang="zh-CN" sz="3200" dirty="0" smtClean="0">
                <a:solidFill>
                  <a:srgbClr val="C00000"/>
                </a:solidFill>
                <a:latin typeface="微软雅黑" pitchFamily="34" charset="-122"/>
                <a:ea typeface="微软雅黑" pitchFamily="34" charset="-122"/>
              </a:rPr>
              <a:t>oracle</a:t>
            </a:r>
            <a:r>
              <a:rPr lang="zh-CN" altLang="en-US" sz="3200" dirty="0" smtClean="0">
                <a:solidFill>
                  <a:srgbClr val="C00000"/>
                </a:solidFill>
                <a:latin typeface="微软雅黑" pitchFamily="34" charset="-122"/>
                <a:ea typeface="微软雅黑" pitchFamily="34" charset="-122"/>
              </a:rPr>
              <a:t>的分库分表设计</a:t>
            </a:r>
            <a:endParaRPr lang="zh-CN" altLang="en-US" sz="3200" dirty="0">
              <a:solidFill>
                <a:srgbClr val="C00000"/>
              </a:solidFill>
              <a:latin typeface="微软雅黑" pitchFamily="34" charset="-122"/>
              <a:ea typeface="微软雅黑" pitchFamily="34" charset="-122"/>
            </a:endParaRPr>
          </a:p>
        </p:txBody>
      </p:sp>
      <p:sp>
        <p:nvSpPr>
          <p:cNvPr id="3" name="Rectangle 4"/>
          <p:cNvSpPr>
            <a:spLocks noChangeArrowheads="1"/>
          </p:cNvSpPr>
          <p:nvPr/>
        </p:nvSpPr>
        <p:spPr bwMode="auto">
          <a:xfrm>
            <a:off x="1567920" y="2693259"/>
            <a:ext cx="8039100" cy="1885429"/>
          </a:xfrm>
          <a:prstGeom prst="rect">
            <a:avLst/>
          </a:prstGeom>
          <a:solidFill>
            <a:schemeClr val="bg2">
              <a:alpha val="39999"/>
            </a:scheme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Text Box 5"/>
          <p:cNvSpPr txBox="1">
            <a:spLocks noChangeArrowheads="1"/>
          </p:cNvSpPr>
          <p:nvPr/>
        </p:nvSpPr>
        <p:spPr bwMode="auto">
          <a:xfrm>
            <a:off x="937683" y="911662"/>
            <a:ext cx="295465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按数据用途进行</a:t>
            </a:r>
            <a:r>
              <a:rPr lang="zh-CN" altLang="en-US" sz="2400" dirty="0" smtClean="0">
                <a:latin typeface="微软雅黑" panose="020B0503020204020204" pitchFamily="34" charset="-122"/>
                <a:ea typeface="微软雅黑" panose="020B0503020204020204" pitchFamily="34" charset="-122"/>
              </a:rPr>
              <a:t>分库</a:t>
            </a:r>
            <a:endParaRPr lang="zh-CN" altLang="en-US" sz="2400" dirty="0">
              <a:latin typeface="微软雅黑" panose="020B0503020204020204" pitchFamily="34" charset="-122"/>
              <a:ea typeface="微软雅黑" panose="020B0503020204020204" pitchFamily="34" charset="-122"/>
            </a:endParaRPr>
          </a:p>
        </p:txBody>
      </p:sp>
      <p:sp>
        <p:nvSpPr>
          <p:cNvPr id="5" name="Text Box 6"/>
          <p:cNvSpPr txBox="1">
            <a:spLocks noChangeArrowheads="1"/>
          </p:cNvSpPr>
          <p:nvPr/>
        </p:nvSpPr>
        <p:spPr bwMode="auto">
          <a:xfrm>
            <a:off x="1026583" y="1605821"/>
            <a:ext cx="639762"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FrutigerNext LT Regular" charset="0"/>
                <a:ea typeface="微软雅黑" panose="020B0503020204020204" pitchFamily="34" charset="-122"/>
                <a:sym typeface="FrutigerNext LT Regular" charset="0"/>
              </a:rPr>
              <a:t>业务</a:t>
            </a:r>
            <a:endParaRPr lang="en-US" altLang="zh-CN">
              <a:solidFill>
                <a:srgbClr val="000000"/>
              </a:solidFill>
              <a:latin typeface="FrutigerNext LT Regular" charset="0"/>
              <a:ea typeface="微软雅黑" panose="020B0503020204020204" pitchFamily="34" charset="-122"/>
              <a:sym typeface="FrutigerNext LT Regular" charset="0"/>
            </a:endParaRPr>
          </a:p>
          <a:p>
            <a:pPr eaLnBrk="1" hangingPunct="1"/>
            <a:r>
              <a:rPr lang="zh-CN" altLang="en-US">
                <a:solidFill>
                  <a:srgbClr val="000000"/>
                </a:solidFill>
                <a:latin typeface="FrutigerNext LT Regular" charset="0"/>
                <a:ea typeface="微软雅黑" panose="020B0503020204020204" pitchFamily="34" charset="-122"/>
                <a:sym typeface="FrutigerNext LT Regular" charset="0"/>
              </a:rPr>
              <a:t>管理</a:t>
            </a:r>
          </a:p>
        </p:txBody>
      </p:sp>
      <p:sp>
        <p:nvSpPr>
          <p:cNvPr id="6" name="Text Box 7"/>
          <p:cNvSpPr txBox="1">
            <a:spLocks noChangeArrowheads="1"/>
          </p:cNvSpPr>
          <p:nvPr/>
        </p:nvSpPr>
        <p:spPr bwMode="auto">
          <a:xfrm>
            <a:off x="983720" y="3454738"/>
            <a:ext cx="636588"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FrutigerNext LT Regular" charset="0"/>
                <a:ea typeface="微软雅黑" panose="020B0503020204020204" pitchFamily="34" charset="-122"/>
                <a:sym typeface="FrutigerNext LT Regular" charset="0"/>
              </a:rPr>
              <a:t>业务</a:t>
            </a:r>
            <a:endParaRPr lang="en-US" altLang="zh-CN">
              <a:solidFill>
                <a:srgbClr val="000000"/>
              </a:solidFill>
              <a:latin typeface="FrutigerNext LT Regular" charset="0"/>
              <a:ea typeface="微软雅黑" panose="020B0503020204020204" pitchFamily="34" charset="-122"/>
              <a:sym typeface="FrutigerNext LT Regular" charset="0"/>
            </a:endParaRPr>
          </a:p>
          <a:p>
            <a:pPr eaLnBrk="1" hangingPunct="1"/>
            <a:r>
              <a:rPr lang="zh-CN" altLang="en-US">
                <a:solidFill>
                  <a:srgbClr val="000000"/>
                </a:solidFill>
                <a:latin typeface="FrutigerNext LT Regular" charset="0"/>
                <a:ea typeface="微软雅黑" panose="020B0503020204020204" pitchFamily="34" charset="-122"/>
                <a:sym typeface="FrutigerNext LT Regular" charset="0"/>
              </a:rPr>
              <a:t>经办</a:t>
            </a:r>
          </a:p>
        </p:txBody>
      </p:sp>
      <p:sp>
        <p:nvSpPr>
          <p:cNvPr id="7" name="Text Box 8"/>
          <p:cNvSpPr txBox="1">
            <a:spLocks noChangeArrowheads="1"/>
          </p:cNvSpPr>
          <p:nvPr/>
        </p:nvSpPr>
        <p:spPr bwMode="auto">
          <a:xfrm>
            <a:off x="893233" y="5343863"/>
            <a:ext cx="635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00"/>
                </a:solidFill>
                <a:latin typeface="FrutigerNext LT Regular" charset="0"/>
                <a:ea typeface="微软雅黑" panose="020B0503020204020204" pitchFamily="34" charset="-122"/>
                <a:sym typeface="FrutigerNext LT Regular" charset="0"/>
              </a:rPr>
              <a:t>业务</a:t>
            </a:r>
            <a:endParaRPr lang="en-US" altLang="zh-CN">
              <a:solidFill>
                <a:srgbClr val="000000"/>
              </a:solidFill>
              <a:latin typeface="FrutigerNext LT Regular" charset="0"/>
              <a:ea typeface="微软雅黑" panose="020B0503020204020204" pitchFamily="34" charset="-122"/>
              <a:sym typeface="FrutigerNext LT Regular" charset="0"/>
            </a:endParaRPr>
          </a:p>
          <a:p>
            <a:pPr eaLnBrk="1" hangingPunct="1"/>
            <a:r>
              <a:rPr lang="zh-CN" altLang="en-US">
                <a:solidFill>
                  <a:srgbClr val="000000"/>
                </a:solidFill>
                <a:latin typeface="FrutigerNext LT Regular" charset="0"/>
                <a:ea typeface="微软雅黑" panose="020B0503020204020204" pitchFamily="34" charset="-122"/>
                <a:sym typeface="FrutigerNext LT Regular" charset="0"/>
              </a:rPr>
              <a:t>支撑</a:t>
            </a:r>
          </a:p>
        </p:txBody>
      </p:sp>
      <p:sp>
        <p:nvSpPr>
          <p:cNvPr id="8" name="直接连接符 66"/>
          <p:cNvSpPr>
            <a:spLocks noChangeShapeType="1"/>
          </p:cNvSpPr>
          <p:nvPr/>
        </p:nvSpPr>
        <p:spPr bwMode="auto">
          <a:xfrm flipV="1">
            <a:off x="977370" y="4772363"/>
            <a:ext cx="8928100" cy="0"/>
          </a:xfrm>
          <a:prstGeom prst="line">
            <a:avLst/>
          </a:prstGeom>
          <a:noFill/>
          <a:ln w="28575">
            <a:solidFill>
              <a:srgbClr val="FF0000"/>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9" name="AutoShape 10"/>
          <p:cNvSpPr>
            <a:spLocks noChangeArrowheads="1"/>
          </p:cNvSpPr>
          <p:nvPr/>
        </p:nvSpPr>
        <p:spPr bwMode="auto">
          <a:xfrm>
            <a:off x="2287057" y="1605821"/>
            <a:ext cx="1237307" cy="836613"/>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000000"/>
              </a:solidFill>
              <a:latin typeface="FrutigerNext LT Regular" charset="0"/>
              <a:ea typeface="华文细黑" panose="02010600040101010101" pitchFamily="2" charset="-122"/>
              <a:sym typeface="FrutigerNext LT Regular" charset="0"/>
            </a:endParaRPr>
          </a:p>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稽核内控库</a:t>
            </a:r>
          </a:p>
          <a:p>
            <a:pPr algn="ctr" eaLnBrk="1" hangingPunct="1"/>
            <a:endParaRPr lang="zh-CN" altLang="en-US" dirty="0"/>
          </a:p>
        </p:txBody>
      </p:sp>
      <p:sp>
        <p:nvSpPr>
          <p:cNvPr id="10" name="AutoShape 11"/>
          <p:cNvSpPr>
            <a:spLocks noChangeArrowheads="1"/>
          </p:cNvSpPr>
          <p:nvPr/>
        </p:nvSpPr>
        <p:spPr bwMode="auto">
          <a:xfrm>
            <a:off x="3785236" y="1650271"/>
            <a:ext cx="1223963" cy="792163"/>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任务目标库</a:t>
            </a:r>
          </a:p>
        </p:txBody>
      </p:sp>
      <p:sp>
        <p:nvSpPr>
          <p:cNvPr id="11" name="AutoShape 12"/>
          <p:cNvSpPr>
            <a:spLocks noChangeArrowheads="1"/>
          </p:cNvSpPr>
          <p:nvPr/>
        </p:nvSpPr>
        <p:spPr bwMode="auto">
          <a:xfrm>
            <a:off x="5153388" y="1650271"/>
            <a:ext cx="1242888" cy="792163"/>
          </a:xfrm>
          <a:prstGeom prst="flowChartMagneticDisk">
            <a:avLst/>
          </a:prstGeom>
          <a:solidFill>
            <a:srgbClr val="4CBBD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绩效考核库</a:t>
            </a:r>
          </a:p>
        </p:txBody>
      </p:sp>
      <p:sp>
        <p:nvSpPr>
          <p:cNvPr id="12" name="AutoShape 13"/>
          <p:cNvSpPr>
            <a:spLocks noChangeArrowheads="1"/>
          </p:cNvSpPr>
          <p:nvPr/>
        </p:nvSpPr>
        <p:spPr bwMode="auto">
          <a:xfrm>
            <a:off x="6521540" y="1650271"/>
            <a:ext cx="1296144" cy="792163"/>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系统运维库</a:t>
            </a:r>
          </a:p>
        </p:txBody>
      </p:sp>
      <p:sp>
        <p:nvSpPr>
          <p:cNvPr id="13" name="AutoShape 14"/>
          <p:cNvSpPr>
            <a:spLocks noChangeArrowheads="1"/>
          </p:cNvSpPr>
          <p:nvPr/>
        </p:nvSpPr>
        <p:spPr bwMode="auto">
          <a:xfrm>
            <a:off x="1769012" y="3680163"/>
            <a:ext cx="1457325" cy="857250"/>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smtClean="0">
                <a:solidFill>
                  <a:schemeClr val="bg1"/>
                </a:solidFill>
                <a:latin typeface="FrutigerNext LT Regular" charset="0"/>
                <a:ea typeface="华文细黑" panose="02010600040101010101" pitchFamily="2" charset="-122"/>
                <a:sym typeface="FrutigerNext LT Regular" charset="0"/>
              </a:rPr>
              <a:t>职工定期待遇</a:t>
            </a:r>
            <a:endParaRPr lang="zh-CN" altLang="en-US" dirty="0">
              <a:solidFill>
                <a:schemeClr val="bg1"/>
              </a:solidFill>
              <a:latin typeface="FrutigerNext LT Regular" charset="0"/>
              <a:ea typeface="华文细黑" panose="02010600040101010101" pitchFamily="2" charset="-122"/>
              <a:sym typeface="FrutigerNext LT Regular" charset="0"/>
            </a:endParaRPr>
          </a:p>
        </p:txBody>
      </p:sp>
      <p:sp>
        <p:nvSpPr>
          <p:cNvPr id="14" name="AutoShape 16"/>
          <p:cNvSpPr>
            <a:spLocks noChangeArrowheads="1"/>
          </p:cNvSpPr>
          <p:nvPr/>
        </p:nvSpPr>
        <p:spPr bwMode="auto">
          <a:xfrm>
            <a:off x="3353188" y="3680163"/>
            <a:ext cx="1458913" cy="857250"/>
          </a:xfrm>
          <a:prstGeom prst="flowChartMagneticDisk">
            <a:avLst/>
          </a:prstGeom>
          <a:solidFill>
            <a:srgbClr val="4CBBD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smtClean="0">
                <a:solidFill>
                  <a:schemeClr val="bg1"/>
                </a:solidFill>
                <a:latin typeface="FrutigerNext LT Regular" charset="0"/>
                <a:ea typeface="华文细黑" panose="02010600040101010101" pitchFamily="2" charset="-122"/>
                <a:sym typeface="FrutigerNext LT Regular" charset="0"/>
              </a:rPr>
              <a:t>职业年金待遇</a:t>
            </a:r>
            <a:endParaRPr lang="zh-CN" altLang="en-US" dirty="0">
              <a:solidFill>
                <a:schemeClr val="bg1"/>
              </a:solidFill>
              <a:latin typeface="FrutigerNext LT Regular" charset="0"/>
              <a:ea typeface="华文细黑" panose="02010600040101010101" pitchFamily="2" charset="-122"/>
              <a:sym typeface="FrutigerNext LT Regular" charset="0"/>
            </a:endParaRPr>
          </a:p>
        </p:txBody>
      </p:sp>
      <p:sp>
        <p:nvSpPr>
          <p:cNvPr id="15" name="AutoShape 17"/>
          <p:cNvSpPr>
            <a:spLocks noChangeArrowheads="1"/>
          </p:cNvSpPr>
          <p:nvPr/>
        </p:nvSpPr>
        <p:spPr bwMode="auto">
          <a:xfrm>
            <a:off x="4937364" y="3680163"/>
            <a:ext cx="1458912" cy="857250"/>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smtClean="0">
                <a:solidFill>
                  <a:schemeClr val="bg1"/>
                </a:solidFill>
                <a:latin typeface="FrutigerNext LT Regular" charset="0"/>
                <a:ea typeface="华文细黑" panose="02010600040101010101" pitchFamily="2" charset="-122"/>
                <a:sym typeface="FrutigerNext LT Regular" charset="0"/>
              </a:rPr>
              <a:t>职工医疗待遇</a:t>
            </a:r>
            <a:endParaRPr lang="en-US" altLang="zh-CN" dirty="0" smtClean="0">
              <a:solidFill>
                <a:schemeClr val="bg1"/>
              </a:solidFill>
              <a:latin typeface="FrutigerNext LT Regular" charset="0"/>
              <a:ea typeface="华文细黑" panose="02010600040101010101" pitchFamily="2" charset="-122"/>
              <a:sym typeface="FrutigerNext LT Regular" charset="0"/>
            </a:endParaRPr>
          </a:p>
          <a:p>
            <a:pPr algn="ctr" eaLnBrk="1" hangingPunct="1"/>
            <a:r>
              <a:rPr lang="zh-CN" altLang="en-US" dirty="0" smtClean="0">
                <a:solidFill>
                  <a:schemeClr val="bg1"/>
                </a:solidFill>
                <a:latin typeface="FrutigerNext LT Regular" charset="0"/>
                <a:ea typeface="华文细黑" panose="02010600040101010101" pitchFamily="2" charset="-122"/>
                <a:sym typeface="FrutigerNext LT Regular" charset="0"/>
              </a:rPr>
              <a:t>（按地市建用户）</a:t>
            </a:r>
            <a:endParaRPr lang="zh-CN" altLang="en-US" dirty="0">
              <a:solidFill>
                <a:schemeClr val="bg1"/>
              </a:solidFill>
              <a:latin typeface="FrutigerNext LT Regular" charset="0"/>
              <a:ea typeface="华文细黑" panose="02010600040101010101" pitchFamily="2" charset="-122"/>
              <a:sym typeface="FrutigerNext LT Regular" charset="0"/>
            </a:endParaRPr>
          </a:p>
        </p:txBody>
      </p:sp>
      <p:sp>
        <p:nvSpPr>
          <p:cNvPr id="16" name="AutoShape 18"/>
          <p:cNvSpPr>
            <a:spLocks noChangeArrowheads="1"/>
          </p:cNvSpPr>
          <p:nvPr/>
        </p:nvSpPr>
        <p:spPr bwMode="auto">
          <a:xfrm>
            <a:off x="6449532" y="3725232"/>
            <a:ext cx="1458913" cy="858838"/>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chemeClr val="bg1"/>
              </a:solidFill>
              <a:latin typeface="FrutigerNext LT Regular" charset="0"/>
              <a:ea typeface="华文细黑" panose="02010600040101010101" pitchFamily="2" charset="-122"/>
              <a:sym typeface="FrutigerNext LT Regular" charset="0"/>
            </a:endParaRPr>
          </a:p>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居民公共</a:t>
            </a:r>
            <a:r>
              <a:rPr lang="zh-CN" altLang="en-US" dirty="0" smtClean="0">
                <a:solidFill>
                  <a:schemeClr val="bg1"/>
                </a:solidFill>
                <a:latin typeface="FrutigerNext LT Regular" charset="0"/>
                <a:ea typeface="华文细黑" panose="02010600040101010101" pitchFamily="2" charset="-122"/>
                <a:sym typeface="FrutigerNext LT Regular" charset="0"/>
              </a:rPr>
              <a:t>业务</a:t>
            </a:r>
          </a:p>
          <a:p>
            <a:pPr algn="ctr" eaLnBrk="1" hangingPunct="1"/>
            <a:endParaRPr lang="zh-CN" altLang="en-US" dirty="0">
              <a:solidFill>
                <a:srgbClr val="000000"/>
              </a:solidFill>
              <a:latin typeface="FrutigerNext LT Regular" charset="0"/>
              <a:ea typeface="华文细黑" panose="02010600040101010101" pitchFamily="2" charset="-122"/>
              <a:sym typeface="FrutigerNext LT Regular" charset="0"/>
            </a:endParaRPr>
          </a:p>
        </p:txBody>
      </p:sp>
      <p:sp>
        <p:nvSpPr>
          <p:cNvPr id="17" name="AutoShape 19"/>
          <p:cNvSpPr>
            <a:spLocks noChangeArrowheads="1"/>
          </p:cNvSpPr>
          <p:nvPr/>
        </p:nvSpPr>
        <p:spPr bwMode="auto">
          <a:xfrm>
            <a:off x="8059740" y="2792729"/>
            <a:ext cx="1457325" cy="858838"/>
          </a:xfrm>
          <a:prstGeom prst="flowChartMagneticDisk">
            <a:avLst/>
          </a:prstGeom>
          <a:solidFill>
            <a:srgbClr val="4CBBD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chemeClr val="bg1"/>
              </a:solidFill>
              <a:latin typeface="FrutigerNext LT Regular" charset="0"/>
              <a:ea typeface="华文细黑" panose="02010600040101010101" pitchFamily="2" charset="-122"/>
              <a:sym typeface="FrutigerNext LT Regular" charset="0"/>
            </a:endParaRPr>
          </a:p>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居民定期待遇</a:t>
            </a:r>
          </a:p>
          <a:p>
            <a:pPr algn="ctr" eaLnBrk="1" hangingPunct="1"/>
            <a:endParaRPr lang="zh-CN" altLang="en-US" dirty="0">
              <a:solidFill>
                <a:schemeClr val="bg1"/>
              </a:solidFill>
              <a:latin typeface="FrutigerNext LT Regular" charset="0"/>
              <a:ea typeface="华文细黑" panose="02010600040101010101" pitchFamily="2" charset="-122"/>
              <a:sym typeface="FrutigerNext LT Regular" charset="0"/>
            </a:endParaRPr>
          </a:p>
        </p:txBody>
      </p:sp>
      <p:sp>
        <p:nvSpPr>
          <p:cNvPr id="18" name="AutoShape 20"/>
          <p:cNvSpPr>
            <a:spLocks noChangeArrowheads="1"/>
          </p:cNvSpPr>
          <p:nvPr/>
        </p:nvSpPr>
        <p:spPr bwMode="auto">
          <a:xfrm>
            <a:off x="1759709" y="5330888"/>
            <a:ext cx="1466627" cy="837358"/>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系统管理库</a:t>
            </a:r>
          </a:p>
        </p:txBody>
      </p:sp>
      <p:sp>
        <p:nvSpPr>
          <p:cNvPr id="19" name="AutoShape 21"/>
          <p:cNvSpPr>
            <a:spLocks noChangeArrowheads="1"/>
          </p:cNvSpPr>
          <p:nvPr/>
        </p:nvSpPr>
        <p:spPr bwMode="auto">
          <a:xfrm>
            <a:off x="3475240" y="5322065"/>
            <a:ext cx="1390116" cy="846181"/>
          </a:xfrm>
          <a:prstGeom prst="flowChartMagneticDisk">
            <a:avLst/>
          </a:prstGeom>
          <a:solidFill>
            <a:srgbClr val="4CBBD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运行日志库</a:t>
            </a:r>
          </a:p>
        </p:txBody>
      </p:sp>
      <p:sp>
        <p:nvSpPr>
          <p:cNvPr id="20" name="AutoShape 23"/>
          <p:cNvSpPr>
            <a:spLocks noChangeArrowheads="1"/>
          </p:cNvSpPr>
          <p:nvPr/>
        </p:nvSpPr>
        <p:spPr bwMode="auto">
          <a:xfrm>
            <a:off x="6479683" y="2792729"/>
            <a:ext cx="1428762" cy="876834"/>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rgbClr val="000000"/>
              </a:solidFill>
              <a:latin typeface="FrutigerNext LT Regular" charset="0"/>
              <a:ea typeface="华文细黑" panose="02010600040101010101" pitchFamily="2" charset="-122"/>
              <a:sym typeface="FrutigerNext LT Regular" charset="0"/>
            </a:endParaRPr>
          </a:p>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构件</a:t>
            </a:r>
            <a:r>
              <a:rPr lang="zh-CN" altLang="en-US" dirty="0" smtClean="0">
                <a:solidFill>
                  <a:schemeClr val="bg1"/>
                </a:solidFill>
                <a:latin typeface="FrutigerNext LT Regular" charset="0"/>
                <a:ea typeface="华文细黑" panose="02010600040101010101" pitchFamily="2" charset="-122"/>
                <a:sym typeface="FrutigerNext LT Regular" charset="0"/>
              </a:rPr>
              <a:t>配置信息</a:t>
            </a:r>
            <a:endParaRPr lang="zh-CN" altLang="en-US" dirty="0">
              <a:solidFill>
                <a:schemeClr val="bg1"/>
              </a:solidFill>
              <a:latin typeface="FrutigerNext LT Regular" charset="0"/>
              <a:ea typeface="华文细黑" panose="02010600040101010101" pitchFamily="2" charset="-122"/>
              <a:sym typeface="FrutigerNext LT Regular" charset="0"/>
            </a:endParaRPr>
          </a:p>
          <a:p>
            <a:pPr algn="ctr" eaLnBrk="1" hangingPunct="1"/>
            <a:endParaRPr lang="zh-CN" altLang="en-US" dirty="0">
              <a:solidFill>
                <a:srgbClr val="000000"/>
              </a:solidFill>
              <a:latin typeface="FrutigerNext LT Regular" charset="0"/>
              <a:ea typeface="华文细黑" panose="02010600040101010101" pitchFamily="2" charset="-122"/>
              <a:sym typeface="FrutigerNext LT Regular" charset="0"/>
            </a:endParaRPr>
          </a:p>
        </p:txBody>
      </p:sp>
      <p:sp>
        <p:nvSpPr>
          <p:cNvPr id="21" name="AutoShape 24"/>
          <p:cNvSpPr>
            <a:spLocks noChangeArrowheads="1"/>
          </p:cNvSpPr>
          <p:nvPr/>
        </p:nvSpPr>
        <p:spPr bwMode="auto">
          <a:xfrm>
            <a:off x="6737564" y="5256551"/>
            <a:ext cx="1296144" cy="911695"/>
          </a:xfrm>
          <a:prstGeom prst="flowChartMagneticDisk">
            <a:avLst/>
          </a:prstGeom>
          <a:solidFill>
            <a:srgbClr val="4CBBD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solidFill>
                  <a:schemeClr val="bg1"/>
                </a:solidFill>
                <a:latin typeface="FrutigerNext LT Regular" charset="0"/>
                <a:ea typeface="华文细黑" panose="02010600040101010101" pitchFamily="2" charset="-122"/>
                <a:sym typeface="FrutigerNext LT Regular" charset="0"/>
              </a:rPr>
              <a:t>影像数据存储</a:t>
            </a:r>
          </a:p>
        </p:txBody>
      </p:sp>
      <p:sp>
        <p:nvSpPr>
          <p:cNvPr id="22" name="AutoShape 25"/>
          <p:cNvSpPr>
            <a:spLocks noChangeArrowheads="1"/>
          </p:cNvSpPr>
          <p:nvPr/>
        </p:nvSpPr>
        <p:spPr bwMode="auto">
          <a:xfrm>
            <a:off x="5153388" y="5322064"/>
            <a:ext cx="1361168" cy="846182"/>
          </a:xfrm>
          <a:prstGeom prst="flowChartMagneticDisk">
            <a:avLst/>
          </a:prstGeom>
          <a:solidFill>
            <a:schemeClr val="bg2">
              <a:lumMod val="40000"/>
              <a:lumOff val="60000"/>
            </a:schemeClr>
          </a:solidFill>
          <a:ln w="9525">
            <a:solidFill>
              <a:schemeClr val="bg1"/>
            </a:solidFill>
            <a:round/>
            <a:headEnd/>
            <a:tailEnd/>
          </a:ln>
          <a:effectLs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持卡人</a:t>
            </a:r>
            <a:endParaRPr lang="en-US" altLang="zh-CN" dirty="0">
              <a:solidFill>
                <a:schemeClr val="bg1"/>
              </a:solidFill>
              <a:latin typeface="FrutigerNext LT Regular" charset="0"/>
              <a:ea typeface="华文细黑" panose="02010600040101010101" pitchFamily="2" charset="-122"/>
              <a:sym typeface="FrutigerNext LT Regular" charset="0"/>
            </a:endParaRPr>
          </a:p>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基础信息库</a:t>
            </a:r>
          </a:p>
        </p:txBody>
      </p:sp>
      <p:sp>
        <p:nvSpPr>
          <p:cNvPr id="23" name="直接连接符 66"/>
          <p:cNvSpPr>
            <a:spLocks noChangeShapeType="1"/>
          </p:cNvSpPr>
          <p:nvPr/>
        </p:nvSpPr>
        <p:spPr bwMode="auto">
          <a:xfrm flipV="1">
            <a:off x="977370" y="2567846"/>
            <a:ext cx="8928100" cy="0"/>
          </a:xfrm>
          <a:prstGeom prst="line">
            <a:avLst/>
          </a:prstGeom>
          <a:noFill/>
          <a:ln w="28575">
            <a:solidFill>
              <a:srgbClr val="FF0000"/>
            </a:solidFill>
            <a:prstDash val="lgDashDot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AutoShape 14"/>
          <p:cNvSpPr>
            <a:spLocks noChangeArrowheads="1"/>
          </p:cNvSpPr>
          <p:nvPr/>
        </p:nvSpPr>
        <p:spPr bwMode="auto">
          <a:xfrm>
            <a:off x="3360315" y="2792729"/>
            <a:ext cx="1457325" cy="857250"/>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smtClean="0">
                <a:solidFill>
                  <a:schemeClr val="bg1"/>
                </a:solidFill>
                <a:latin typeface="FrutigerNext LT Regular" charset="0"/>
                <a:ea typeface="华文细黑" panose="02010600040101010101" pitchFamily="2" charset="-122"/>
                <a:sym typeface="FrutigerNext LT Regular" charset="0"/>
              </a:rPr>
              <a:t>基础数据</a:t>
            </a:r>
            <a:endParaRPr lang="en-US" altLang="zh-CN" dirty="0" smtClean="0">
              <a:solidFill>
                <a:schemeClr val="bg1"/>
              </a:solidFill>
              <a:latin typeface="FrutigerNext LT Regular" charset="0"/>
              <a:ea typeface="华文细黑" panose="02010600040101010101" pitchFamily="2" charset="-122"/>
              <a:sym typeface="FrutigerNext LT Regular" charset="0"/>
            </a:endParaRPr>
          </a:p>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单位</a:t>
            </a:r>
            <a:r>
              <a:rPr lang="zh-CN" altLang="en-US" dirty="0" smtClean="0">
                <a:solidFill>
                  <a:schemeClr val="bg1"/>
                </a:solidFill>
                <a:latin typeface="FrutigerNext LT Regular" charset="0"/>
                <a:ea typeface="华文细黑" panose="02010600040101010101" pitchFamily="2" charset="-122"/>
                <a:sym typeface="FrutigerNext LT Regular" charset="0"/>
              </a:rPr>
              <a:t>个人</a:t>
            </a:r>
            <a:r>
              <a:rPr lang="zh-CN" altLang="en-US" dirty="0">
                <a:solidFill>
                  <a:schemeClr val="bg1"/>
                </a:solidFill>
                <a:latin typeface="FrutigerNext LT Regular" charset="0"/>
                <a:ea typeface="华文细黑" panose="02010600040101010101" pitchFamily="2" charset="-122"/>
                <a:sym typeface="FrutigerNext LT Regular" charset="0"/>
              </a:rPr>
              <a:t>机构</a:t>
            </a:r>
            <a:endParaRPr lang="en-US" altLang="zh-CN" dirty="0">
              <a:solidFill>
                <a:schemeClr val="bg1"/>
              </a:solidFill>
              <a:latin typeface="FrutigerNext LT Regular" charset="0"/>
              <a:ea typeface="华文细黑" panose="02010600040101010101" pitchFamily="2" charset="-122"/>
              <a:sym typeface="FrutigerNext LT Regular" charset="0"/>
            </a:endParaRPr>
          </a:p>
        </p:txBody>
      </p:sp>
      <p:sp>
        <p:nvSpPr>
          <p:cNvPr id="25" name="AutoShape 14"/>
          <p:cNvSpPr>
            <a:spLocks noChangeArrowheads="1"/>
          </p:cNvSpPr>
          <p:nvPr/>
        </p:nvSpPr>
        <p:spPr bwMode="auto">
          <a:xfrm>
            <a:off x="4938951" y="2798665"/>
            <a:ext cx="1457325" cy="857250"/>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smtClean="0">
                <a:solidFill>
                  <a:schemeClr val="bg1"/>
                </a:solidFill>
                <a:latin typeface="FrutigerNext LT Regular" charset="0"/>
                <a:ea typeface="华文细黑" panose="02010600040101010101" pitchFamily="2" charset="-122"/>
                <a:sym typeface="FrutigerNext LT Regular" charset="0"/>
              </a:rPr>
              <a:t>业务参数数据</a:t>
            </a:r>
            <a:endParaRPr lang="zh-CN" altLang="en-US" dirty="0">
              <a:solidFill>
                <a:schemeClr val="bg1"/>
              </a:solidFill>
              <a:latin typeface="FrutigerNext LT Regular" charset="0"/>
              <a:ea typeface="华文细黑" panose="02010600040101010101" pitchFamily="2" charset="-122"/>
              <a:sym typeface="FrutigerNext LT Regular" charset="0"/>
            </a:endParaRPr>
          </a:p>
        </p:txBody>
      </p:sp>
      <p:sp>
        <p:nvSpPr>
          <p:cNvPr id="26" name="AutoShape 13"/>
          <p:cNvSpPr>
            <a:spLocks noChangeArrowheads="1"/>
          </p:cNvSpPr>
          <p:nvPr/>
        </p:nvSpPr>
        <p:spPr bwMode="auto">
          <a:xfrm>
            <a:off x="8006372" y="1652298"/>
            <a:ext cx="1251471" cy="790136"/>
          </a:xfrm>
          <a:prstGeom prst="flowChartMagneticDisk">
            <a:avLst/>
          </a:prstGeom>
          <a:solidFill>
            <a:srgbClr val="4CBBD6"/>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smtClean="0">
                <a:solidFill>
                  <a:schemeClr val="bg1"/>
                </a:solidFill>
                <a:latin typeface="FrutigerNext LT Regular" charset="0"/>
                <a:ea typeface="华文细黑" panose="02010600040101010101" pitchFamily="2" charset="-122"/>
                <a:sym typeface="FrutigerNext LT Regular" charset="0"/>
              </a:rPr>
              <a:t>查询统计库</a:t>
            </a:r>
            <a:endParaRPr lang="zh-CN" altLang="en-US" dirty="0">
              <a:solidFill>
                <a:schemeClr val="bg1"/>
              </a:solidFill>
              <a:latin typeface="FrutigerNext LT Regular" charset="0"/>
              <a:ea typeface="华文细黑" panose="02010600040101010101" pitchFamily="2" charset="-122"/>
              <a:sym typeface="FrutigerNext LT Regular" charset="0"/>
            </a:endParaRPr>
          </a:p>
        </p:txBody>
      </p:sp>
      <p:sp>
        <p:nvSpPr>
          <p:cNvPr id="27" name="AutoShape 24"/>
          <p:cNvSpPr>
            <a:spLocks noChangeArrowheads="1"/>
          </p:cNvSpPr>
          <p:nvPr/>
        </p:nvSpPr>
        <p:spPr bwMode="auto">
          <a:xfrm>
            <a:off x="8321740" y="5322064"/>
            <a:ext cx="1439714" cy="846182"/>
          </a:xfrm>
          <a:prstGeom prst="flowChartMagneticDisk">
            <a:avLst/>
          </a:prstGeom>
          <a:solidFill>
            <a:srgbClr val="4CBBD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smtClean="0">
                <a:solidFill>
                  <a:schemeClr val="bg1"/>
                </a:solidFill>
                <a:latin typeface="FrutigerNext LT Regular" charset="0"/>
                <a:ea typeface="华文细黑" panose="02010600040101010101" pitchFamily="2" charset="-122"/>
                <a:sym typeface="FrutigerNext LT Regular" charset="0"/>
              </a:rPr>
              <a:t>业务</a:t>
            </a:r>
            <a:r>
              <a:rPr lang="zh-CN" altLang="en-US" sz="1600" dirty="0">
                <a:solidFill>
                  <a:schemeClr val="bg1"/>
                </a:solidFill>
                <a:latin typeface="FrutigerNext LT Regular" charset="0"/>
                <a:ea typeface="华文细黑" panose="02010600040101010101" pitchFamily="2" charset="-122"/>
                <a:sym typeface="FrutigerNext LT Regular" charset="0"/>
              </a:rPr>
              <a:t>历史</a:t>
            </a:r>
            <a:r>
              <a:rPr lang="zh-CN" altLang="en-US" sz="1600" dirty="0" smtClean="0">
                <a:solidFill>
                  <a:schemeClr val="bg1"/>
                </a:solidFill>
                <a:latin typeface="FrutigerNext LT Regular" charset="0"/>
                <a:ea typeface="华文细黑" panose="02010600040101010101" pitchFamily="2" charset="-122"/>
                <a:sym typeface="FrutigerNext LT Regular" charset="0"/>
              </a:rPr>
              <a:t>数据库</a:t>
            </a:r>
            <a:endParaRPr lang="zh-CN" altLang="en-US" sz="1600" dirty="0">
              <a:solidFill>
                <a:schemeClr val="bg1"/>
              </a:solidFill>
              <a:latin typeface="FrutigerNext LT Regular" charset="0"/>
              <a:ea typeface="华文细黑" panose="02010600040101010101" pitchFamily="2" charset="-122"/>
              <a:sym typeface="FrutigerNext LT Regular" charset="0"/>
            </a:endParaRPr>
          </a:p>
        </p:txBody>
      </p:sp>
      <p:sp>
        <p:nvSpPr>
          <p:cNvPr id="28" name="AutoShape 16"/>
          <p:cNvSpPr>
            <a:spLocks noChangeArrowheads="1"/>
          </p:cNvSpPr>
          <p:nvPr/>
        </p:nvSpPr>
        <p:spPr bwMode="auto">
          <a:xfrm>
            <a:off x="1739089" y="2798304"/>
            <a:ext cx="1501892" cy="819153"/>
          </a:xfrm>
          <a:prstGeom prst="flowChartMagneticDisk">
            <a:avLst/>
          </a:prstGeom>
          <a:solidFill>
            <a:srgbClr val="4CBBD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chemeClr val="bg1"/>
                </a:solidFill>
                <a:latin typeface="FrutigerNext LT Regular" charset="0"/>
                <a:ea typeface="华文细黑" panose="02010600040101010101" pitchFamily="2" charset="-122"/>
                <a:sym typeface="FrutigerNext LT Regular" charset="0"/>
              </a:rPr>
              <a:t>职工</a:t>
            </a:r>
            <a:r>
              <a:rPr lang="zh-CN" altLang="en-US" dirty="0" smtClean="0">
                <a:solidFill>
                  <a:schemeClr val="bg1"/>
                </a:solidFill>
                <a:latin typeface="FrutigerNext LT Regular" charset="0"/>
                <a:ea typeface="华文细黑" panose="02010600040101010101" pitchFamily="2" charset="-122"/>
                <a:sym typeface="FrutigerNext LT Regular" charset="0"/>
              </a:rPr>
              <a:t>公共业务</a:t>
            </a:r>
            <a:endParaRPr lang="zh-CN" altLang="en-US" dirty="0">
              <a:solidFill>
                <a:schemeClr val="bg1"/>
              </a:solidFill>
              <a:latin typeface="FrutigerNext LT Regular" charset="0"/>
              <a:ea typeface="华文细黑" panose="02010600040101010101" pitchFamily="2" charset="-122"/>
              <a:sym typeface="FrutigerNext LT Regular" charset="0"/>
            </a:endParaRPr>
          </a:p>
        </p:txBody>
      </p:sp>
      <p:sp>
        <p:nvSpPr>
          <p:cNvPr id="29" name="AutoShape 19"/>
          <p:cNvSpPr>
            <a:spLocks noChangeArrowheads="1"/>
          </p:cNvSpPr>
          <p:nvPr/>
        </p:nvSpPr>
        <p:spPr bwMode="auto">
          <a:xfrm>
            <a:off x="8088551" y="3700122"/>
            <a:ext cx="1457325" cy="858838"/>
          </a:xfrm>
          <a:prstGeom prst="flowChartMagneticDisk">
            <a:avLst/>
          </a:prstGeom>
          <a:solidFill>
            <a:srgbClr val="4CBBD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solidFill>
                <a:schemeClr val="bg1"/>
              </a:solidFill>
              <a:latin typeface="FrutigerNext LT Regular" charset="0"/>
              <a:ea typeface="华文细黑" panose="02010600040101010101" pitchFamily="2" charset="-122"/>
              <a:sym typeface="FrutigerNext LT Regular" charset="0"/>
            </a:endParaRPr>
          </a:p>
          <a:p>
            <a:pPr algn="ctr" eaLnBrk="1" hangingPunct="1"/>
            <a:r>
              <a:rPr lang="zh-CN" altLang="en-US" dirty="0" smtClean="0">
                <a:solidFill>
                  <a:schemeClr val="bg1"/>
                </a:solidFill>
                <a:latin typeface="FrutigerNext LT Regular" charset="0"/>
                <a:ea typeface="华文细黑" panose="02010600040101010101" pitchFamily="2" charset="-122"/>
                <a:sym typeface="FrutigerNext LT Regular" charset="0"/>
              </a:rPr>
              <a:t>居民</a:t>
            </a:r>
            <a:r>
              <a:rPr lang="zh-CN" altLang="en-US" dirty="0">
                <a:solidFill>
                  <a:schemeClr val="bg1"/>
                </a:solidFill>
                <a:latin typeface="FrutigerNext LT Regular" charset="0"/>
                <a:ea typeface="华文细黑" panose="02010600040101010101" pitchFamily="2" charset="-122"/>
                <a:sym typeface="FrutigerNext LT Regular" charset="0"/>
              </a:rPr>
              <a:t>医疗</a:t>
            </a:r>
            <a:r>
              <a:rPr lang="zh-CN" altLang="en-US" dirty="0" smtClean="0">
                <a:solidFill>
                  <a:schemeClr val="bg1"/>
                </a:solidFill>
                <a:latin typeface="FrutigerNext LT Regular" charset="0"/>
                <a:ea typeface="华文细黑" panose="02010600040101010101" pitchFamily="2" charset="-122"/>
                <a:sym typeface="FrutigerNext LT Regular" charset="0"/>
              </a:rPr>
              <a:t>待遇</a:t>
            </a:r>
            <a:endParaRPr lang="zh-CN" altLang="en-US" dirty="0">
              <a:solidFill>
                <a:schemeClr val="bg1"/>
              </a:solidFill>
              <a:latin typeface="FrutigerNext LT Regular" charset="0"/>
              <a:ea typeface="华文细黑" panose="02010600040101010101" pitchFamily="2" charset="-122"/>
              <a:sym typeface="FrutigerNext LT Regular" charset="0"/>
            </a:endParaRPr>
          </a:p>
          <a:p>
            <a:pPr algn="ctr" eaLnBrk="1" hangingPunct="1"/>
            <a:endParaRPr lang="zh-CN" altLang="en-US" dirty="0">
              <a:solidFill>
                <a:schemeClr val="bg1"/>
              </a:solidFill>
              <a:latin typeface="FrutigerNext LT Regular" charset="0"/>
              <a:ea typeface="华文细黑" panose="02010600040101010101" pitchFamily="2" charset="-122"/>
              <a:sym typeface="FrutigerNext LT Regular" charset="0"/>
            </a:endParaRPr>
          </a:p>
        </p:txBody>
      </p:sp>
    </p:spTree>
    <p:extLst>
      <p:ext uri="{BB962C8B-B14F-4D97-AF65-F5344CB8AC3E}">
        <p14:creationId xmlns:p14="http://schemas.microsoft.com/office/powerpoint/2010/main" val="41992729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8099" y="1154008"/>
            <a:ext cx="3990975" cy="5067300"/>
          </a:xfrm>
          <a:prstGeom prst="rect">
            <a:avLst/>
          </a:prstGeom>
        </p:spPr>
      </p:pic>
      <p:pic>
        <p:nvPicPr>
          <p:cNvPr id="4" name="图片 3"/>
          <p:cNvPicPr>
            <a:picLocks noChangeAspect="1"/>
          </p:cNvPicPr>
          <p:nvPr/>
        </p:nvPicPr>
        <p:blipFill>
          <a:blip r:embed="rId3"/>
          <a:stretch>
            <a:fillRect/>
          </a:stretch>
        </p:blipFill>
        <p:spPr>
          <a:xfrm>
            <a:off x="4403906" y="4156647"/>
            <a:ext cx="3810000" cy="1752600"/>
          </a:xfrm>
          <a:prstGeom prst="rect">
            <a:avLst/>
          </a:prstGeom>
        </p:spPr>
      </p:pic>
      <p:pic>
        <p:nvPicPr>
          <p:cNvPr id="5" name="图片 4"/>
          <p:cNvPicPr>
            <a:picLocks noChangeAspect="1"/>
          </p:cNvPicPr>
          <p:nvPr/>
        </p:nvPicPr>
        <p:blipFill>
          <a:blip r:embed="rId4"/>
          <a:stretch>
            <a:fillRect/>
          </a:stretch>
        </p:blipFill>
        <p:spPr>
          <a:xfrm>
            <a:off x="4403906" y="1236571"/>
            <a:ext cx="3829050" cy="2581275"/>
          </a:xfrm>
          <a:prstGeom prst="rect">
            <a:avLst/>
          </a:prstGeom>
        </p:spPr>
      </p:pic>
      <p:pic>
        <p:nvPicPr>
          <p:cNvPr id="6" name="图片 5"/>
          <p:cNvPicPr>
            <a:picLocks noChangeAspect="1"/>
          </p:cNvPicPr>
          <p:nvPr/>
        </p:nvPicPr>
        <p:blipFill>
          <a:blip r:embed="rId5"/>
          <a:stretch>
            <a:fillRect/>
          </a:stretch>
        </p:blipFill>
        <p:spPr>
          <a:xfrm>
            <a:off x="8128026" y="1075894"/>
            <a:ext cx="4079665" cy="2394289"/>
          </a:xfrm>
          <a:prstGeom prst="rect">
            <a:avLst/>
          </a:prstGeom>
        </p:spPr>
      </p:pic>
      <p:sp>
        <p:nvSpPr>
          <p:cNvPr id="7" name="标题 2"/>
          <p:cNvSpPr txBox="1">
            <a:spLocks/>
          </p:cNvSpPr>
          <p:nvPr/>
        </p:nvSpPr>
        <p:spPr bwMode="auto">
          <a:xfrm>
            <a:off x="60928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基于</a:t>
            </a:r>
            <a:r>
              <a:rPr lang="en-US" altLang="zh-CN" sz="3200" dirty="0" smtClean="0">
                <a:solidFill>
                  <a:srgbClr val="C00000"/>
                </a:solidFill>
                <a:latin typeface="微软雅黑" pitchFamily="34" charset="-122"/>
                <a:ea typeface="微软雅黑" pitchFamily="34" charset="-122"/>
              </a:rPr>
              <a:t>oracle</a:t>
            </a:r>
            <a:r>
              <a:rPr lang="zh-CN" altLang="en-US" sz="3200" dirty="0" smtClean="0">
                <a:solidFill>
                  <a:srgbClr val="C00000"/>
                </a:solidFill>
                <a:latin typeface="微软雅黑" pitchFamily="34" charset="-122"/>
                <a:ea typeface="微软雅黑" pitchFamily="34" charset="-122"/>
              </a:rPr>
              <a:t>的分库分表设计</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825789270"/>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产品开发原则</a:t>
            </a:r>
            <a:endParaRPr lang="zh-CN" altLang="en-US" sz="3200" dirty="0">
              <a:solidFill>
                <a:srgbClr val="C00000"/>
              </a:solidFill>
              <a:latin typeface="微软雅黑" pitchFamily="34" charset="-122"/>
              <a:ea typeface="微软雅黑" pitchFamily="34" charset="-122"/>
            </a:endParaRPr>
          </a:p>
        </p:txBody>
      </p:sp>
      <p:sp>
        <p:nvSpPr>
          <p:cNvPr id="13" name="文本框 12"/>
          <p:cNvSpPr txBox="1"/>
          <p:nvPr/>
        </p:nvSpPr>
        <p:spPr>
          <a:xfrm>
            <a:off x="53484" y="2704377"/>
            <a:ext cx="2448106" cy="1154162"/>
          </a:xfrm>
          <a:prstGeom prst="rect">
            <a:avLst/>
          </a:prstGeom>
          <a:noFill/>
        </p:spPr>
        <p:txBody>
          <a:bodyPr wrap="none" rtlCol="0">
            <a:spAutoFit/>
          </a:bodyPr>
          <a:lstStyle/>
          <a:p>
            <a:pPr>
              <a:lnSpc>
                <a:spcPct val="150000"/>
              </a:lnSpc>
            </a:pPr>
            <a:r>
              <a:rPr lang="en-US" altLang="zh-CN" dirty="0"/>
              <a:t>3</a:t>
            </a:r>
            <a:r>
              <a:rPr lang="en-US" altLang="zh-CN" dirty="0" smtClean="0"/>
              <a:t>.</a:t>
            </a:r>
            <a:r>
              <a:rPr lang="zh-CN" altLang="en-US" dirty="0" smtClean="0"/>
              <a:t>构件定义规范</a:t>
            </a:r>
            <a:endParaRPr lang="en-US" altLang="zh-CN" dirty="0" smtClean="0"/>
          </a:p>
          <a:p>
            <a:pPr marL="285750" indent="-285750">
              <a:lnSpc>
                <a:spcPct val="150000"/>
              </a:lnSpc>
              <a:buFont typeface="Wingdings" panose="05000000000000000000" pitchFamily="2" charset="2"/>
              <a:buChar char="Ø"/>
            </a:pPr>
            <a:r>
              <a:rPr lang="zh-CN" altLang="en-US" sz="1400" dirty="0" smtClean="0"/>
              <a:t>基于</a:t>
            </a:r>
            <a:r>
              <a:rPr lang="zh-CN" altLang="en-US" sz="1400" dirty="0"/>
              <a:t>接口</a:t>
            </a:r>
            <a:r>
              <a:rPr lang="zh-CN" altLang="en-US" sz="1400" dirty="0" smtClean="0"/>
              <a:t>编程</a:t>
            </a:r>
            <a:endParaRPr lang="en-US" altLang="zh-CN" sz="1400" dirty="0" smtClean="0"/>
          </a:p>
          <a:p>
            <a:pPr marL="285750" indent="-285750">
              <a:lnSpc>
                <a:spcPct val="150000"/>
              </a:lnSpc>
              <a:buFont typeface="Wingdings" panose="05000000000000000000" pitchFamily="2" charset="2"/>
              <a:buChar char="Ø"/>
            </a:pPr>
            <a:r>
              <a:rPr lang="zh-CN" altLang="en-US" sz="1400" dirty="0" smtClean="0"/>
              <a:t>声明</a:t>
            </a:r>
            <a:r>
              <a:rPr lang="zh-CN" altLang="en-US" sz="1400" dirty="0"/>
              <a:t>强类型的输入和</a:t>
            </a:r>
            <a:r>
              <a:rPr lang="zh-CN" altLang="en-US" sz="1400" dirty="0" smtClean="0"/>
              <a:t>输出</a:t>
            </a:r>
            <a:endParaRPr lang="zh-CN" altLang="en-US" sz="1400" dirty="0"/>
          </a:p>
        </p:txBody>
      </p:sp>
      <p:sp>
        <p:nvSpPr>
          <p:cNvPr id="15" name="文本框 14"/>
          <p:cNvSpPr txBox="1"/>
          <p:nvPr/>
        </p:nvSpPr>
        <p:spPr>
          <a:xfrm>
            <a:off x="5104866" y="2696021"/>
            <a:ext cx="6936514" cy="2123658"/>
          </a:xfrm>
          <a:prstGeom prst="rect">
            <a:avLst/>
          </a:prstGeom>
          <a:noFill/>
        </p:spPr>
        <p:txBody>
          <a:bodyPr wrap="none" rtlCol="0">
            <a:spAutoFit/>
          </a:bodyPr>
          <a:lstStyle/>
          <a:p>
            <a:pPr>
              <a:lnSpc>
                <a:spcPct val="150000"/>
              </a:lnSpc>
            </a:pPr>
            <a:r>
              <a:rPr lang="en-US" altLang="zh-CN" dirty="0" smtClean="0"/>
              <a:t>4.</a:t>
            </a:r>
            <a:r>
              <a:rPr lang="zh-CN" altLang="zh-CN" dirty="0" smtClean="0"/>
              <a:t>构件</a:t>
            </a:r>
            <a:r>
              <a:rPr lang="zh-CN" altLang="zh-CN" dirty="0"/>
              <a:t>实现中对</a:t>
            </a:r>
            <a:r>
              <a:rPr lang="zh-CN" altLang="zh-CN" dirty="0" smtClean="0"/>
              <a:t>数据</a:t>
            </a:r>
            <a:r>
              <a:rPr lang="zh-CN" altLang="en-US" dirty="0" smtClean="0"/>
              <a:t>库</a:t>
            </a:r>
            <a:r>
              <a:rPr lang="zh-CN" altLang="zh-CN" dirty="0" smtClean="0"/>
              <a:t>对象</a:t>
            </a:r>
            <a:r>
              <a:rPr lang="zh-CN" altLang="zh-CN" dirty="0"/>
              <a:t>使用</a:t>
            </a:r>
            <a:r>
              <a:rPr lang="zh-CN" altLang="zh-CN" dirty="0" smtClean="0"/>
              <a:t>规范</a:t>
            </a:r>
            <a:endParaRPr lang="en-US" altLang="zh-CN" dirty="0" smtClean="0"/>
          </a:p>
          <a:p>
            <a:pPr marL="285750" indent="-285750">
              <a:lnSpc>
                <a:spcPct val="150000"/>
              </a:lnSpc>
              <a:buFont typeface="Wingdings" panose="05000000000000000000" pitchFamily="2" charset="2"/>
              <a:buChar char="Ø"/>
            </a:pPr>
            <a:r>
              <a:rPr lang="zh-CN" altLang="zh-CN" sz="1400" dirty="0"/>
              <a:t>必须满足业务领域分库设计</a:t>
            </a:r>
            <a:r>
              <a:rPr lang="zh-CN" altLang="zh-CN" sz="1400" dirty="0" smtClean="0"/>
              <a:t>要求</a:t>
            </a:r>
            <a:endParaRPr lang="en-US" altLang="zh-CN" sz="1400" dirty="0" smtClean="0"/>
          </a:p>
          <a:p>
            <a:pPr marL="285750" indent="-285750">
              <a:lnSpc>
                <a:spcPct val="150000"/>
              </a:lnSpc>
              <a:buFont typeface="Wingdings" panose="05000000000000000000" pitchFamily="2" charset="2"/>
              <a:buChar char="Ø"/>
            </a:pPr>
            <a:r>
              <a:rPr lang="zh-CN" altLang="zh-CN" sz="1400" dirty="0"/>
              <a:t>跨大的业务领域（公共业务、养老待遇、医疗待遇）的数据库对象不能直接使用</a:t>
            </a:r>
            <a:r>
              <a:rPr lang="zh-CN" altLang="zh-CN" sz="1400" dirty="0" smtClean="0"/>
              <a:t>，</a:t>
            </a:r>
            <a:endParaRPr lang="en-US" altLang="zh-CN" sz="1400" dirty="0" smtClean="0"/>
          </a:p>
          <a:p>
            <a:pPr>
              <a:lnSpc>
                <a:spcPct val="150000"/>
              </a:lnSpc>
            </a:pPr>
            <a:r>
              <a:rPr lang="en-US" altLang="zh-CN" sz="1400" dirty="0" smtClean="0"/>
              <a:t>    </a:t>
            </a:r>
            <a:r>
              <a:rPr lang="zh-CN" altLang="zh-CN" sz="1400" dirty="0" smtClean="0"/>
              <a:t>必须</a:t>
            </a:r>
            <a:r>
              <a:rPr lang="zh-CN" altLang="zh-CN" sz="1400" dirty="0"/>
              <a:t>采用构件的方式进行访问，这样就要求我们在数据库设计上有一些冗余</a:t>
            </a:r>
            <a:r>
              <a:rPr lang="zh-CN" altLang="zh-CN" sz="1400" dirty="0" smtClean="0"/>
              <a:t>字段</a:t>
            </a:r>
            <a:endParaRPr lang="en-US" altLang="zh-CN" sz="1400" dirty="0" smtClean="0"/>
          </a:p>
          <a:p>
            <a:pPr marL="285750" indent="-285750">
              <a:lnSpc>
                <a:spcPct val="150000"/>
              </a:lnSpc>
              <a:buFont typeface="Wingdings" panose="05000000000000000000" pitchFamily="2" charset="2"/>
              <a:buChar char="Ø"/>
            </a:pPr>
            <a:r>
              <a:rPr lang="zh-CN" altLang="zh-CN" sz="1400" dirty="0"/>
              <a:t>对于一张表的修改（</a:t>
            </a:r>
            <a:r>
              <a:rPr lang="en-US" altLang="zh-CN" sz="1400" dirty="0"/>
              <a:t>insert</a:t>
            </a:r>
            <a:r>
              <a:rPr lang="zh-CN" altLang="zh-CN" sz="1400" dirty="0"/>
              <a:t>、</a:t>
            </a:r>
            <a:r>
              <a:rPr lang="en-US" altLang="zh-CN" sz="1400" dirty="0"/>
              <a:t>delete</a:t>
            </a:r>
            <a:r>
              <a:rPr lang="zh-CN" altLang="zh-CN" sz="1400" dirty="0"/>
              <a:t>、</a:t>
            </a:r>
            <a:r>
              <a:rPr lang="en-US" altLang="zh-CN" sz="1400" dirty="0"/>
              <a:t>update</a:t>
            </a:r>
            <a:r>
              <a:rPr lang="zh-CN" altLang="zh-CN" sz="1400" dirty="0"/>
              <a:t>）只能在同一个发布包中有</a:t>
            </a:r>
            <a:r>
              <a:rPr lang="en-US" altLang="zh-CN" sz="1400" dirty="0" smtClean="0"/>
              <a:t>,</a:t>
            </a:r>
          </a:p>
          <a:p>
            <a:pPr>
              <a:lnSpc>
                <a:spcPct val="150000"/>
              </a:lnSpc>
            </a:pPr>
            <a:r>
              <a:rPr lang="en-US" altLang="zh-CN" sz="1400" dirty="0" smtClean="0"/>
              <a:t>     select</a:t>
            </a:r>
            <a:r>
              <a:rPr lang="zh-CN" altLang="zh-CN" sz="1400" dirty="0"/>
              <a:t>不做强制要求</a:t>
            </a:r>
            <a:r>
              <a:rPr lang="en-US" altLang="zh-CN" sz="1400" dirty="0"/>
              <a:t>,</a:t>
            </a:r>
            <a:r>
              <a:rPr lang="zh-CN" altLang="zh-CN" sz="1400" dirty="0"/>
              <a:t>但不能跨大业务领域；确保对数据操作集中控制</a:t>
            </a:r>
            <a:endParaRPr lang="zh-CN" altLang="en-US" sz="1400" dirty="0"/>
          </a:p>
        </p:txBody>
      </p:sp>
      <p:sp>
        <p:nvSpPr>
          <p:cNvPr id="17" name="文本框 16"/>
          <p:cNvSpPr txBox="1"/>
          <p:nvPr/>
        </p:nvSpPr>
        <p:spPr>
          <a:xfrm>
            <a:off x="53484" y="4833102"/>
            <a:ext cx="5320687" cy="1477328"/>
          </a:xfrm>
          <a:prstGeom prst="rect">
            <a:avLst/>
          </a:prstGeom>
          <a:noFill/>
        </p:spPr>
        <p:txBody>
          <a:bodyPr wrap="none" rtlCol="0">
            <a:spAutoFit/>
          </a:bodyPr>
          <a:lstStyle/>
          <a:p>
            <a:pPr>
              <a:lnSpc>
                <a:spcPct val="150000"/>
              </a:lnSpc>
            </a:pPr>
            <a:r>
              <a:rPr lang="en-US" altLang="zh-CN" dirty="0"/>
              <a:t>5</a:t>
            </a:r>
            <a:r>
              <a:rPr lang="en-US" altLang="zh-CN" dirty="0" smtClean="0"/>
              <a:t>.</a:t>
            </a:r>
            <a:r>
              <a:rPr lang="zh-CN" altLang="zh-CN" dirty="0"/>
              <a:t>构件</a:t>
            </a:r>
            <a:r>
              <a:rPr lang="zh-CN" altLang="zh-CN" dirty="0" smtClean="0"/>
              <a:t>的</a:t>
            </a:r>
            <a:r>
              <a:rPr lang="zh-CN" altLang="en-US" dirty="0" smtClean="0"/>
              <a:t>实现规范</a:t>
            </a:r>
            <a:endParaRPr lang="en-US" altLang="zh-CN" dirty="0" smtClean="0"/>
          </a:p>
          <a:p>
            <a:pPr marL="285750" indent="-285750">
              <a:lnSpc>
                <a:spcPct val="150000"/>
              </a:lnSpc>
              <a:buFont typeface="Wingdings" panose="05000000000000000000" pitchFamily="2" charset="2"/>
              <a:buChar char="Ø"/>
            </a:pPr>
            <a:r>
              <a:rPr lang="zh-CN" altLang="en-US" sz="1400" dirty="0" smtClean="0"/>
              <a:t>构件必须是继承基础构件实现类（统一处理日志、访问权限）</a:t>
            </a:r>
            <a:endParaRPr lang="en-US" altLang="zh-CN" sz="1400" dirty="0" smtClean="0"/>
          </a:p>
          <a:p>
            <a:pPr marL="285750" indent="-285750">
              <a:lnSpc>
                <a:spcPct val="150000"/>
              </a:lnSpc>
              <a:buFont typeface="Wingdings" panose="05000000000000000000" pitchFamily="2" charset="2"/>
              <a:buChar char="Ø"/>
            </a:pPr>
            <a:r>
              <a:rPr lang="zh-CN" altLang="en-US" sz="1400" dirty="0" smtClean="0"/>
              <a:t>交换的数据定义是强类型对象</a:t>
            </a:r>
            <a:endParaRPr lang="en-US" altLang="zh-CN" sz="1400" dirty="0" smtClean="0"/>
          </a:p>
          <a:p>
            <a:pPr marL="285750" indent="-285750">
              <a:lnSpc>
                <a:spcPct val="150000"/>
              </a:lnSpc>
              <a:buFont typeface="Wingdings" panose="05000000000000000000" pitchFamily="2" charset="2"/>
              <a:buChar char="Ø"/>
            </a:pPr>
            <a:r>
              <a:rPr lang="zh-CN" altLang="en-US" sz="1400" dirty="0" smtClean="0"/>
              <a:t>数据对象必须是可序列化的</a:t>
            </a:r>
            <a:endParaRPr lang="zh-CN" altLang="en-US" sz="1400" dirty="0"/>
          </a:p>
        </p:txBody>
      </p:sp>
      <p:sp>
        <p:nvSpPr>
          <p:cNvPr id="18" name="文本框 17"/>
          <p:cNvSpPr txBox="1"/>
          <p:nvPr/>
        </p:nvSpPr>
        <p:spPr>
          <a:xfrm>
            <a:off x="53484" y="1020947"/>
            <a:ext cx="3623108" cy="1154162"/>
          </a:xfrm>
          <a:prstGeom prst="rect">
            <a:avLst/>
          </a:prstGeom>
          <a:noFill/>
        </p:spPr>
        <p:txBody>
          <a:bodyPr wrap="none" rtlCol="0">
            <a:spAutoFit/>
          </a:bodyPr>
          <a:lstStyle/>
          <a:p>
            <a:pPr>
              <a:lnSpc>
                <a:spcPct val="150000"/>
              </a:lnSpc>
            </a:pPr>
            <a:r>
              <a:rPr lang="en-US" altLang="zh-CN" dirty="0" smtClean="0"/>
              <a:t>1.</a:t>
            </a:r>
            <a:r>
              <a:rPr lang="zh-CN" altLang="en-US" dirty="0" smtClean="0"/>
              <a:t>前后台分离开发</a:t>
            </a:r>
            <a:endParaRPr lang="en-US" altLang="zh-CN" dirty="0" smtClean="0"/>
          </a:p>
          <a:p>
            <a:pPr marL="285750" indent="-285750">
              <a:lnSpc>
                <a:spcPct val="150000"/>
              </a:lnSpc>
              <a:buFont typeface="Wingdings" panose="05000000000000000000" pitchFamily="2" charset="2"/>
              <a:buChar char="Ø"/>
            </a:pPr>
            <a:r>
              <a:rPr lang="zh-CN" altLang="en-US" sz="1400" dirty="0" smtClean="0"/>
              <a:t>前端展现形式多样化</a:t>
            </a:r>
            <a:endParaRPr lang="en-US" altLang="zh-CN" sz="1400" dirty="0" smtClean="0"/>
          </a:p>
          <a:p>
            <a:pPr marL="285750" indent="-285750">
              <a:lnSpc>
                <a:spcPct val="150000"/>
              </a:lnSpc>
              <a:buFont typeface="Wingdings" panose="05000000000000000000" pitchFamily="2" charset="2"/>
              <a:buChar char="Ø"/>
            </a:pPr>
            <a:r>
              <a:rPr lang="zh-CN" altLang="en-US" sz="1400" dirty="0" smtClean="0"/>
              <a:t>后端业务领域服务为前台提供数据服务</a:t>
            </a:r>
            <a:endParaRPr lang="zh-CN" altLang="en-US" sz="1400" dirty="0"/>
          </a:p>
        </p:txBody>
      </p:sp>
      <p:sp>
        <p:nvSpPr>
          <p:cNvPr id="19" name="文本框 18"/>
          <p:cNvSpPr txBox="1"/>
          <p:nvPr/>
        </p:nvSpPr>
        <p:spPr>
          <a:xfrm>
            <a:off x="5104866" y="1020947"/>
            <a:ext cx="6397905" cy="1154162"/>
          </a:xfrm>
          <a:prstGeom prst="rect">
            <a:avLst/>
          </a:prstGeom>
          <a:noFill/>
        </p:spPr>
        <p:txBody>
          <a:bodyPr wrap="none" rtlCol="0">
            <a:spAutoFit/>
          </a:bodyPr>
          <a:lstStyle/>
          <a:p>
            <a:pPr>
              <a:lnSpc>
                <a:spcPct val="150000"/>
              </a:lnSpc>
            </a:pPr>
            <a:r>
              <a:rPr lang="en-US" altLang="zh-CN" dirty="0"/>
              <a:t>2</a:t>
            </a:r>
            <a:r>
              <a:rPr lang="en-US" altLang="zh-CN" dirty="0" smtClean="0"/>
              <a:t>.</a:t>
            </a:r>
            <a:r>
              <a:rPr lang="zh-CN" altLang="en-US" dirty="0" smtClean="0"/>
              <a:t>业务事务控制规范</a:t>
            </a:r>
            <a:endParaRPr lang="en-US" altLang="zh-CN" dirty="0" smtClean="0"/>
          </a:p>
          <a:p>
            <a:pPr marL="285750" indent="-285750">
              <a:lnSpc>
                <a:spcPct val="150000"/>
              </a:lnSpc>
              <a:buFont typeface="Wingdings" panose="05000000000000000000" pitchFamily="2" charset="2"/>
              <a:buChar char="Ø"/>
            </a:pPr>
            <a:r>
              <a:rPr lang="zh-CN" altLang="en-US" sz="1400" dirty="0" smtClean="0"/>
              <a:t>在业务领域服务中控制事务</a:t>
            </a:r>
            <a:endParaRPr lang="en-US" altLang="zh-CN" sz="1400" dirty="0" smtClean="0"/>
          </a:p>
          <a:p>
            <a:pPr marL="285750" indent="-285750">
              <a:lnSpc>
                <a:spcPct val="150000"/>
              </a:lnSpc>
              <a:buFont typeface="Wingdings" panose="05000000000000000000" pitchFamily="2" charset="2"/>
              <a:buChar char="Ø"/>
            </a:pPr>
            <a:r>
              <a:rPr lang="zh-CN" altLang="en-US" sz="1400" dirty="0" smtClean="0"/>
              <a:t>尽量使用本地事务，对跨大的业务领域服务采用全局事务或最终一致性方式</a:t>
            </a:r>
            <a:endParaRPr lang="zh-CN" altLang="en-US" sz="1400" dirty="0"/>
          </a:p>
        </p:txBody>
      </p:sp>
    </p:spTree>
    <p:extLst>
      <p:ext uri="{BB962C8B-B14F-4D97-AF65-F5344CB8AC3E}">
        <p14:creationId xmlns:p14="http://schemas.microsoft.com/office/powerpoint/2010/main" val="3073647402"/>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71261" y="1651446"/>
            <a:ext cx="6145318" cy="505816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上</a:t>
            </a:r>
            <a:endParaRPr lang="zh-CN" altLang="en-US" dirty="0"/>
          </a:p>
        </p:txBody>
      </p:sp>
      <p:sp>
        <p:nvSpPr>
          <p:cNvPr id="3" name="矩形 2"/>
          <p:cNvSpPr/>
          <p:nvPr/>
        </p:nvSpPr>
        <p:spPr>
          <a:xfrm>
            <a:off x="220864" y="1583936"/>
            <a:ext cx="5204410" cy="5058164"/>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2"/>
          <p:cNvSpPr txBox="1">
            <a:spLocks/>
          </p:cNvSpPr>
          <p:nvPr/>
        </p:nvSpPr>
        <p:spPr bwMode="auto">
          <a:xfrm>
            <a:off x="609283" y="274638"/>
            <a:ext cx="10973435" cy="74419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开发和发布社保业务构件，形成构件库</a:t>
            </a:r>
          </a:p>
        </p:txBody>
      </p:sp>
      <p:sp>
        <p:nvSpPr>
          <p:cNvPr id="5" name="文本框 3"/>
          <p:cNvSpPr txBox="1">
            <a:spLocks noChangeArrowheads="1"/>
          </p:cNvSpPr>
          <p:nvPr/>
        </p:nvSpPr>
        <p:spPr bwMode="auto">
          <a:xfrm>
            <a:off x="764193" y="5771719"/>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grpSp>
        <p:nvGrpSpPr>
          <p:cNvPr id="6" name="组合 5"/>
          <p:cNvGrpSpPr/>
          <p:nvPr/>
        </p:nvGrpSpPr>
        <p:grpSpPr>
          <a:xfrm>
            <a:off x="2048803" y="1629114"/>
            <a:ext cx="844638" cy="1092440"/>
            <a:chOff x="5765718" y="2882778"/>
            <a:chExt cx="844638" cy="1092440"/>
          </a:xfrm>
        </p:grpSpPr>
        <p:pic>
          <p:nvPicPr>
            <p:cNvPr id="7" name="图片 6"/>
            <p:cNvPicPr>
              <a:picLocks noChangeAspect="1"/>
            </p:cNvPicPr>
            <p:nvPr/>
          </p:nvPicPr>
          <p:blipFill>
            <a:blip r:embed="rId2"/>
            <a:stretch>
              <a:fillRect/>
            </a:stretch>
          </p:blipFill>
          <p:spPr>
            <a:xfrm rot="16200000">
              <a:off x="5637052" y="3011445"/>
              <a:ext cx="1092439" cy="835107"/>
            </a:xfrm>
            <a:prstGeom prst="rect">
              <a:avLst/>
            </a:prstGeom>
          </p:spPr>
        </p:pic>
        <p:sp>
          <p:nvSpPr>
            <p:cNvPr id="8" name="文本框 7"/>
            <p:cNvSpPr txBox="1"/>
            <p:nvPr/>
          </p:nvSpPr>
          <p:spPr>
            <a:xfrm>
              <a:off x="5775249" y="2882778"/>
              <a:ext cx="835107" cy="646331"/>
            </a:xfrm>
            <a:prstGeom prst="rect">
              <a:avLst/>
            </a:prstGeom>
            <a:noFill/>
          </p:spPr>
          <p:txBody>
            <a:bodyPr wrap="square" rtlCol="0">
              <a:spAutoFit/>
            </a:bodyPr>
            <a:lstStyle/>
            <a:p>
              <a:pPr algn="ctr"/>
              <a:r>
                <a:rPr lang="en-US" altLang="zh-CN" dirty="0" smtClean="0"/>
                <a:t>A1</a:t>
              </a:r>
            </a:p>
            <a:p>
              <a:pPr algn="ctr"/>
              <a:r>
                <a:rPr lang="zh-CN" altLang="en-US" dirty="0" smtClean="0"/>
                <a:t>构件</a:t>
              </a:r>
              <a:endParaRPr lang="zh-CN" altLang="en-US" dirty="0"/>
            </a:p>
          </p:txBody>
        </p:sp>
      </p:grpSp>
      <p:grpSp>
        <p:nvGrpSpPr>
          <p:cNvPr id="9" name="组合 8"/>
          <p:cNvGrpSpPr/>
          <p:nvPr/>
        </p:nvGrpSpPr>
        <p:grpSpPr>
          <a:xfrm>
            <a:off x="2044028" y="2819990"/>
            <a:ext cx="844637" cy="1092439"/>
            <a:chOff x="7194468" y="2854202"/>
            <a:chExt cx="844637" cy="1092439"/>
          </a:xfrm>
        </p:grpSpPr>
        <p:pic>
          <p:nvPicPr>
            <p:cNvPr id="10" name="图片 9"/>
            <p:cNvPicPr>
              <a:picLocks noChangeAspect="1"/>
            </p:cNvPicPr>
            <p:nvPr/>
          </p:nvPicPr>
          <p:blipFill>
            <a:blip r:embed="rId3"/>
            <a:stretch>
              <a:fillRect/>
            </a:stretch>
          </p:blipFill>
          <p:spPr>
            <a:xfrm rot="16200000">
              <a:off x="7065802" y="2982868"/>
              <a:ext cx="1092439" cy="835107"/>
            </a:xfrm>
            <a:prstGeom prst="rect">
              <a:avLst/>
            </a:prstGeom>
          </p:spPr>
        </p:pic>
        <p:sp>
          <p:nvSpPr>
            <p:cNvPr id="11" name="文本框 10"/>
            <p:cNvSpPr txBox="1"/>
            <p:nvPr/>
          </p:nvSpPr>
          <p:spPr>
            <a:xfrm>
              <a:off x="7203998" y="2879608"/>
              <a:ext cx="835107" cy="646331"/>
            </a:xfrm>
            <a:prstGeom prst="rect">
              <a:avLst/>
            </a:prstGeom>
            <a:noFill/>
          </p:spPr>
          <p:txBody>
            <a:bodyPr wrap="square" rtlCol="0">
              <a:spAutoFit/>
            </a:bodyPr>
            <a:lstStyle/>
            <a:p>
              <a:pPr algn="ctr"/>
              <a:r>
                <a:rPr lang="en-US" altLang="zh-CN" dirty="0" smtClean="0"/>
                <a:t>B1</a:t>
              </a:r>
            </a:p>
            <a:p>
              <a:pPr algn="ctr"/>
              <a:r>
                <a:rPr lang="zh-CN" altLang="en-US" dirty="0" smtClean="0"/>
                <a:t>构件</a:t>
              </a:r>
              <a:endParaRPr lang="zh-CN" altLang="en-US" dirty="0"/>
            </a:p>
          </p:txBody>
        </p:sp>
      </p:grpSp>
      <p:grpSp>
        <p:nvGrpSpPr>
          <p:cNvPr id="12" name="组合 11"/>
          <p:cNvGrpSpPr/>
          <p:nvPr/>
        </p:nvGrpSpPr>
        <p:grpSpPr>
          <a:xfrm>
            <a:off x="3158068" y="2830649"/>
            <a:ext cx="844637" cy="1092439"/>
            <a:chOff x="7194468" y="2854202"/>
            <a:chExt cx="844637" cy="1092439"/>
          </a:xfrm>
        </p:grpSpPr>
        <p:pic>
          <p:nvPicPr>
            <p:cNvPr id="13" name="图片 12"/>
            <p:cNvPicPr>
              <a:picLocks noChangeAspect="1"/>
            </p:cNvPicPr>
            <p:nvPr/>
          </p:nvPicPr>
          <p:blipFill>
            <a:blip r:embed="rId3"/>
            <a:stretch>
              <a:fillRect/>
            </a:stretch>
          </p:blipFill>
          <p:spPr>
            <a:xfrm rot="16200000">
              <a:off x="7065802" y="2982868"/>
              <a:ext cx="1092439" cy="835107"/>
            </a:xfrm>
            <a:prstGeom prst="rect">
              <a:avLst/>
            </a:prstGeom>
          </p:spPr>
        </p:pic>
        <p:sp>
          <p:nvSpPr>
            <p:cNvPr id="14" name="文本框 13"/>
            <p:cNvSpPr txBox="1"/>
            <p:nvPr/>
          </p:nvSpPr>
          <p:spPr>
            <a:xfrm>
              <a:off x="7203998" y="2884427"/>
              <a:ext cx="835107" cy="646331"/>
            </a:xfrm>
            <a:prstGeom prst="rect">
              <a:avLst/>
            </a:prstGeom>
            <a:noFill/>
          </p:spPr>
          <p:txBody>
            <a:bodyPr wrap="square" rtlCol="0">
              <a:spAutoFit/>
            </a:bodyPr>
            <a:lstStyle/>
            <a:p>
              <a:pPr algn="ctr"/>
              <a:r>
                <a:rPr lang="en-US" altLang="zh-CN" dirty="0" smtClean="0"/>
                <a:t>B2</a:t>
              </a:r>
            </a:p>
            <a:p>
              <a:pPr algn="ctr"/>
              <a:r>
                <a:rPr lang="zh-CN" altLang="en-US" dirty="0" smtClean="0"/>
                <a:t>构件</a:t>
              </a:r>
              <a:endParaRPr lang="zh-CN" altLang="en-US" dirty="0"/>
            </a:p>
          </p:txBody>
        </p:sp>
      </p:grpSp>
      <p:grpSp>
        <p:nvGrpSpPr>
          <p:cNvPr id="15" name="组合 14"/>
          <p:cNvGrpSpPr/>
          <p:nvPr/>
        </p:nvGrpSpPr>
        <p:grpSpPr>
          <a:xfrm>
            <a:off x="3068010" y="1629114"/>
            <a:ext cx="900039" cy="1092439"/>
            <a:chOff x="5700786" y="2882779"/>
            <a:chExt cx="900039" cy="1092439"/>
          </a:xfrm>
        </p:grpSpPr>
        <p:pic>
          <p:nvPicPr>
            <p:cNvPr id="16" name="图片 15"/>
            <p:cNvPicPr>
              <a:picLocks noChangeAspect="1"/>
            </p:cNvPicPr>
            <p:nvPr/>
          </p:nvPicPr>
          <p:blipFill>
            <a:blip r:embed="rId2"/>
            <a:stretch>
              <a:fillRect/>
            </a:stretch>
          </p:blipFill>
          <p:spPr>
            <a:xfrm rot="16200000">
              <a:off x="5637052" y="3011445"/>
              <a:ext cx="1092439" cy="835107"/>
            </a:xfrm>
            <a:prstGeom prst="rect">
              <a:avLst/>
            </a:prstGeom>
          </p:spPr>
        </p:pic>
        <p:sp>
          <p:nvSpPr>
            <p:cNvPr id="17" name="文本框 16"/>
            <p:cNvSpPr txBox="1"/>
            <p:nvPr/>
          </p:nvSpPr>
          <p:spPr>
            <a:xfrm>
              <a:off x="5700786" y="2888352"/>
              <a:ext cx="835107" cy="646331"/>
            </a:xfrm>
            <a:prstGeom prst="rect">
              <a:avLst/>
            </a:prstGeom>
            <a:noFill/>
          </p:spPr>
          <p:txBody>
            <a:bodyPr wrap="square" rtlCol="0">
              <a:spAutoFit/>
            </a:bodyPr>
            <a:lstStyle/>
            <a:p>
              <a:pPr algn="ctr"/>
              <a:r>
                <a:rPr lang="en-US" altLang="zh-CN" dirty="0" smtClean="0"/>
                <a:t>A2</a:t>
              </a:r>
            </a:p>
            <a:p>
              <a:pPr algn="ctr"/>
              <a:r>
                <a:rPr lang="zh-CN" altLang="en-US" dirty="0" smtClean="0"/>
                <a:t>构件</a:t>
              </a:r>
              <a:endParaRPr lang="zh-CN" altLang="en-US" dirty="0"/>
            </a:p>
          </p:txBody>
        </p:sp>
      </p:grpSp>
      <p:grpSp>
        <p:nvGrpSpPr>
          <p:cNvPr id="18" name="组合 17"/>
          <p:cNvGrpSpPr/>
          <p:nvPr/>
        </p:nvGrpSpPr>
        <p:grpSpPr>
          <a:xfrm>
            <a:off x="2048791" y="4091825"/>
            <a:ext cx="849400" cy="1092439"/>
            <a:chOff x="696871" y="4153434"/>
            <a:chExt cx="849400" cy="1092439"/>
          </a:xfrm>
        </p:grpSpPr>
        <p:pic>
          <p:nvPicPr>
            <p:cNvPr id="19" name="图片 18"/>
            <p:cNvPicPr>
              <a:picLocks noChangeAspect="1"/>
            </p:cNvPicPr>
            <p:nvPr/>
          </p:nvPicPr>
          <p:blipFill>
            <a:blip r:embed="rId4"/>
            <a:stretch>
              <a:fillRect/>
            </a:stretch>
          </p:blipFill>
          <p:spPr>
            <a:xfrm rot="16200000">
              <a:off x="568205" y="4282100"/>
              <a:ext cx="1092439" cy="835108"/>
            </a:xfrm>
            <a:prstGeom prst="rect">
              <a:avLst/>
            </a:prstGeom>
          </p:spPr>
        </p:pic>
        <p:sp>
          <p:nvSpPr>
            <p:cNvPr id="20" name="文本框 19"/>
            <p:cNvSpPr txBox="1"/>
            <p:nvPr/>
          </p:nvSpPr>
          <p:spPr>
            <a:xfrm>
              <a:off x="711164" y="4194465"/>
              <a:ext cx="835107" cy="646331"/>
            </a:xfrm>
            <a:prstGeom prst="rect">
              <a:avLst/>
            </a:prstGeom>
            <a:noFill/>
          </p:spPr>
          <p:txBody>
            <a:bodyPr wrap="square" rtlCol="0">
              <a:spAutoFit/>
            </a:bodyPr>
            <a:lstStyle/>
            <a:p>
              <a:pPr algn="ctr"/>
              <a:r>
                <a:rPr lang="en-US" altLang="zh-CN" dirty="0" smtClean="0"/>
                <a:t>C1</a:t>
              </a:r>
            </a:p>
            <a:p>
              <a:pPr algn="ctr"/>
              <a:r>
                <a:rPr lang="zh-CN" altLang="en-US" dirty="0" smtClean="0"/>
                <a:t>构件</a:t>
              </a:r>
              <a:endParaRPr lang="zh-CN" altLang="en-US" dirty="0"/>
            </a:p>
          </p:txBody>
        </p:sp>
      </p:grpSp>
      <p:grpSp>
        <p:nvGrpSpPr>
          <p:cNvPr id="21" name="组合 20"/>
          <p:cNvGrpSpPr/>
          <p:nvPr/>
        </p:nvGrpSpPr>
        <p:grpSpPr>
          <a:xfrm>
            <a:off x="3158457" y="4101345"/>
            <a:ext cx="849400" cy="1092439"/>
            <a:chOff x="696871" y="4153434"/>
            <a:chExt cx="849400" cy="1092439"/>
          </a:xfrm>
        </p:grpSpPr>
        <p:pic>
          <p:nvPicPr>
            <p:cNvPr id="22" name="图片 21"/>
            <p:cNvPicPr>
              <a:picLocks noChangeAspect="1"/>
            </p:cNvPicPr>
            <p:nvPr/>
          </p:nvPicPr>
          <p:blipFill>
            <a:blip r:embed="rId4"/>
            <a:stretch>
              <a:fillRect/>
            </a:stretch>
          </p:blipFill>
          <p:spPr>
            <a:xfrm rot="16200000">
              <a:off x="568205" y="4282100"/>
              <a:ext cx="1092439" cy="835108"/>
            </a:xfrm>
            <a:prstGeom prst="rect">
              <a:avLst/>
            </a:prstGeom>
          </p:spPr>
        </p:pic>
        <p:sp>
          <p:nvSpPr>
            <p:cNvPr id="23" name="文本框 22"/>
            <p:cNvSpPr txBox="1"/>
            <p:nvPr/>
          </p:nvSpPr>
          <p:spPr>
            <a:xfrm>
              <a:off x="711164" y="4194465"/>
              <a:ext cx="835107" cy="646331"/>
            </a:xfrm>
            <a:prstGeom prst="rect">
              <a:avLst/>
            </a:prstGeom>
            <a:noFill/>
          </p:spPr>
          <p:txBody>
            <a:bodyPr wrap="square" rtlCol="0">
              <a:spAutoFit/>
            </a:bodyPr>
            <a:lstStyle/>
            <a:p>
              <a:pPr algn="ctr"/>
              <a:r>
                <a:rPr lang="en-US" altLang="zh-CN" dirty="0" smtClean="0"/>
                <a:t>C2</a:t>
              </a:r>
            </a:p>
            <a:p>
              <a:pPr algn="ctr"/>
              <a:r>
                <a:rPr lang="zh-CN" altLang="en-US" dirty="0" smtClean="0"/>
                <a:t>构件</a:t>
              </a:r>
              <a:endParaRPr lang="zh-CN" altLang="en-US" dirty="0"/>
            </a:p>
          </p:txBody>
        </p:sp>
      </p:grpSp>
      <p:sp>
        <p:nvSpPr>
          <p:cNvPr id="24" name="矩形 23"/>
          <p:cNvSpPr/>
          <p:nvPr/>
        </p:nvSpPr>
        <p:spPr>
          <a:xfrm>
            <a:off x="366851" y="1651446"/>
            <a:ext cx="1165784"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公共业务构件库</a:t>
            </a:r>
            <a:r>
              <a:rPr lang="en-US" altLang="zh-CN" dirty="0" smtClean="0"/>
              <a:t>A</a:t>
            </a:r>
            <a:endParaRPr lang="zh-CN" altLang="en-US" dirty="0"/>
          </a:p>
        </p:txBody>
      </p:sp>
      <p:grpSp>
        <p:nvGrpSpPr>
          <p:cNvPr id="25" name="组合 24"/>
          <p:cNvGrpSpPr/>
          <p:nvPr/>
        </p:nvGrpSpPr>
        <p:grpSpPr>
          <a:xfrm>
            <a:off x="4263808" y="4091826"/>
            <a:ext cx="849400" cy="1092439"/>
            <a:chOff x="696871" y="4153434"/>
            <a:chExt cx="849400" cy="1092439"/>
          </a:xfrm>
        </p:grpSpPr>
        <p:pic>
          <p:nvPicPr>
            <p:cNvPr id="26" name="图片 25"/>
            <p:cNvPicPr>
              <a:picLocks noChangeAspect="1"/>
            </p:cNvPicPr>
            <p:nvPr/>
          </p:nvPicPr>
          <p:blipFill>
            <a:blip r:embed="rId4"/>
            <a:stretch>
              <a:fillRect/>
            </a:stretch>
          </p:blipFill>
          <p:spPr>
            <a:xfrm rot="16200000">
              <a:off x="568205" y="4282100"/>
              <a:ext cx="1092439" cy="835108"/>
            </a:xfrm>
            <a:prstGeom prst="rect">
              <a:avLst/>
            </a:prstGeom>
          </p:spPr>
        </p:pic>
        <p:sp>
          <p:nvSpPr>
            <p:cNvPr id="27" name="文本框 26"/>
            <p:cNvSpPr txBox="1"/>
            <p:nvPr/>
          </p:nvSpPr>
          <p:spPr>
            <a:xfrm>
              <a:off x="711164" y="4194465"/>
              <a:ext cx="835107" cy="646331"/>
            </a:xfrm>
            <a:prstGeom prst="rect">
              <a:avLst/>
            </a:prstGeom>
            <a:noFill/>
          </p:spPr>
          <p:txBody>
            <a:bodyPr wrap="square" rtlCol="0">
              <a:spAutoFit/>
            </a:bodyPr>
            <a:lstStyle/>
            <a:p>
              <a:pPr algn="ctr"/>
              <a:r>
                <a:rPr lang="en-US" altLang="zh-CN" dirty="0" smtClean="0"/>
                <a:t>Cn</a:t>
              </a:r>
            </a:p>
            <a:p>
              <a:pPr algn="ctr"/>
              <a:r>
                <a:rPr lang="zh-CN" altLang="en-US" dirty="0" smtClean="0"/>
                <a:t>构件</a:t>
              </a:r>
              <a:endParaRPr lang="zh-CN" altLang="en-US" dirty="0"/>
            </a:p>
          </p:txBody>
        </p:sp>
      </p:grpSp>
      <p:sp>
        <p:nvSpPr>
          <p:cNvPr id="28" name="矩形 27"/>
          <p:cNvSpPr/>
          <p:nvPr/>
        </p:nvSpPr>
        <p:spPr>
          <a:xfrm>
            <a:off x="366851" y="2810251"/>
            <a:ext cx="1165784"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医疗业务构件库</a:t>
            </a:r>
            <a:r>
              <a:rPr lang="en-US" altLang="zh-CN" dirty="0" smtClean="0">
                <a:solidFill>
                  <a:schemeClr val="tx1"/>
                </a:solidFill>
              </a:rPr>
              <a:t>B</a:t>
            </a:r>
            <a:endParaRPr lang="zh-CN" altLang="en-US" dirty="0">
              <a:solidFill>
                <a:schemeClr val="tx1"/>
              </a:solidFill>
            </a:endParaRPr>
          </a:p>
        </p:txBody>
      </p:sp>
      <p:sp>
        <p:nvSpPr>
          <p:cNvPr id="29" name="矩形 28"/>
          <p:cNvSpPr/>
          <p:nvPr/>
        </p:nvSpPr>
        <p:spPr>
          <a:xfrm>
            <a:off x="342787" y="4076846"/>
            <a:ext cx="1189848" cy="914400"/>
          </a:xfrm>
          <a:prstGeom prst="rect">
            <a:avLst/>
          </a:prstGeom>
          <a:solidFill>
            <a:srgbClr val="7E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流程控制构件库</a:t>
            </a:r>
            <a:r>
              <a:rPr lang="en-US" altLang="zh-CN" dirty="0" smtClean="0">
                <a:solidFill>
                  <a:schemeClr val="tx1"/>
                </a:solidFill>
              </a:rPr>
              <a:t>C</a:t>
            </a:r>
            <a:endParaRPr lang="zh-CN" altLang="en-US" dirty="0">
              <a:solidFill>
                <a:schemeClr val="tx1"/>
              </a:solidFill>
            </a:endParaRPr>
          </a:p>
        </p:txBody>
      </p:sp>
      <p:grpSp>
        <p:nvGrpSpPr>
          <p:cNvPr id="30" name="组合 29"/>
          <p:cNvGrpSpPr/>
          <p:nvPr/>
        </p:nvGrpSpPr>
        <p:grpSpPr>
          <a:xfrm>
            <a:off x="4142618" y="1629114"/>
            <a:ext cx="900039" cy="1092439"/>
            <a:chOff x="5700786" y="2882779"/>
            <a:chExt cx="900039" cy="1092439"/>
          </a:xfrm>
        </p:grpSpPr>
        <p:pic>
          <p:nvPicPr>
            <p:cNvPr id="31" name="图片 30"/>
            <p:cNvPicPr>
              <a:picLocks noChangeAspect="1"/>
            </p:cNvPicPr>
            <p:nvPr/>
          </p:nvPicPr>
          <p:blipFill>
            <a:blip r:embed="rId2"/>
            <a:stretch>
              <a:fillRect/>
            </a:stretch>
          </p:blipFill>
          <p:spPr>
            <a:xfrm rot="16200000">
              <a:off x="5637052" y="3011445"/>
              <a:ext cx="1092439" cy="835107"/>
            </a:xfrm>
            <a:prstGeom prst="rect">
              <a:avLst/>
            </a:prstGeom>
          </p:spPr>
        </p:pic>
        <p:sp>
          <p:nvSpPr>
            <p:cNvPr id="32" name="文本框 31"/>
            <p:cNvSpPr txBox="1"/>
            <p:nvPr/>
          </p:nvSpPr>
          <p:spPr>
            <a:xfrm>
              <a:off x="5700786" y="2888352"/>
              <a:ext cx="835107" cy="646331"/>
            </a:xfrm>
            <a:prstGeom prst="rect">
              <a:avLst/>
            </a:prstGeom>
            <a:noFill/>
          </p:spPr>
          <p:txBody>
            <a:bodyPr wrap="square" rtlCol="0">
              <a:spAutoFit/>
            </a:bodyPr>
            <a:lstStyle/>
            <a:p>
              <a:pPr algn="ctr"/>
              <a:r>
                <a:rPr lang="en-US" altLang="zh-CN" dirty="0" smtClean="0"/>
                <a:t>An</a:t>
              </a:r>
            </a:p>
            <a:p>
              <a:pPr algn="ctr"/>
              <a:r>
                <a:rPr lang="zh-CN" altLang="en-US" dirty="0" smtClean="0"/>
                <a:t>构件</a:t>
              </a:r>
              <a:endParaRPr lang="zh-CN" altLang="en-US" dirty="0"/>
            </a:p>
          </p:txBody>
        </p:sp>
      </p:grpSp>
      <p:grpSp>
        <p:nvGrpSpPr>
          <p:cNvPr id="33" name="组合 32"/>
          <p:cNvGrpSpPr/>
          <p:nvPr/>
        </p:nvGrpSpPr>
        <p:grpSpPr>
          <a:xfrm>
            <a:off x="4224597" y="2832143"/>
            <a:ext cx="844637" cy="1092439"/>
            <a:chOff x="7194468" y="2854202"/>
            <a:chExt cx="844637" cy="1092439"/>
          </a:xfrm>
        </p:grpSpPr>
        <p:pic>
          <p:nvPicPr>
            <p:cNvPr id="34" name="图片 33"/>
            <p:cNvPicPr>
              <a:picLocks noChangeAspect="1"/>
            </p:cNvPicPr>
            <p:nvPr/>
          </p:nvPicPr>
          <p:blipFill>
            <a:blip r:embed="rId3"/>
            <a:stretch>
              <a:fillRect/>
            </a:stretch>
          </p:blipFill>
          <p:spPr>
            <a:xfrm rot="16200000">
              <a:off x="7065802" y="2982868"/>
              <a:ext cx="1092439" cy="835107"/>
            </a:xfrm>
            <a:prstGeom prst="rect">
              <a:avLst/>
            </a:prstGeom>
          </p:spPr>
        </p:pic>
        <p:sp>
          <p:nvSpPr>
            <p:cNvPr id="35" name="文本框 34"/>
            <p:cNvSpPr txBox="1"/>
            <p:nvPr/>
          </p:nvSpPr>
          <p:spPr>
            <a:xfrm>
              <a:off x="7203998" y="2884427"/>
              <a:ext cx="835107" cy="646331"/>
            </a:xfrm>
            <a:prstGeom prst="rect">
              <a:avLst/>
            </a:prstGeom>
            <a:noFill/>
          </p:spPr>
          <p:txBody>
            <a:bodyPr wrap="square" rtlCol="0">
              <a:spAutoFit/>
            </a:bodyPr>
            <a:lstStyle/>
            <a:p>
              <a:pPr algn="ctr"/>
              <a:r>
                <a:rPr lang="en-US" altLang="zh-CN" dirty="0" err="1" smtClean="0"/>
                <a:t>Bn</a:t>
              </a:r>
              <a:endParaRPr lang="en-US" altLang="zh-CN" dirty="0" smtClean="0"/>
            </a:p>
            <a:p>
              <a:pPr algn="ctr"/>
              <a:r>
                <a:rPr lang="zh-CN" altLang="en-US" dirty="0" smtClean="0"/>
                <a:t>构件</a:t>
              </a:r>
              <a:endParaRPr lang="zh-CN" altLang="en-US" dirty="0"/>
            </a:p>
          </p:txBody>
        </p:sp>
      </p:grpSp>
      <p:sp>
        <p:nvSpPr>
          <p:cNvPr id="36" name="矩形 35"/>
          <p:cNvSpPr/>
          <p:nvPr/>
        </p:nvSpPr>
        <p:spPr>
          <a:xfrm>
            <a:off x="342787" y="5434882"/>
            <a:ext cx="1189848" cy="914400"/>
          </a:xfrm>
          <a:prstGeom prst="rect">
            <a:avLst/>
          </a:prstGeom>
          <a:solidFill>
            <a:srgbClr val="4A66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公有构件库</a:t>
            </a:r>
            <a:r>
              <a:rPr lang="en-US" altLang="zh-CN" dirty="0" smtClean="0">
                <a:solidFill>
                  <a:schemeClr val="tx1"/>
                </a:solidFill>
              </a:rPr>
              <a:t>D</a:t>
            </a:r>
            <a:endParaRPr lang="zh-CN" altLang="en-US" dirty="0">
              <a:solidFill>
                <a:schemeClr val="tx1"/>
              </a:solidFill>
            </a:endParaRPr>
          </a:p>
        </p:txBody>
      </p:sp>
      <p:grpSp>
        <p:nvGrpSpPr>
          <p:cNvPr id="37" name="组合 36"/>
          <p:cNvGrpSpPr/>
          <p:nvPr/>
        </p:nvGrpSpPr>
        <p:grpSpPr>
          <a:xfrm>
            <a:off x="2063084" y="5401780"/>
            <a:ext cx="835107" cy="1092439"/>
            <a:chOff x="9073838" y="2747216"/>
            <a:chExt cx="835107" cy="1092439"/>
          </a:xfrm>
        </p:grpSpPr>
        <p:pic>
          <p:nvPicPr>
            <p:cNvPr id="38" name="图片 37"/>
            <p:cNvPicPr>
              <a:picLocks noChangeAspect="1"/>
            </p:cNvPicPr>
            <p:nvPr/>
          </p:nvPicPr>
          <p:blipFill>
            <a:blip r:embed="rId5"/>
            <a:stretch>
              <a:fillRect/>
            </a:stretch>
          </p:blipFill>
          <p:spPr>
            <a:xfrm rot="16200000">
              <a:off x="8965054" y="2895764"/>
              <a:ext cx="1092439" cy="795343"/>
            </a:xfrm>
            <a:prstGeom prst="rect">
              <a:avLst/>
            </a:prstGeom>
          </p:spPr>
        </p:pic>
        <p:sp>
          <p:nvSpPr>
            <p:cNvPr id="39" name="文本框 38"/>
            <p:cNvSpPr txBox="1"/>
            <p:nvPr/>
          </p:nvSpPr>
          <p:spPr>
            <a:xfrm>
              <a:off x="9073838" y="2747216"/>
              <a:ext cx="835107" cy="646331"/>
            </a:xfrm>
            <a:prstGeom prst="rect">
              <a:avLst/>
            </a:prstGeom>
            <a:noFill/>
          </p:spPr>
          <p:txBody>
            <a:bodyPr wrap="square" rtlCol="0">
              <a:spAutoFit/>
            </a:bodyPr>
            <a:lstStyle/>
            <a:p>
              <a:pPr algn="ctr"/>
              <a:r>
                <a:rPr lang="en-US" altLang="zh-CN" dirty="0" smtClean="0"/>
                <a:t>D1</a:t>
              </a:r>
            </a:p>
            <a:p>
              <a:pPr algn="ctr"/>
              <a:r>
                <a:rPr lang="zh-CN" altLang="en-US" dirty="0" smtClean="0"/>
                <a:t>构件</a:t>
              </a:r>
              <a:endParaRPr lang="zh-CN" altLang="en-US" dirty="0"/>
            </a:p>
          </p:txBody>
        </p:sp>
      </p:grpSp>
      <p:grpSp>
        <p:nvGrpSpPr>
          <p:cNvPr id="40" name="组合 39"/>
          <p:cNvGrpSpPr/>
          <p:nvPr/>
        </p:nvGrpSpPr>
        <p:grpSpPr>
          <a:xfrm>
            <a:off x="3112916" y="5404513"/>
            <a:ext cx="835107" cy="1092439"/>
            <a:chOff x="9073838" y="2747216"/>
            <a:chExt cx="835107" cy="1092439"/>
          </a:xfrm>
        </p:grpSpPr>
        <p:pic>
          <p:nvPicPr>
            <p:cNvPr id="41" name="图片 40"/>
            <p:cNvPicPr>
              <a:picLocks noChangeAspect="1"/>
            </p:cNvPicPr>
            <p:nvPr/>
          </p:nvPicPr>
          <p:blipFill>
            <a:blip r:embed="rId5"/>
            <a:stretch>
              <a:fillRect/>
            </a:stretch>
          </p:blipFill>
          <p:spPr>
            <a:xfrm rot="16200000">
              <a:off x="8965054" y="2895764"/>
              <a:ext cx="1092439" cy="795343"/>
            </a:xfrm>
            <a:prstGeom prst="rect">
              <a:avLst/>
            </a:prstGeom>
          </p:spPr>
        </p:pic>
        <p:sp>
          <p:nvSpPr>
            <p:cNvPr id="42" name="文本框 41"/>
            <p:cNvSpPr txBox="1"/>
            <p:nvPr/>
          </p:nvSpPr>
          <p:spPr>
            <a:xfrm>
              <a:off x="9073838" y="2747216"/>
              <a:ext cx="835107" cy="646331"/>
            </a:xfrm>
            <a:prstGeom prst="rect">
              <a:avLst/>
            </a:prstGeom>
            <a:noFill/>
          </p:spPr>
          <p:txBody>
            <a:bodyPr wrap="square" rtlCol="0">
              <a:spAutoFit/>
            </a:bodyPr>
            <a:lstStyle/>
            <a:p>
              <a:pPr algn="ctr"/>
              <a:r>
                <a:rPr lang="en-US" altLang="zh-CN" dirty="0" smtClean="0"/>
                <a:t>D2</a:t>
              </a:r>
            </a:p>
            <a:p>
              <a:pPr algn="ctr"/>
              <a:r>
                <a:rPr lang="zh-CN" altLang="en-US" dirty="0" smtClean="0"/>
                <a:t>构件</a:t>
              </a:r>
              <a:endParaRPr lang="zh-CN" altLang="en-US" dirty="0"/>
            </a:p>
          </p:txBody>
        </p:sp>
      </p:grpSp>
      <p:grpSp>
        <p:nvGrpSpPr>
          <p:cNvPr id="43" name="组合 42"/>
          <p:cNvGrpSpPr/>
          <p:nvPr/>
        </p:nvGrpSpPr>
        <p:grpSpPr>
          <a:xfrm>
            <a:off x="4257733" y="5420187"/>
            <a:ext cx="835107" cy="1092439"/>
            <a:chOff x="9073838" y="2747216"/>
            <a:chExt cx="835107" cy="1092439"/>
          </a:xfrm>
        </p:grpSpPr>
        <p:pic>
          <p:nvPicPr>
            <p:cNvPr id="44" name="图片 43"/>
            <p:cNvPicPr>
              <a:picLocks noChangeAspect="1"/>
            </p:cNvPicPr>
            <p:nvPr/>
          </p:nvPicPr>
          <p:blipFill>
            <a:blip r:embed="rId5"/>
            <a:stretch>
              <a:fillRect/>
            </a:stretch>
          </p:blipFill>
          <p:spPr>
            <a:xfrm rot="16200000">
              <a:off x="8965054" y="2895764"/>
              <a:ext cx="1092439" cy="795343"/>
            </a:xfrm>
            <a:prstGeom prst="rect">
              <a:avLst/>
            </a:prstGeom>
          </p:spPr>
        </p:pic>
        <p:sp>
          <p:nvSpPr>
            <p:cNvPr id="45" name="文本框 44"/>
            <p:cNvSpPr txBox="1"/>
            <p:nvPr/>
          </p:nvSpPr>
          <p:spPr>
            <a:xfrm>
              <a:off x="9073838" y="2747216"/>
              <a:ext cx="835107" cy="646331"/>
            </a:xfrm>
            <a:prstGeom prst="rect">
              <a:avLst/>
            </a:prstGeom>
            <a:noFill/>
          </p:spPr>
          <p:txBody>
            <a:bodyPr wrap="square" rtlCol="0">
              <a:spAutoFit/>
            </a:bodyPr>
            <a:lstStyle/>
            <a:p>
              <a:pPr algn="ctr"/>
              <a:r>
                <a:rPr lang="en-US" altLang="zh-CN" dirty="0" err="1" smtClean="0"/>
                <a:t>Dn</a:t>
              </a:r>
              <a:endParaRPr lang="en-US" altLang="zh-CN" dirty="0" smtClean="0"/>
            </a:p>
            <a:p>
              <a:pPr algn="ctr"/>
              <a:r>
                <a:rPr lang="zh-CN" altLang="en-US" dirty="0" smtClean="0"/>
                <a:t>构件</a:t>
              </a:r>
              <a:endParaRPr lang="zh-CN" altLang="en-US" dirty="0"/>
            </a:p>
          </p:txBody>
        </p:sp>
      </p:grpSp>
      <p:grpSp>
        <p:nvGrpSpPr>
          <p:cNvPr id="46" name="组合 2"/>
          <p:cNvGrpSpPr>
            <a:grpSpLocks/>
          </p:cNvGrpSpPr>
          <p:nvPr/>
        </p:nvGrpSpPr>
        <p:grpSpPr bwMode="auto">
          <a:xfrm>
            <a:off x="203087" y="1069586"/>
            <a:ext cx="2964511" cy="514350"/>
            <a:chOff x="-1652263" y="3639526"/>
            <a:chExt cx="5133725" cy="514248"/>
          </a:xfrm>
        </p:grpSpPr>
        <p:sp>
          <p:nvSpPr>
            <p:cNvPr id="47" name="圆角矩形 46"/>
            <p:cNvSpPr/>
            <p:nvPr/>
          </p:nvSpPr>
          <p:spPr>
            <a:xfrm>
              <a:off x="-1652263" y="3639526"/>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8" name="TextBox 6"/>
            <p:cNvSpPr txBox="1">
              <a:spLocks noChangeArrowheads="1"/>
            </p:cNvSpPr>
            <p:nvPr/>
          </p:nvSpPr>
          <p:spPr bwMode="auto">
            <a:xfrm>
              <a:off x="-1612622" y="3661425"/>
              <a:ext cx="4319617" cy="417275"/>
            </a:xfrm>
            <a:prstGeom prst="rect">
              <a:avLst/>
            </a:prstGeom>
            <a:noFill/>
            <a:ln w="9525">
              <a:noFill/>
              <a:miter lim="800000"/>
              <a:headEnd/>
              <a:tailEnd/>
            </a:ln>
          </p:spPr>
          <p:txBody>
            <a:bodyPr>
              <a:spAutoFit/>
            </a:bodyPr>
            <a:lstStyle/>
            <a:p>
              <a:pPr eaLnBrk="1" hangingPunct="1">
                <a:lnSpc>
                  <a:spcPct val="130000"/>
                </a:lnSpc>
              </a:pPr>
              <a:r>
                <a:rPr lang="zh-CN" altLang="en-US" b="1" dirty="0" smtClean="0">
                  <a:solidFill>
                    <a:schemeClr val="bg1"/>
                  </a:solidFill>
                  <a:latin typeface="微软雅黑" pitchFamily="34" charset="-122"/>
                  <a:ea typeface="微软雅黑" pitchFamily="34" charset="-122"/>
                </a:rPr>
                <a:t>注册发布：</a:t>
              </a:r>
              <a:endParaRPr lang="en-US" altLang="zh-CN" b="1" dirty="0">
                <a:solidFill>
                  <a:schemeClr val="bg1"/>
                </a:solidFill>
                <a:latin typeface="微软雅黑" pitchFamily="34" charset="-122"/>
                <a:ea typeface="微软雅黑" pitchFamily="34" charset="-122"/>
              </a:endParaRPr>
            </a:p>
          </p:txBody>
        </p:sp>
      </p:grpSp>
      <p:grpSp>
        <p:nvGrpSpPr>
          <p:cNvPr id="49" name="组合 2"/>
          <p:cNvGrpSpPr>
            <a:grpSpLocks/>
          </p:cNvGrpSpPr>
          <p:nvPr/>
        </p:nvGrpSpPr>
        <p:grpSpPr bwMode="auto">
          <a:xfrm>
            <a:off x="5577546" y="1044327"/>
            <a:ext cx="2171813" cy="514350"/>
            <a:chOff x="-1652263" y="3639526"/>
            <a:chExt cx="5133725" cy="514248"/>
          </a:xfrm>
        </p:grpSpPr>
        <p:sp>
          <p:nvSpPr>
            <p:cNvPr id="50" name="圆角矩形 49"/>
            <p:cNvSpPr/>
            <p:nvPr/>
          </p:nvSpPr>
          <p:spPr>
            <a:xfrm>
              <a:off x="-1652263" y="3639526"/>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1" name="TextBox 6"/>
            <p:cNvSpPr txBox="1">
              <a:spLocks noChangeArrowheads="1"/>
            </p:cNvSpPr>
            <p:nvPr/>
          </p:nvSpPr>
          <p:spPr bwMode="auto">
            <a:xfrm>
              <a:off x="-1612622" y="3661427"/>
              <a:ext cx="4319617" cy="452342"/>
            </a:xfrm>
            <a:prstGeom prst="rect">
              <a:avLst/>
            </a:prstGeom>
            <a:noFill/>
            <a:ln w="9525">
              <a:noFill/>
              <a:miter lim="800000"/>
              <a:headEnd/>
              <a:tailEnd/>
            </a:ln>
          </p:spPr>
          <p:txBody>
            <a:bodyPr>
              <a:spAutoFit/>
            </a:bodyPr>
            <a:lstStyle/>
            <a:p>
              <a:pPr eaLnBrk="1" hangingPunct="1">
                <a:lnSpc>
                  <a:spcPct val="130000"/>
                </a:lnSpc>
              </a:pPr>
              <a:r>
                <a:rPr lang="zh-CN" altLang="en-US" b="1" dirty="0" smtClean="0">
                  <a:solidFill>
                    <a:schemeClr val="bg1"/>
                  </a:solidFill>
                  <a:latin typeface="微软雅黑" pitchFamily="34" charset="-122"/>
                  <a:ea typeface="微软雅黑" pitchFamily="34" charset="-122"/>
                </a:rPr>
                <a:t>构件的开发思维：</a:t>
              </a:r>
              <a:endParaRPr lang="en-US" altLang="zh-CN" b="1" dirty="0">
                <a:solidFill>
                  <a:schemeClr val="bg1"/>
                </a:solidFill>
                <a:latin typeface="微软雅黑" pitchFamily="34" charset="-122"/>
                <a:ea typeface="微软雅黑" pitchFamily="34" charset="-122"/>
              </a:endParaRPr>
            </a:p>
          </p:txBody>
        </p:sp>
      </p:grpSp>
      <p:sp>
        <p:nvSpPr>
          <p:cNvPr id="52" name="泪滴形 51"/>
          <p:cNvSpPr/>
          <p:nvPr/>
        </p:nvSpPr>
        <p:spPr>
          <a:xfrm>
            <a:off x="5816339" y="1796107"/>
            <a:ext cx="1189146" cy="745919"/>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焦点</a:t>
            </a:r>
            <a:endParaRPr lang="zh-CN" altLang="en-US" sz="2400" dirty="0"/>
          </a:p>
        </p:txBody>
      </p:sp>
      <p:sp>
        <p:nvSpPr>
          <p:cNvPr id="53" name="泪滴形 52"/>
          <p:cNvSpPr/>
          <p:nvPr/>
        </p:nvSpPr>
        <p:spPr>
          <a:xfrm>
            <a:off x="5816337" y="2943301"/>
            <a:ext cx="1189147" cy="781809"/>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快</a:t>
            </a:r>
          </a:p>
        </p:txBody>
      </p:sp>
      <p:sp>
        <p:nvSpPr>
          <p:cNvPr id="54" name="泪滴形 53"/>
          <p:cNvSpPr/>
          <p:nvPr/>
        </p:nvSpPr>
        <p:spPr>
          <a:xfrm>
            <a:off x="5769844" y="4177257"/>
            <a:ext cx="1235641" cy="77503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碎片</a:t>
            </a:r>
            <a:endParaRPr lang="zh-CN" altLang="en-US" sz="2400" dirty="0"/>
          </a:p>
        </p:txBody>
      </p:sp>
      <p:sp>
        <p:nvSpPr>
          <p:cNvPr id="55" name="泪滴形 54"/>
          <p:cNvSpPr/>
          <p:nvPr/>
        </p:nvSpPr>
        <p:spPr>
          <a:xfrm>
            <a:off x="5762897" y="5348080"/>
            <a:ext cx="1235641" cy="77503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服务</a:t>
            </a:r>
            <a:endParaRPr lang="zh-CN" altLang="en-US" sz="2400" dirty="0"/>
          </a:p>
        </p:txBody>
      </p:sp>
      <p:sp>
        <p:nvSpPr>
          <p:cNvPr id="56" name="文本框 55"/>
          <p:cNvSpPr txBox="1"/>
          <p:nvPr/>
        </p:nvSpPr>
        <p:spPr>
          <a:xfrm>
            <a:off x="7151472" y="1904601"/>
            <a:ext cx="2031325"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社保业务逻辑处理</a:t>
            </a:r>
            <a:endParaRPr lang="zh-CN" altLang="en-US" dirty="0">
              <a:latin typeface="宋体" panose="02010600030101010101" pitchFamily="2" charset="-122"/>
              <a:ea typeface="宋体" panose="02010600030101010101" pitchFamily="2" charset="-122"/>
            </a:endParaRPr>
          </a:p>
        </p:txBody>
      </p:sp>
      <p:sp>
        <p:nvSpPr>
          <p:cNvPr id="57" name="文本框 56"/>
          <p:cNvSpPr txBox="1"/>
          <p:nvPr/>
        </p:nvSpPr>
        <p:spPr>
          <a:xfrm>
            <a:off x="7160341" y="2995678"/>
            <a:ext cx="4339650"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由于构件功能单一，可以快速修改与发布</a:t>
            </a:r>
            <a:endParaRPr lang="zh-CN" altLang="en-US" dirty="0">
              <a:latin typeface="宋体" panose="02010600030101010101" pitchFamily="2" charset="-122"/>
              <a:ea typeface="宋体" panose="02010600030101010101" pitchFamily="2" charset="-122"/>
            </a:endParaRPr>
          </a:p>
        </p:txBody>
      </p:sp>
      <p:sp>
        <p:nvSpPr>
          <p:cNvPr id="58" name="文本框 57"/>
          <p:cNvSpPr txBox="1"/>
          <p:nvPr/>
        </p:nvSpPr>
        <p:spPr>
          <a:xfrm>
            <a:off x="7252470" y="4061535"/>
            <a:ext cx="4685898" cy="923330"/>
          </a:xfrm>
          <a:prstGeom prst="rect">
            <a:avLst/>
          </a:prstGeom>
          <a:noFill/>
        </p:spPr>
        <p:txBody>
          <a:bodyPr wrap="none" rtlCol="0">
            <a:spAutoFit/>
          </a:bodyPr>
          <a:lstStyle/>
          <a:p>
            <a:pPr marL="342900" indent="-342900">
              <a:buAutoNum type="arabicPeriod"/>
            </a:pPr>
            <a:r>
              <a:rPr lang="zh-CN" altLang="en-US" dirty="0" smtClean="0">
                <a:latin typeface="宋体" panose="02010600030101010101" pitchFamily="2" charset="-122"/>
                <a:ea typeface="宋体" panose="02010600030101010101" pitchFamily="2" charset="-122"/>
              </a:rPr>
              <a:t>利用好开发人员的时间碎片、地点碎片，</a:t>
            </a:r>
            <a:endParaRPr lang="en-US" altLang="zh-CN" dirty="0" smtClean="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  </a:t>
            </a:r>
            <a:r>
              <a:rPr lang="zh-CN" altLang="en-US" dirty="0" smtClean="0">
                <a:latin typeface="宋体" panose="02010600030101010101" pitchFamily="2" charset="-122"/>
                <a:ea typeface="宋体" panose="02010600030101010101" pitchFamily="2" charset="-122"/>
              </a:rPr>
              <a:t>提升团队的工作效率</a:t>
            </a:r>
            <a:endParaRPr lang="en-US" altLang="zh-CN" dirty="0" smtClean="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利用好用户需求碎片，将构件做到极致</a:t>
            </a:r>
            <a:endParaRPr lang="zh-CN" altLang="en-US" dirty="0">
              <a:latin typeface="宋体" panose="02010600030101010101" pitchFamily="2" charset="-122"/>
              <a:ea typeface="宋体" panose="02010600030101010101" pitchFamily="2" charset="-122"/>
            </a:endParaRPr>
          </a:p>
        </p:txBody>
      </p:sp>
      <p:sp>
        <p:nvSpPr>
          <p:cNvPr id="59" name="文本框 58"/>
          <p:cNvSpPr txBox="1"/>
          <p:nvPr/>
        </p:nvSpPr>
        <p:spPr>
          <a:xfrm>
            <a:off x="7344104" y="5310524"/>
            <a:ext cx="3416320" cy="646331"/>
          </a:xfrm>
          <a:prstGeom prst="rect">
            <a:avLst/>
          </a:prstGeom>
          <a:noFill/>
        </p:spPr>
        <p:txBody>
          <a:bodyPr wrap="none" rtlCol="0">
            <a:spAutoFit/>
          </a:bodyPr>
          <a:lstStyle/>
          <a:p>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利用自动化构件测试保证质量</a:t>
            </a:r>
            <a:endParaRPr lang="en-US" altLang="zh-CN" dirty="0" smtClean="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构件持续改进</a:t>
            </a:r>
            <a:r>
              <a:rPr lang="en-US" altLang="zh-CN" dirty="0" smtClean="0">
                <a:latin typeface="宋体" panose="02010600030101010101" pitchFamily="2" charset="-122"/>
                <a:ea typeface="宋体" panose="02010600030101010101" pitchFamily="2" charset="-122"/>
              </a:rPr>
              <a:t>   </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07214234"/>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txBox="1">
            <a:spLocks/>
          </p:cNvSpPr>
          <p:nvPr/>
        </p:nvSpPr>
        <p:spPr bwMode="auto">
          <a:xfrm>
            <a:off x="609283" y="274638"/>
            <a:ext cx="10973435" cy="565664"/>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构件使用</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项目在构件库获取初始版本</a:t>
            </a:r>
            <a:r>
              <a:rPr lang="en-US" altLang="zh-CN" sz="3200" dirty="0" smtClean="0">
                <a:solidFill>
                  <a:srgbClr val="C00000"/>
                </a:solidFill>
                <a:latin typeface="微软雅黑" pitchFamily="34" charset="-122"/>
                <a:ea typeface="微软雅黑" pitchFamily="34" charset="-122"/>
              </a:rPr>
              <a:t>)</a:t>
            </a:r>
            <a:endParaRPr lang="zh-CN" altLang="en-US" sz="3200" dirty="0" smtClean="0">
              <a:solidFill>
                <a:srgbClr val="C00000"/>
              </a:solidFill>
              <a:latin typeface="微软雅黑" pitchFamily="34" charset="-122"/>
              <a:ea typeface="微软雅黑" pitchFamily="34" charset="-122"/>
            </a:endParaRPr>
          </a:p>
        </p:txBody>
      </p:sp>
      <p:sp>
        <p:nvSpPr>
          <p:cNvPr id="12291" name="文本框 3"/>
          <p:cNvSpPr txBox="1">
            <a:spLocks noChangeArrowheads="1"/>
          </p:cNvSpPr>
          <p:nvPr/>
        </p:nvSpPr>
        <p:spPr bwMode="auto">
          <a:xfrm>
            <a:off x="769537" y="5846990"/>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sp>
        <p:nvSpPr>
          <p:cNvPr id="12295" name="文本框 13"/>
          <p:cNvSpPr txBox="1">
            <a:spLocks noChangeArrowheads="1"/>
          </p:cNvSpPr>
          <p:nvPr/>
        </p:nvSpPr>
        <p:spPr bwMode="auto">
          <a:xfrm>
            <a:off x="769538" y="1989138"/>
            <a:ext cx="10602153" cy="456985"/>
          </a:xfrm>
          <a:prstGeom prst="rect">
            <a:avLst/>
          </a:prstGeom>
          <a:noFill/>
          <a:ln w="9525">
            <a:noFill/>
            <a:miter lim="800000"/>
            <a:headEnd/>
            <a:tailEnd/>
          </a:ln>
        </p:spPr>
        <p:txBody>
          <a:bodyPr>
            <a:spAutoFit/>
          </a:bodyPr>
          <a:lstStyle/>
          <a:p>
            <a:pPr>
              <a:lnSpc>
                <a:spcPct val="150000"/>
              </a:lnSpc>
            </a:pPr>
            <a:r>
              <a:rPr lang="en-US" altLang="zh-CN" dirty="0"/>
              <a:t>     </a:t>
            </a:r>
          </a:p>
        </p:txBody>
      </p:sp>
      <p:sp>
        <p:nvSpPr>
          <p:cNvPr id="15" name="圆角矩形 14"/>
          <p:cNvSpPr/>
          <p:nvPr/>
        </p:nvSpPr>
        <p:spPr>
          <a:xfrm>
            <a:off x="4807132" y="1036276"/>
            <a:ext cx="1654628" cy="74893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构件</a:t>
            </a:r>
            <a:r>
              <a:rPr lang="en-US" altLang="zh-CN" dirty="0" smtClean="0">
                <a:solidFill>
                  <a:schemeClr val="bg1"/>
                </a:solidFill>
              </a:rPr>
              <a:t>1</a:t>
            </a:r>
            <a:r>
              <a:rPr lang="zh-CN" altLang="en-US" dirty="0" smtClean="0">
                <a:solidFill>
                  <a:schemeClr val="bg1"/>
                </a:solidFill>
              </a:rPr>
              <a:t>（</a:t>
            </a:r>
            <a:r>
              <a:rPr lang="en-US" altLang="zh-CN" dirty="0" smtClean="0">
                <a:solidFill>
                  <a:schemeClr val="bg1"/>
                </a:solidFill>
              </a:rPr>
              <a:t>V1.0</a:t>
            </a:r>
            <a:r>
              <a:rPr lang="zh-CN" altLang="en-US" dirty="0" smtClean="0">
                <a:solidFill>
                  <a:schemeClr val="bg1"/>
                </a:solidFill>
              </a:rPr>
              <a:t>）</a:t>
            </a:r>
            <a:endParaRPr lang="zh-CN" altLang="en-US" dirty="0">
              <a:solidFill>
                <a:schemeClr val="bg1"/>
              </a:solidFill>
            </a:endParaRPr>
          </a:p>
        </p:txBody>
      </p:sp>
      <p:sp>
        <p:nvSpPr>
          <p:cNvPr id="20" name="圆角矩形 19"/>
          <p:cNvSpPr/>
          <p:nvPr/>
        </p:nvSpPr>
        <p:spPr>
          <a:xfrm>
            <a:off x="4811485" y="1833107"/>
            <a:ext cx="1654628" cy="74893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构件</a:t>
            </a:r>
            <a:r>
              <a:rPr lang="en-US" altLang="zh-CN" dirty="0" smtClean="0">
                <a:solidFill>
                  <a:schemeClr val="bg1"/>
                </a:solidFill>
              </a:rPr>
              <a:t>1</a:t>
            </a:r>
            <a:r>
              <a:rPr lang="zh-CN" altLang="en-US" dirty="0" smtClean="0">
                <a:solidFill>
                  <a:schemeClr val="bg1"/>
                </a:solidFill>
              </a:rPr>
              <a:t>（</a:t>
            </a:r>
            <a:r>
              <a:rPr lang="en-US" altLang="zh-CN" dirty="0" smtClean="0">
                <a:solidFill>
                  <a:schemeClr val="bg1"/>
                </a:solidFill>
              </a:rPr>
              <a:t>V1.1</a:t>
            </a:r>
            <a:r>
              <a:rPr lang="zh-CN" altLang="en-US" dirty="0" smtClean="0">
                <a:solidFill>
                  <a:schemeClr val="bg1"/>
                </a:solidFill>
              </a:rPr>
              <a:t>）</a:t>
            </a:r>
            <a:endParaRPr lang="zh-CN" altLang="en-US" dirty="0">
              <a:solidFill>
                <a:schemeClr val="bg1"/>
              </a:solidFill>
            </a:endParaRPr>
          </a:p>
        </p:txBody>
      </p:sp>
      <p:sp>
        <p:nvSpPr>
          <p:cNvPr id="21" name="圆角矩形 20"/>
          <p:cNvSpPr/>
          <p:nvPr/>
        </p:nvSpPr>
        <p:spPr>
          <a:xfrm>
            <a:off x="4794072" y="2634296"/>
            <a:ext cx="1654628" cy="74893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构件</a:t>
            </a:r>
            <a:r>
              <a:rPr lang="en-US" altLang="zh-CN" dirty="0" smtClean="0">
                <a:solidFill>
                  <a:schemeClr val="bg1"/>
                </a:solidFill>
              </a:rPr>
              <a:t>1</a:t>
            </a:r>
            <a:r>
              <a:rPr lang="zh-CN" altLang="en-US" dirty="0" smtClean="0">
                <a:solidFill>
                  <a:schemeClr val="bg1"/>
                </a:solidFill>
              </a:rPr>
              <a:t>（</a:t>
            </a:r>
            <a:r>
              <a:rPr lang="en-US" altLang="zh-CN" dirty="0" smtClean="0">
                <a:solidFill>
                  <a:schemeClr val="bg1"/>
                </a:solidFill>
              </a:rPr>
              <a:t>V1.2</a:t>
            </a:r>
            <a:r>
              <a:rPr lang="zh-CN" altLang="en-US" dirty="0" smtClean="0">
                <a:solidFill>
                  <a:schemeClr val="bg1"/>
                </a:solidFill>
              </a:rPr>
              <a:t>）</a:t>
            </a:r>
            <a:endParaRPr lang="zh-CN" altLang="en-US" dirty="0">
              <a:solidFill>
                <a:schemeClr val="bg1"/>
              </a:solidFill>
            </a:endParaRPr>
          </a:p>
        </p:txBody>
      </p:sp>
      <p:sp>
        <p:nvSpPr>
          <p:cNvPr id="22" name="圆角矩形 21"/>
          <p:cNvSpPr/>
          <p:nvPr/>
        </p:nvSpPr>
        <p:spPr>
          <a:xfrm>
            <a:off x="6718664" y="1232213"/>
            <a:ext cx="1654628" cy="74893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构件</a:t>
            </a:r>
            <a:r>
              <a:rPr lang="en-US" altLang="zh-CN" dirty="0" smtClean="0">
                <a:solidFill>
                  <a:schemeClr val="bg1"/>
                </a:solidFill>
              </a:rPr>
              <a:t>2</a:t>
            </a:r>
            <a:r>
              <a:rPr lang="zh-CN" altLang="en-US" dirty="0" smtClean="0">
                <a:solidFill>
                  <a:schemeClr val="bg1"/>
                </a:solidFill>
              </a:rPr>
              <a:t>（</a:t>
            </a:r>
            <a:r>
              <a:rPr lang="en-US" altLang="zh-CN" dirty="0" smtClean="0">
                <a:solidFill>
                  <a:schemeClr val="bg1"/>
                </a:solidFill>
              </a:rPr>
              <a:t>V1.0</a:t>
            </a:r>
            <a:r>
              <a:rPr lang="zh-CN" altLang="en-US" dirty="0" smtClean="0">
                <a:solidFill>
                  <a:schemeClr val="bg1"/>
                </a:solidFill>
              </a:rPr>
              <a:t>）</a:t>
            </a:r>
            <a:endParaRPr lang="zh-CN" altLang="en-US" dirty="0">
              <a:solidFill>
                <a:schemeClr val="bg1"/>
              </a:solidFill>
            </a:endParaRPr>
          </a:p>
        </p:txBody>
      </p:sp>
      <p:sp>
        <p:nvSpPr>
          <p:cNvPr id="23" name="圆角矩形 22"/>
          <p:cNvSpPr/>
          <p:nvPr/>
        </p:nvSpPr>
        <p:spPr>
          <a:xfrm>
            <a:off x="6727372" y="2076944"/>
            <a:ext cx="1654628" cy="74893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构件</a:t>
            </a:r>
            <a:r>
              <a:rPr lang="en-US" altLang="zh-CN" dirty="0" smtClean="0">
                <a:solidFill>
                  <a:schemeClr val="bg1"/>
                </a:solidFill>
              </a:rPr>
              <a:t>2</a:t>
            </a:r>
            <a:r>
              <a:rPr lang="zh-CN" altLang="en-US" dirty="0" smtClean="0">
                <a:solidFill>
                  <a:schemeClr val="bg1"/>
                </a:solidFill>
              </a:rPr>
              <a:t>（</a:t>
            </a:r>
            <a:r>
              <a:rPr lang="en-US" altLang="zh-CN" dirty="0" smtClean="0">
                <a:solidFill>
                  <a:schemeClr val="bg1"/>
                </a:solidFill>
              </a:rPr>
              <a:t>V1.1</a:t>
            </a:r>
            <a:r>
              <a:rPr lang="zh-CN" altLang="en-US" dirty="0" smtClean="0">
                <a:solidFill>
                  <a:schemeClr val="bg1"/>
                </a:solidFill>
              </a:rPr>
              <a:t>）</a:t>
            </a:r>
            <a:endParaRPr lang="zh-CN" altLang="en-US" dirty="0">
              <a:solidFill>
                <a:schemeClr val="bg1"/>
              </a:solidFill>
            </a:endParaRPr>
          </a:p>
        </p:txBody>
      </p:sp>
      <p:cxnSp>
        <p:nvCxnSpPr>
          <p:cNvPr id="25" name="直接连接符 24"/>
          <p:cNvCxnSpPr/>
          <p:nvPr/>
        </p:nvCxnSpPr>
        <p:spPr>
          <a:xfrm rot="10800000" flipV="1">
            <a:off x="2978332" y="1341076"/>
            <a:ext cx="1820092" cy="1793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10800000" flipV="1">
            <a:off x="3039292" y="1615390"/>
            <a:ext cx="3740333" cy="14848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0" idx="3"/>
          </p:cNvCxnSpPr>
          <p:nvPr/>
        </p:nvCxnSpPr>
        <p:spPr>
          <a:xfrm>
            <a:off x="6466113" y="2207576"/>
            <a:ext cx="2939144" cy="144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3" idx="3"/>
          </p:cNvCxnSpPr>
          <p:nvPr/>
        </p:nvCxnSpPr>
        <p:spPr>
          <a:xfrm>
            <a:off x="8382000" y="2451413"/>
            <a:ext cx="1049383" cy="1084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5" idx="2"/>
          </p:cNvCxnSpPr>
          <p:nvPr/>
        </p:nvCxnSpPr>
        <p:spPr>
          <a:xfrm rot="16200000" flipH="1">
            <a:off x="5185941" y="2233719"/>
            <a:ext cx="2490679" cy="1593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3" idx="2"/>
          </p:cNvCxnSpPr>
          <p:nvPr/>
        </p:nvCxnSpPr>
        <p:spPr>
          <a:xfrm rot="5400000">
            <a:off x="6709941" y="3370181"/>
            <a:ext cx="1389045" cy="300446"/>
          </a:xfrm>
          <a:prstGeom prst="line">
            <a:avLst/>
          </a:prstGeom>
        </p:spPr>
        <p:style>
          <a:lnRef idx="1">
            <a:schemeClr val="accent1"/>
          </a:lnRef>
          <a:fillRef idx="0">
            <a:schemeClr val="accent1"/>
          </a:fillRef>
          <a:effectRef idx="0">
            <a:schemeClr val="accent1"/>
          </a:effectRef>
          <a:fontRef idx="minor">
            <a:schemeClr val="tx1"/>
          </a:fontRef>
        </p:style>
      </p:cxnSp>
      <p:sp>
        <p:nvSpPr>
          <p:cNvPr id="38" name="流程图: 直接访问存储器 37"/>
          <p:cNvSpPr/>
          <p:nvPr/>
        </p:nvSpPr>
        <p:spPr>
          <a:xfrm>
            <a:off x="1994263" y="3100230"/>
            <a:ext cx="1550126" cy="853440"/>
          </a:xfrm>
          <a:prstGeom prst="flowChartMagneticDrum">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项目</a:t>
            </a:r>
            <a:r>
              <a:rPr lang="en-US" altLang="zh-CN" dirty="0" smtClean="0"/>
              <a:t>1</a:t>
            </a:r>
            <a:endParaRPr lang="zh-CN" altLang="en-US" dirty="0"/>
          </a:p>
        </p:txBody>
      </p:sp>
      <p:sp>
        <p:nvSpPr>
          <p:cNvPr id="39" name="流程图: 直接访问存储器 38"/>
          <p:cNvSpPr/>
          <p:nvPr/>
        </p:nvSpPr>
        <p:spPr>
          <a:xfrm>
            <a:off x="6226627" y="3775145"/>
            <a:ext cx="1776549" cy="685800"/>
          </a:xfrm>
          <a:prstGeom prst="flowChartMagneticDrum">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项目</a:t>
            </a:r>
            <a:r>
              <a:rPr lang="en-US" altLang="zh-CN" dirty="0" smtClean="0"/>
              <a:t>2</a:t>
            </a:r>
            <a:endParaRPr lang="zh-CN" altLang="en-US" dirty="0"/>
          </a:p>
        </p:txBody>
      </p:sp>
      <p:sp>
        <p:nvSpPr>
          <p:cNvPr id="40" name="流程图: 直接访问存储器 39"/>
          <p:cNvSpPr/>
          <p:nvPr/>
        </p:nvSpPr>
        <p:spPr>
          <a:xfrm>
            <a:off x="9061268" y="3479053"/>
            <a:ext cx="1693817" cy="685800"/>
          </a:xfrm>
          <a:prstGeom prst="flowChartMagneticDrum">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项目</a:t>
            </a:r>
            <a:r>
              <a:rPr lang="en-US" altLang="zh-CN" dirty="0" smtClean="0"/>
              <a:t>3</a:t>
            </a:r>
            <a:endParaRPr lang="zh-CN" altLang="en-US" dirty="0"/>
          </a:p>
        </p:txBody>
      </p:sp>
      <p:graphicFrame>
        <p:nvGraphicFramePr>
          <p:cNvPr id="41" name="表格 40"/>
          <p:cNvGraphicFramePr>
            <a:graphicFrameLocks noGrp="1"/>
          </p:cNvGraphicFramePr>
          <p:nvPr/>
        </p:nvGraphicFramePr>
        <p:xfrm>
          <a:off x="1997165" y="5035728"/>
          <a:ext cx="9654903" cy="1659439"/>
        </p:xfrm>
        <a:graphic>
          <a:graphicData uri="http://schemas.openxmlformats.org/drawingml/2006/table">
            <a:tbl>
              <a:tblPr firstRow="1" bandRow="1">
                <a:tableStyleId>{5C22544A-7EE6-4342-B048-85BDC9FD1C3A}</a:tableStyleId>
              </a:tblPr>
              <a:tblGrid>
                <a:gridCol w="3218301"/>
                <a:gridCol w="3218301"/>
                <a:gridCol w="3218301"/>
              </a:tblGrid>
              <a:tr h="325695">
                <a:tc>
                  <a:txBody>
                    <a:bodyPr/>
                    <a:lstStyle/>
                    <a:p>
                      <a:pPr algn="ctr"/>
                      <a:r>
                        <a:rPr lang="zh-CN" altLang="en-US" dirty="0" smtClean="0"/>
                        <a:t>项目名称</a:t>
                      </a:r>
                      <a:endParaRPr lang="zh-CN" altLang="en-US" dirty="0"/>
                    </a:p>
                  </a:txBody>
                  <a:tcPr>
                    <a:solidFill>
                      <a:srgbClr val="C00000"/>
                    </a:solidFill>
                  </a:tcPr>
                </a:tc>
                <a:tc>
                  <a:txBody>
                    <a:bodyPr/>
                    <a:lstStyle/>
                    <a:p>
                      <a:pPr algn="ctr"/>
                      <a:r>
                        <a:rPr lang="en-US" altLang="zh-CN" dirty="0" smtClean="0"/>
                        <a:t>ACTION</a:t>
                      </a:r>
                      <a:endParaRPr lang="zh-CN" altLang="en-US" dirty="0"/>
                    </a:p>
                  </a:txBody>
                  <a:tcPr>
                    <a:solidFill>
                      <a:srgbClr val="C00000"/>
                    </a:solidFill>
                  </a:tcPr>
                </a:tc>
                <a:tc>
                  <a:txBody>
                    <a:bodyPr/>
                    <a:lstStyle/>
                    <a:p>
                      <a:pPr algn="ctr"/>
                      <a:r>
                        <a:rPr lang="zh-CN" altLang="en-US" dirty="0" smtClean="0"/>
                        <a:t>构件及版本</a:t>
                      </a:r>
                      <a:endParaRPr lang="zh-CN" altLang="en-US" dirty="0"/>
                    </a:p>
                  </a:txBody>
                  <a:tcPr>
                    <a:solidFill>
                      <a:srgbClr val="C00000"/>
                    </a:solidFill>
                  </a:tcPr>
                </a:tc>
              </a:tr>
              <a:tr h="325695">
                <a:tc>
                  <a:txBody>
                    <a:bodyPr/>
                    <a:lstStyle/>
                    <a:p>
                      <a:r>
                        <a:rPr lang="zh-CN" altLang="en-US" dirty="0" smtClean="0"/>
                        <a:t>项目</a:t>
                      </a:r>
                      <a:r>
                        <a:rPr lang="en-US" altLang="zh-CN" dirty="0" smtClean="0"/>
                        <a:t>1</a:t>
                      </a:r>
                      <a:endParaRPr lang="zh-CN" altLang="en-US" dirty="0"/>
                    </a:p>
                  </a:txBody>
                  <a:tcPr/>
                </a:tc>
                <a:tc>
                  <a:txBody>
                    <a:bodyPr/>
                    <a:lstStyle/>
                    <a:p>
                      <a:r>
                        <a:rPr lang="zh-CN" altLang="en-US" dirty="0" smtClean="0"/>
                        <a:t>抽取（</a:t>
                      </a:r>
                      <a:r>
                        <a:rPr lang="en-US" altLang="zh-CN" dirty="0" smtClean="0"/>
                        <a:t>MAVEN</a:t>
                      </a:r>
                      <a:r>
                        <a:rPr lang="zh-CN" altLang="en-US" dirty="0" smtClean="0"/>
                        <a:t>）</a:t>
                      </a:r>
                      <a:endParaRPr lang="zh-CN" altLang="en-US" dirty="0"/>
                    </a:p>
                  </a:txBody>
                  <a:tcPr/>
                </a:tc>
                <a:tc>
                  <a:txBody>
                    <a:bodyPr/>
                    <a:lstStyle/>
                    <a:p>
                      <a:r>
                        <a:rPr lang="zh-CN" altLang="en-US" dirty="0" smtClean="0"/>
                        <a:t>构件</a:t>
                      </a:r>
                      <a:r>
                        <a:rPr lang="en-US" altLang="zh-CN" dirty="0" smtClean="0"/>
                        <a:t>1</a:t>
                      </a:r>
                      <a:r>
                        <a:rPr lang="zh-CN" altLang="en-US" dirty="0" smtClean="0"/>
                        <a:t>（</a:t>
                      </a:r>
                      <a:r>
                        <a:rPr lang="en-US" altLang="zh-CN" dirty="0" smtClean="0"/>
                        <a:t>V1.0</a:t>
                      </a:r>
                      <a:r>
                        <a:rPr lang="zh-CN" altLang="en-US" dirty="0" smtClean="0"/>
                        <a:t>），构件</a:t>
                      </a:r>
                      <a:r>
                        <a:rPr lang="en-US" altLang="zh-CN" dirty="0" smtClean="0"/>
                        <a:t>2</a:t>
                      </a:r>
                      <a:r>
                        <a:rPr lang="zh-CN" altLang="en-US" dirty="0" smtClean="0"/>
                        <a:t>（</a:t>
                      </a:r>
                      <a:r>
                        <a:rPr lang="en-US" altLang="zh-CN" dirty="0" smtClean="0"/>
                        <a:t>V1.0</a:t>
                      </a:r>
                      <a:r>
                        <a:rPr lang="zh-CN" altLang="en-US" dirty="0" smtClean="0"/>
                        <a:t>）</a:t>
                      </a:r>
                      <a:endParaRPr lang="zh-CN" altLang="en-US" dirty="0"/>
                    </a:p>
                  </a:txBody>
                  <a:tcPr/>
                </a:tc>
              </a:tr>
              <a:tr h="325695">
                <a:tc>
                  <a:txBody>
                    <a:bodyPr/>
                    <a:lstStyle/>
                    <a:p>
                      <a:r>
                        <a:rPr lang="zh-CN" altLang="en-US" dirty="0" smtClean="0"/>
                        <a:t>项目</a:t>
                      </a:r>
                      <a:r>
                        <a:rPr lang="en-US" altLang="zh-CN" dirty="0" smtClean="0"/>
                        <a:t>2</a:t>
                      </a:r>
                      <a:endParaRPr lang="zh-CN" altLang="en-US" dirty="0"/>
                    </a:p>
                  </a:txBody>
                  <a:tcPr/>
                </a:tc>
                <a:tc>
                  <a:txBody>
                    <a:bodyPr/>
                    <a:lstStyle/>
                    <a:p>
                      <a:r>
                        <a:rPr lang="zh-CN" altLang="en-US" dirty="0" smtClean="0"/>
                        <a:t>抽取（</a:t>
                      </a:r>
                      <a:r>
                        <a:rPr lang="en-US" altLang="zh-CN" dirty="0" smtClean="0"/>
                        <a:t>MAVEN</a:t>
                      </a:r>
                      <a:r>
                        <a:rPr lang="zh-CN" altLang="en-US" dirty="0" smtClean="0"/>
                        <a:t>）</a:t>
                      </a:r>
                      <a:endParaRPr lang="zh-CN" altLang="en-US" dirty="0"/>
                    </a:p>
                  </a:txBody>
                  <a:tcPr/>
                </a:tc>
                <a:tc>
                  <a:txBody>
                    <a:bodyPr/>
                    <a:lstStyle/>
                    <a:p>
                      <a:r>
                        <a:rPr lang="zh-CN" altLang="en-US" dirty="0" smtClean="0"/>
                        <a:t>构件</a:t>
                      </a:r>
                      <a:r>
                        <a:rPr lang="en-US" altLang="zh-CN" dirty="0" smtClean="0"/>
                        <a:t>1</a:t>
                      </a:r>
                      <a:r>
                        <a:rPr lang="zh-CN" altLang="en-US" dirty="0" smtClean="0"/>
                        <a:t>（</a:t>
                      </a:r>
                      <a:r>
                        <a:rPr lang="en-US" altLang="zh-CN" dirty="0" smtClean="0"/>
                        <a:t>V1.0</a:t>
                      </a:r>
                      <a:r>
                        <a:rPr lang="zh-CN" altLang="en-US" dirty="0" smtClean="0"/>
                        <a:t>），构件</a:t>
                      </a:r>
                      <a:r>
                        <a:rPr lang="en-US" altLang="zh-CN" dirty="0" smtClean="0"/>
                        <a:t>2</a:t>
                      </a:r>
                      <a:r>
                        <a:rPr lang="zh-CN" altLang="en-US" dirty="0" smtClean="0"/>
                        <a:t>（</a:t>
                      </a:r>
                      <a:r>
                        <a:rPr lang="en-US" altLang="zh-CN" dirty="0" smtClean="0"/>
                        <a:t>V1.1</a:t>
                      </a:r>
                      <a:r>
                        <a:rPr lang="zh-CN" altLang="en-US" dirty="0" smtClean="0"/>
                        <a:t>）</a:t>
                      </a:r>
                      <a:endParaRPr lang="zh-CN" altLang="en-US" dirty="0"/>
                    </a:p>
                  </a:txBody>
                  <a:tcPr/>
                </a:tc>
              </a:tr>
              <a:tr h="56215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项目</a:t>
                      </a:r>
                      <a:r>
                        <a:rPr lang="en-US" altLang="zh-CN" dirty="0" smtClean="0"/>
                        <a:t>3</a:t>
                      </a:r>
                      <a:endParaRPr lang="zh-CN" altLang="en-US" dirty="0" smtClean="0"/>
                    </a:p>
                  </a:txBody>
                  <a:tcPr/>
                </a:tc>
                <a:tc>
                  <a:txBody>
                    <a:bodyPr/>
                    <a:lstStyle/>
                    <a:p>
                      <a:r>
                        <a:rPr lang="zh-CN" altLang="en-US" dirty="0" smtClean="0"/>
                        <a:t>抽取（</a:t>
                      </a:r>
                      <a:r>
                        <a:rPr lang="en-US" altLang="zh-CN" dirty="0" smtClean="0"/>
                        <a:t>MAVEN</a:t>
                      </a:r>
                      <a:r>
                        <a:rPr lang="zh-CN" altLang="en-US" dirty="0" smtClean="0"/>
                        <a:t>）</a:t>
                      </a:r>
                      <a:endParaRPr lang="zh-CN" altLang="en-US" dirty="0"/>
                    </a:p>
                  </a:txBody>
                  <a:tcPr/>
                </a:tc>
                <a:tc>
                  <a:txBody>
                    <a:bodyPr/>
                    <a:lstStyle/>
                    <a:p>
                      <a:r>
                        <a:rPr lang="zh-CN" altLang="en-US" dirty="0" smtClean="0"/>
                        <a:t>构件</a:t>
                      </a:r>
                      <a:r>
                        <a:rPr lang="en-US" altLang="zh-CN" dirty="0" smtClean="0"/>
                        <a:t>1</a:t>
                      </a:r>
                      <a:r>
                        <a:rPr lang="zh-CN" altLang="en-US" dirty="0" smtClean="0"/>
                        <a:t>（</a:t>
                      </a:r>
                      <a:r>
                        <a:rPr lang="en-US" altLang="zh-CN" dirty="0" smtClean="0"/>
                        <a:t>V1.1</a:t>
                      </a:r>
                      <a:r>
                        <a:rPr lang="zh-CN" altLang="en-US" dirty="0" smtClean="0"/>
                        <a:t>），构件</a:t>
                      </a:r>
                      <a:r>
                        <a:rPr lang="en-US" altLang="zh-CN" dirty="0" smtClean="0"/>
                        <a:t>2</a:t>
                      </a:r>
                      <a:r>
                        <a:rPr lang="zh-CN" altLang="en-US" dirty="0" smtClean="0"/>
                        <a:t>（</a:t>
                      </a:r>
                      <a:r>
                        <a:rPr lang="en-US" altLang="zh-CN" dirty="0" smtClean="0"/>
                        <a:t>V1.1</a:t>
                      </a:r>
                      <a:r>
                        <a:rPr lang="zh-CN" altLang="en-US" dirty="0" smtClean="0"/>
                        <a:t>）</a:t>
                      </a:r>
                      <a:endParaRPr lang="zh-CN" altLang="en-US" dirty="0"/>
                    </a:p>
                  </a:txBody>
                  <a:tcPr/>
                </a:tc>
              </a:tr>
            </a:tbl>
          </a:graphicData>
        </a:graphic>
      </p:graphicFrame>
      <p:grpSp>
        <p:nvGrpSpPr>
          <p:cNvPr id="42" name="组合 2"/>
          <p:cNvGrpSpPr>
            <a:grpSpLocks/>
          </p:cNvGrpSpPr>
          <p:nvPr/>
        </p:nvGrpSpPr>
        <p:grpSpPr bwMode="auto">
          <a:xfrm>
            <a:off x="1997464" y="4531055"/>
            <a:ext cx="1599193" cy="514350"/>
            <a:chOff x="-1652263" y="3639526"/>
            <a:chExt cx="5133725" cy="514248"/>
          </a:xfrm>
        </p:grpSpPr>
        <p:sp>
          <p:nvSpPr>
            <p:cNvPr id="43" name="圆角矩形 42"/>
            <p:cNvSpPr/>
            <p:nvPr/>
          </p:nvSpPr>
          <p:spPr>
            <a:xfrm>
              <a:off x="-1652263" y="3639526"/>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4" name="TextBox 6"/>
            <p:cNvSpPr txBox="1">
              <a:spLocks noChangeArrowheads="1"/>
            </p:cNvSpPr>
            <p:nvPr/>
          </p:nvSpPr>
          <p:spPr bwMode="auto">
            <a:xfrm>
              <a:off x="-1612622" y="3661425"/>
              <a:ext cx="4319616" cy="452342"/>
            </a:xfrm>
            <a:prstGeom prst="rect">
              <a:avLst/>
            </a:prstGeom>
            <a:noFill/>
            <a:ln w="9525">
              <a:noFill/>
              <a:miter lim="800000"/>
              <a:headEnd/>
              <a:tailEnd/>
            </a:ln>
          </p:spPr>
          <p:txBody>
            <a:bodyPr>
              <a:spAutoFit/>
            </a:bodyPr>
            <a:lstStyle/>
            <a:p>
              <a:pPr eaLnBrk="1" hangingPunct="1">
                <a:lnSpc>
                  <a:spcPct val="130000"/>
                </a:lnSpc>
              </a:pPr>
              <a:r>
                <a:rPr lang="zh-CN" altLang="en-US" b="1" dirty="0" smtClean="0">
                  <a:solidFill>
                    <a:schemeClr val="bg1"/>
                  </a:solidFill>
                  <a:latin typeface="微软雅黑" pitchFamily="34" charset="-122"/>
                  <a:ea typeface="微软雅黑" pitchFamily="34" charset="-122"/>
                </a:rPr>
                <a:t>构件库记录：</a:t>
              </a:r>
              <a:endParaRPr lang="en-US" altLang="zh-CN"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0512005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1060329" y="1246823"/>
            <a:ext cx="10341096" cy="5282557"/>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90" name="标题 2"/>
          <p:cNvSpPr txBox="1">
            <a:spLocks/>
          </p:cNvSpPr>
          <p:nvPr/>
        </p:nvSpPr>
        <p:spPr bwMode="auto">
          <a:xfrm>
            <a:off x="609283" y="274638"/>
            <a:ext cx="10973435" cy="74419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构件跟踪改进</a:t>
            </a:r>
          </a:p>
        </p:txBody>
      </p:sp>
      <p:sp>
        <p:nvSpPr>
          <p:cNvPr id="12291" name="文本框 3"/>
          <p:cNvSpPr txBox="1">
            <a:spLocks noChangeArrowheads="1"/>
          </p:cNvSpPr>
          <p:nvPr/>
        </p:nvSpPr>
        <p:spPr bwMode="auto">
          <a:xfrm>
            <a:off x="769537" y="5518371"/>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sp>
        <p:nvSpPr>
          <p:cNvPr id="15" name="圆角矩形 14"/>
          <p:cNvSpPr/>
          <p:nvPr/>
        </p:nvSpPr>
        <p:spPr>
          <a:xfrm>
            <a:off x="3114215" y="1733091"/>
            <a:ext cx="1654628" cy="74893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构件</a:t>
            </a:r>
            <a:r>
              <a:rPr lang="en-US" altLang="zh-CN" dirty="0" smtClean="0">
                <a:solidFill>
                  <a:schemeClr val="bg1"/>
                </a:solidFill>
              </a:rPr>
              <a:t>1</a:t>
            </a:r>
            <a:r>
              <a:rPr lang="zh-CN" altLang="en-US" dirty="0" smtClean="0">
                <a:solidFill>
                  <a:schemeClr val="bg1"/>
                </a:solidFill>
              </a:rPr>
              <a:t>（</a:t>
            </a:r>
            <a:r>
              <a:rPr lang="en-US" altLang="zh-CN" dirty="0" smtClean="0">
                <a:solidFill>
                  <a:schemeClr val="bg1"/>
                </a:solidFill>
              </a:rPr>
              <a:t>V1.0</a:t>
            </a:r>
            <a:r>
              <a:rPr lang="zh-CN" altLang="en-US" dirty="0" smtClean="0">
                <a:solidFill>
                  <a:schemeClr val="bg1"/>
                </a:solidFill>
              </a:rPr>
              <a:t>）</a:t>
            </a:r>
            <a:endParaRPr lang="zh-CN" altLang="en-US" dirty="0">
              <a:solidFill>
                <a:schemeClr val="bg1"/>
              </a:solidFill>
            </a:endParaRPr>
          </a:p>
        </p:txBody>
      </p:sp>
      <p:sp>
        <p:nvSpPr>
          <p:cNvPr id="21" name="圆角矩形 20"/>
          <p:cNvSpPr/>
          <p:nvPr/>
        </p:nvSpPr>
        <p:spPr>
          <a:xfrm>
            <a:off x="3101155" y="3365959"/>
            <a:ext cx="1654628" cy="74893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rPr>
              <a:t>构件</a:t>
            </a:r>
            <a:r>
              <a:rPr lang="en-US" altLang="zh-CN" dirty="0" smtClean="0">
                <a:solidFill>
                  <a:schemeClr val="bg1"/>
                </a:solidFill>
              </a:rPr>
              <a:t>1</a:t>
            </a:r>
            <a:r>
              <a:rPr lang="zh-CN" altLang="en-US" dirty="0" smtClean="0">
                <a:solidFill>
                  <a:schemeClr val="bg1"/>
                </a:solidFill>
              </a:rPr>
              <a:t>（</a:t>
            </a:r>
            <a:r>
              <a:rPr lang="en-US" altLang="zh-CN" dirty="0" smtClean="0">
                <a:solidFill>
                  <a:schemeClr val="bg1"/>
                </a:solidFill>
              </a:rPr>
              <a:t>V1.2</a:t>
            </a:r>
            <a:r>
              <a:rPr lang="zh-CN" altLang="en-US" dirty="0" smtClean="0">
                <a:solidFill>
                  <a:schemeClr val="bg1"/>
                </a:solidFill>
              </a:rPr>
              <a:t>）</a:t>
            </a:r>
            <a:endParaRPr lang="zh-CN" altLang="en-US" dirty="0">
              <a:solidFill>
                <a:schemeClr val="bg1"/>
              </a:solidFill>
            </a:endParaRPr>
          </a:p>
        </p:txBody>
      </p:sp>
      <p:graphicFrame>
        <p:nvGraphicFramePr>
          <p:cNvPr id="41" name="表格 40"/>
          <p:cNvGraphicFramePr>
            <a:graphicFrameLocks noGrp="1"/>
          </p:cNvGraphicFramePr>
          <p:nvPr>
            <p:extLst/>
          </p:nvPr>
        </p:nvGraphicFramePr>
        <p:xfrm>
          <a:off x="1135047" y="5088109"/>
          <a:ext cx="9180528" cy="1145124"/>
        </p:xfrm>
        <a:graphic>
          <a:graphicData uri="http://schemas.openxmlformats.org/drawingml/2006/table">
            <a:tbl>
              <a:tblPr firstRow="1" bandRow="1">
                <a:tableStyleId>{5C22544A-7EE6-4342-B048-85BDC9FD1C3A}</a:tableStyleId>
              </a:tblPr>
              <a:tblGrid>
                <a:gridCol w="3060176"/>
                <a:gridCol w="3060176"/>
                <a:gridCol w="3060176"/>
              </a:tblGrid>
              <a:tr h="381708">
                <a:tc>
                  <a:txBody>
                    <a:bodyPr/>
                    <a:lstStyle/>
                    <a:p>
                      <a:pPr algn="ctr"/>
                      <a:r>
                        <a:rPr lang="zh-CN" altLang="en-US" dirty="0" smtClean="0"/>
                        <a:t>构件及版本</a:t>
                      </a:r>
                      <a:endParaRPr lang="zh-CN" altLang="en-US" dirty="0"/>
                    </a:p>
                  </a:txBody>
                  <a:tcPr>
                    <a:solidFill>
                      <a:srgbClr val="C00000"/>
                    </a:solidFill>
                  </a:tcPr>
                </a:tc>
                <a:tc>
                  <a:txBody>
                    <a:bodyPr/>
                    <a:lstStyle/>
                    <a:p>
                      <a:pPr algn="ctr"/>
                      <a:r>
                        <a:rPr lang="en-US" altLang="zh-CN" dirty="0" smtClean="0"/>
                        <a:t>ACTION</a:t>
                      </a:r>
                      <a:endParaRPr lang="zh-CN" altLang="en-US" dirty="0"/>
                    </a:p>
                  </a:txBody>
                  <a:tcPr>
                    <a:solidFill>
                      <a:srgbClr val="C00000"/>
                    </a:solidFill>
                  </a:tcPr>
                </a:tc>
                <a:tc>
                  <a:txBody>
                    <a:bodyPr/>
                    <a:lstStyle/>
                    <a:p>
                      <a:pPr algn="ctr"/>
                      <a:r>
                        <a:rPr lang="zh-CN" altLang="en-US" dirty="0" smtClean="0"/>
                        <a:t>项目名称</a:t>
                      </a:r>
                      <a:endParaRPr lang="zh-CN" altLang="en-US" dirty="0"/>
                    </a:p>
                  </a:txBody>
                  <a:tcPr>
                    <a:solidFill>
                      <a:srgbClr val="C00000"/>
                    </a:solidFill>
                  </a:tcPr>
                </a:tc>
              </a:tr>
              <a:tr h="381708">
                <a:tc>
                  <a:txBody>
                    <a:bodyPr/>
                    <a:lstStyle/>
                    <a:p>
                      <a:r>
                        <a:rPr lang="zh-CN" altLang="en-US" dirty="0" smtClean="0"/>
                        <a:t>构件</a:t>
                      </a:r>
                      <a:r>
                        <a:rPr lang="en-US" altLang="zh-CN" dirty="0" smtClean="0"/>
                        <a:t>1</a:t>
                      </a:r>
                      <a:r>
                        <a:rPr lang="zh-CN" altLang="en-US" dirty="0" smtClean="0"/>
                        <a:t>（</a:t>
                      </a:r>
                      <a:r>
                        <a:rPr lang="en-US" altLang="zh-CN" dirty="0" smtClean="0"/>
                        <a:t>V1.0</a:t>
                      </a:r>
                      <a:r>
                        <a:rPr lang="zh-CN" altLang="en-US" dirty="0" smtClean="0"/>
                        <a:t>）</a:t>
                      </a:r>
                      <a:endParaRPr lang="zh-CN" altLang="en-US" dirty="0"/>
                    </a:p>
                  </a:txBody>
                  <a:tcPr/>
                </a:tc>
                <a:tc>
                  <a:txBody>
                    <a:bodyPr/>
                    <a:lstStyle/>
                    <a:p>
                      <a:r>
                        <a:rPr lang="en-US" altLang="zh-CN" dirty="0" smtClean="0"/>
                        <a:t>NOTICE</a:t>
                      </a:r>
                      <a:endParaRPr lang="zh-CN" altLang="en-US" dirty="0"/>
                    </a:p>
                  </a:txBody>
                  <a:tcPr/>
                </a:tc>
                <a:tc>
                  <a:txBody>
                    <a:bodyPr/>
                    <a:lstStyle/>
                    <a:p>
                      <a:r>
                        <a:rPr lang="zh-CN" altLang="en-US" dirty="0" smtClean="0"/>
                        <a:t>项目</a:t>
                      </a:r>
                      <a:r>
                        <a:rPr lang="en-US" altLang="zh-CN" dirty="0" smtClean="0"/>
                        <a:t>1</a:t>
                      </a:r>
                      <a:r>
                        <a:rPr lang="zh-CN" altLang="en-US" dirty="0" smtClean="0"/>
                        <a:t>，项目</a:t>
                      </a:r>
                      <a:r>
                        <a:rPr lang="en-US" altLang="zh-CN" dirty="0" smtClean="0"/>
                        <a:t>2</a:t>
                      </a:r>
                      <a:endParaRPr lang="zh-CN" altLang="en-US" dirty="0"/>
                    </a:p>
                  </a:txBody>
                  <a:tcPr/>
                </a:tc>
              </a:tr>
              <a:tr h="381708">
                <a:tc>
                  <a:txBody>
                    <a:bodyPr/>
                    <a:lstStyle/>
                    <a:p>
                      <a:r>
                        <a:rPr lang="zh-CN" altLang="en-US" dirty="0" smtClean="0"/>
                        <a:t>构件</a:t>
                      </a:r>
                      <a:r>
                        <a:rPr lang="en-US" altLang="zh-CN" dirty="0" smtClean="0"/>
                        <a:t>1</a:t>
                      </a:r>
                      <a:r>
                        <a:rPr lang="zh-CN" altLang="en-US" dirty="0" smtClean="0"/>
                        <a:t>（</a:t>
                      </a:r>
                      <a:r>
                        <a:rPr lang="en-US" altLang="zh-CN" dirty="0" smtClean="0"/>
                        <a:t>V1.2</a:t>
                      </a:r>
                      <a:r>
                        <a:rPr lang="zh-CN" altLang="en-US" dirty="0" smtClean="0"/>
                        <a:t>）</a:t>
                      </a:r>
                      <a:endParaRPr lang="zh-CN" altLang="en-US" dirty="0"/>
                    </a:p>
                  </a:txBody>
                  <a:tcPr/>
                </a:tc>
                <a:tc>
                  <a:txBody>
                    <a:bodyPr/>
                    <a:lstStyle/>
                    <a:p>
                      <a:r>
                        <a:rPr lang="en-US" altLang="zh-CN" dirty="0" smtClean="0"/>
                        <a:t>NOTICE</a:t>
                      </a:r>
                      <a:endParaRPr lang="zh-CN" altLang="en-US" dirty="0"/>
                    </a:p>
                  </a:txBody>
                  <a:tcPr/>
                </a:tc>
                <a:tc>
                  <a:txBody>
                    <a:bodyPr/>
                    <a:lstStyle/>
                    <a:p>
                      <a:r>
                        <a:rPr lang="en-US" altLang="zh-CN" dirty="0" smtClean="0"/>
                        <a:t>……</a:t>
                      </a:r>
                      <a:endParaRPr lang="zh-CN" altLang="en-US" dirty="0"/>
                    </a:p>
                  </a:txBody>
                  <a:tcPr/>
                </a:tc>
              </a:tr>
            </a:tbl>
          </a:graphicData>
        </a:graphic>
      </p:graphicFrame>
      <p:grpSp>
        <p:nvGrpSpPr>
          <p:cNvPr id="2" name="组合 2"/>
          <p:cNvGrpSpPr>
            <a:grpSpLocks/>
          </p:cNvGrpSpPr>
          <p:nvPr/>
        </p:nvGrpSpPr>
        <p:grpSpPr bwMode="auto">
          <a:xfrm>
            <a:off x="1137374" y="4574078"/>
            <a:ext cx="1599193" cy="514350"/>
            <a:chOff x="-1652263" y="3639526"/>
            <a:chExt cx="5133725" cy="514248"/>
          </a:xfrm>
        </p:grpSpPr>
        <p:sp>
          <p:nvSpPr>
            <p:cNvPr id="43" name="圆角矩形 42"/>
            <p:cNvSpPr/>
            <p:nvPr/>
          </p:nvSpPr>
          <p:spPr>
            <a:xfrm>
              <a:off x="-1652263" y="3639526"/>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4" name="TextBox 6"/>
            <p:cNvSpPr txBox="1">
              <a:spLocks noChangeArrowheads="1"/>
            </p:cNvSpPr>
            <p:nvPr/>
          </p:nvSpPr>
          <p:spPr bwMode="auto">
            <a:xfrm>
              <a:off x="-1612622" y="3661425"/>
              <a:ext cx="4319616" cy="452342"/>
            </a:xfrm>
            <a:prstGeom prst="rect">
              <a:avLst/>
            </a:prstGeom>
            <a:noFill/>
            <a:ln w="9525">
              <a:noFill/>
              <a:miter lim="800000"/>
              <a:headEnd/>
              <a:tailEnd/>
            </a:ln>
          </p:spPr>
          <p:txBody>
            <a:bodyPr>
              <a:spAutoFit/>
            </a:bodyPr>
            <a:lstStyle/>
            <a:p>
              <a:pPr eaLnBrk="1" hangingPunct="1">
                <a:lnSpc>
                  <a:spcPct val="130000"/>
                </a:lnSpc>
              </a:pPr>
              <a:r>
                <a:rPr lang="zh-CN" altLang="en-US" b="1" dirty="0" smtClean="0">
                  <a:solidFill>
                    <a:schemeClr val="bg1"/>
                  </a:solidFill>
                  <a:latin typeface="微软雅黑" pitchFamily="34" charset="-122"/>
                  <a:ea typeface="微软雅黑" pitchFamily="34" charset="-122"/>
                </a:rPr>
                <a:t>构件库记录：</a:t>
              </a:r>
              <a:endParaRPr lang="en-US" altLang="zh-CN" b="1" dirty="0">
                <a:solidFill>
                  <a:schemeClr val="bg1"/>
                </a:solidFill>
                <a:latin typeface="微软雅黑" pitchFamily="34" charset="-122"/>
                <a:ea typeface="微软雅黑" pitchFamily="34" charset="-122"/>
              </a:endParaRPr>
            </a:p>
          </p:txBody>
        </p:sp>
      </p:grpSp>
      <p:sp>
        <p:nvSpPr>
          <p:cNvPr id="24" name="右箭头 23"/>
          <p:cNvSpPr/>
          <p:nvPr/>
        </p:nvSpPr>
        <p:spPr>
          <a:xfrm>
            <a:off x="4908180" y="2029227"/>
            <a:ext cx="191588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更新通知</a:t>
            </a:r>
            <a:endParaRPr lang="zh-CN" altLang="en-US" dirty="0"/>
          </a:p>
        </p:txBody>
      </p:sp>
      <p:sp>
        <p:nvSpPr>
          <p:cNvPr id="26" name="流程图: 直接访问存储器 25"/>
          <p:cNvSpPr/>
          <p:nvPr/>
        </p:nvSpPr>
        <p:spPr>
          <a:xfrm>
            <a:off x="6667312" y="1384770"/>
            <a:ext cx="1550126" cy="853440"/>
          </a:xfrm>
          <a:prstGeom prst="flowChartMagneticDrum">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项目</a:t>
            </a:r>
            <a:r>
              <a:rPr lang="en-US" altLang="zh-CN" dirty="0" smtClean="0"/>
              <a:t>1</a:t>
            </a:r>
            <a:endParaRPr lang="zh-CN" altLang="en-US" dirty="0"/>
          </a:p>
        </p:txBody>
      </p:sp>
      <p:sp>
        <p:nvSpPr>
          <p:cNvPr id="27" name="流程图: 直接访问存储器 26"/>
          <p:cNvSpPr/>
          <p:nvPr/>
        </p:nvSpPr>
        <p:spPr>
          <a:xfrm>
            <a:off x="6645542" y="2320928"/>
            <a:ext cx="1550126" cy="853440"/>
          </a:xfrm>
          <a:prstGeom prst="flowChartMagneticDrum">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项目</a:t>
            </a:r>
            <a:r>
              <a:rPr lang="en-US" altLang="zh-CN" dirty="0" smtClean="0"/>
              <a:t>2</a:t>
            </a:r>
            <a:endParaRPr lang="zh-CN" altLang="en-US" dirty="0"/>
          </a:p>
        </p:txBody>
      </p:sp>
      <p:sp>
        <p:nvSpPr>
          <p:cNvPr id="28" name="右箭头 27"/>
          <p:cNvSpPr/>
          <p:nvPr/>
        </p:nvSpPr>
        <p:spPr>
          <a:xfrm>
            <a:off x="4877705" y="3487921"/>
            <a:ext cx="191588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更新通知</a:t>
            </a:r>
            <a:endParaRPr lang="zh-CN" altLang="en-US" dirty="0"/>
          </a:p>
        </p:txBody>
      </p:sp>
      <p:sp>
        <p:nvSpPr>
          <p:cNvPr id="16" name="流程图: 直接访问存储器 15"/>
          <p:cNvSpPr/>
          <p:nvPr/>
        </p:nvSpPr>
        <p:spPr>
          <a:xfrm>
            <a:off x="6667312" y="3260657"/>
            <a:ext cx="1550126" cy="853440"/>
          </a:xfrm>
          <a:prstGeom prst="flowChartMagneticDrum">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sp>
        <p:nvSpPr>
          <p:cNvPr id="3" name="圆角矩形 2"/>
          <p:cNvSpPr/>
          <p:nvPr/>
        </p:nvSpPr>
        <p:spPr>
          <a:xfrm>
            <a:off x="8983250" y="1501286"/>
            <a:ext cx="1943100" cy="26834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通过构件调用执行日志，监控构件</a:t>
            </a:r>
            <a:r>
              <a:rPr lang="zh-CN" altLang="en-US" sz="2400" dirty="0">
                <a:solidFill>
                  <a:srgbClr val="FF0000"/>
                </a:solidFill>
              </a:rPr>
              <a:t>运行状况</a:t>
            </a:r>
            <a:r>
              <a:rPr lang="zh-CN" altLang="en-US" sz="2400" dirty="0"/>
              <a:t>，可以</a:t>
            </a:r>
            <a:r>
              <a:rPr lang="zh-CN" altLang="en-US" sz="2400" dirty="0">
                <a:solidFill>
                  <a:srgbClr val="FF0000"/>
                </a:solidFill>
              </a:rPr>
              <a:t>提前</a:t>
            </a:r>
            <a:r>
              <a:rPr lang="zh-CN" altLang="en-US" sz="2400" dirty="0"/>
              <a:t>进行</a:t>
            </a:r>
            <a:r>
              <a:rPr lang="zh-CN" altLang="en-US" sz="2400" dirty="0">
                <a:solidFill>
                  <a:srgbClr val="FF0000"/>
                </a:solidFill>
              </a:rPr>
              <a:t>优化处理</a:t>
            </a:r>
          </a:p>
          <a:p>
            <a:pPr algn="ctr"/>
            <a:endParaRPr lang="zh-CN" altLang="en-US" dirty="0"/>
          </a:p>
        </p:txBody>
      </p:sp>
    </p:spTree>
    <p:extLst>
      <p:ext uri="{BB962C8B-B14F-4D97-AF65-F5344CB8AC3E}">
        <p14:creationId xmlns:p14="http://schemas.microsoft.com/office/powerpoint/2010/main" val="838747222"/>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文本框 3"/>
          <p:cNvSpPr txBox="1">
            <a:spLocks noChangeArrowheads="1"/>
          </p:cNvSpPr>
          <p:nvPr/>
        </p:nvSpPr>
        <p:spPr bwMode="auto">
          <a:xfrm>
            <a:off x="769537" y="5934075"/>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sp>
        <p:nvSpPr>
          <p:cNvPr id="12300" name="TextBox 6"/>
          <p:cNvSpPr txBox="1">
            <a:spLocks noChangeArrowheads="1"/>
          </p:cNvSpPr>
          <p:nvPr/>
        </p:nvSpPr>
        <p:spPr bwMode="auto">
          <a:xfrm>
            <a:off x="770580" y="3012239"/>
            <a:ext cx="5208061" cy="417358"/>
          </a:xfrm>
          <a:prstGeom prst="rect">
            <a:avLst/>
          </a:prstGeom>
          <a:noFill/>
          <a:ln w="9525">
            <a:noFill/>
            <a:miter lim="800000"/>
            <a:headEnd/>
            <a:tailEnd/>
          </a:ln>
        </p:spPr>
        <p:txBody>
          <a:bodyPr>
            <a:spAutoFit/>
          </a:bodyPr>
          <a:lstStyle/>
          <a:p>
            <a:pPr eaLnBrk="1" hangingPunct="1">
              <a:lnSpc>
                <a:spcPct val="130000"/>
              </a:lnSpc>
            </a:pPr>
            <a:r>
              <a:rPr lang="zh-CN" altLang="en-US" b="1" dirty="0">
                <a:solidFill>
                  <a:schemeClr val="bg1"/>
                </a:solidFill>
                <a:latin typeface="微软雅黑" pitchFamily="34" charset="-122"/>
                <a:ea typeface="微软雅黑" pitchFamily="34" charset="-122"/>
              </a:rPr>
              <a:t>第二阶段：</a:t>
            </a:r>
            <a:r>
              <a:rPr lang="zh-CN" altLang="en-US" b="1" dirty="0" smtClean="0">
                <a:solidFill>
                  <a:schemeClr val="bg1"/>
                </a:solidFill>
                <a:latin typeface="微软雅黑" pitchFamily="34" charset="-122"/>
                <a:ea typeface="微软雅黑" pitchFamily="34" charset="-122"/>
              </a:rPr>
              <a:t>学和</a:t>
            </a:r>
            <a:r>
              <a:rPr lang="zh-CN" altLang="en-US" b="1" dirty="0">
                <a:solidFill>
                  <a:schemeClr val="bg1"/>
                </a:solidFill>
                <a:latin typeface="微软雅黑" pitchFamily="34" charset="-122"/>
                <a:ea typeface="微软雅黑" pitchFamily="34" charset="-122"/>
              </a:rPr>
              <a:t>验证开源项目</a:t>
            </a:r>
            <a:r>
              <a:rPr lang="en-US" altLang="zh-CN" b="1" dirty="0">
                <a:solidFill>
                  <a:schemeClr val="bg1"/>
                </a:solidFill>
                <a:latin typeface="微软雅黑" pitchFamily="34" charset="-122"/>
                <a:ea typeface="微软雅黑" pitchFamily="34" charset="-122"/>
              </a:rPr>
              <a:t>switchyard</a:t>
            </a:r>
          </a:p>
        </p:txBody>
      </p:sp>
      <p:sp>
        <p:nvSpPr>
          <p:cNvPr id="12298" name="TextBox 6"/>
          <p:cNvSpPr txBox="1">
            <a:spLocks noChangeArrowheads="1"/>
          </p:cNvSpPr>
          <p:nvPr/>
        </p:nvSpPr>
        <p:spPr bwMode="auto">
          <a:xfrm>
            <a:off x="799914" y="5240968"/>
            <a:ext cx="5208061" cy="452432"/>
          </a:xfrm>
          <a:prstGeom prst="rect">
            <a:avLst/>
          </a:prstGeom>
          <a:noFill/>
          <a:ln w="9525">
            <a:noFill/>
            <a:miter lim="800000"/>
            <a:headEnd/>
            <a:tailEnd/>
          </a:ln>
        </p:spPr>
        <p:txBody>
          <a:bodyPr>
            <a:spAutoFit/>
          </a:bodyPr>
          <a:lstStyle/>
          <a:p>
            <a:pPr eaLnBrk="1" hangingPunct="1">
              <a:lnSpc>
                <a:spcPct val="130000"/>
              </a:lnSpc>
            </a:pPr>
            <a:r>
              <a:rPr lang="zh-CN" altLang="en-US" b="1" dirty="0" smtClean="0">
                <a:solidFill>
                  <a:schemeClr val="bg1"/>
                </a:solidFill>
                <a:latin typeface="微软雅黑" pitchFamily="34" charset="-122"/>
                <a:ea typeface="微软雅黑" pitchFamily="34" charset="-122"/>
              </a:rPr>
              <a:t>第三阶段：学习和验证</a:t>
            </a:r>
            <a:r>
              <a:rPr lang="en-US" altLang="zh-CN" b="1" dirty="0" smtClean="0">
                <a:solidFill>
                  <a:schemeClr val="bg1"/>
                </a:solidFill>
                <a:latin typeface="微软雅黑" pitchFamily="34" charset="-122"/>
                <a:ea typeface="微软雅黑" pitchFamily="34" charset="-122"/>
              </a:rPr>
              <a:t>w</a:t>
            </a:r>
            <a:r>
              <a:rPr lang="zh-CN" altLang="en-US" b="1" dirty="0" smtClean="0">
                <a:solidFill>
                  <a:schemeClr val="bg1"/>
                </a:solidFill>
                <a:latin typeface="微软雅黑" pitchFamily="34" charset="-122"/>
                <a:ea typeface="微软雅黑" pitchFamily="34" charset="-122"/>
              </a:rPr>
              <a:t>开发与发布</a:t>
            </a:r>
            <a:endParaRPr lang="en-US" altLang="zh-CN" b="1" dirty="0">
              <a:solidFill>
                <a:schemeClr val="bg1"/>
              </a:solidFill>
              <a:latin typeface="微软雅黑" pitchFamily="34" charset="-122"/>
              <a:ea typeface="微软雅黑" pitchFamily="34" charset="-122"/>
            </a:endParaRPr>
          </a:p>
        </p:txBody>
      </p:sp>
      <p:sp>
        <p:nvSpPr>
          <p:cNvPr id="12295" name="文本框 13"/>
          <p:cNvSpPr txBox="1">
            <a:spLocks noChangeArrowheads="1"/>
          </p:cNvSpPr>
          <p:nvPr/>
        </p:nvSpPr>
        <p:spPr bwMode="auto">
          <a:xfrm>
            <a:off x="194773" y="2163309"/>
            <a:ext cx="10602153" cy="456985"/>
          </a:xfrm>
          <a:prstGeom prst="rect">
            <a:avLst/>
          </a:prstGeom>
          <a:noFill/>
          <a:ln w="9525">
            <a:noFill/>
            <a:miter lim="800000"/>
            <a:headEnd/>
            <a:tailEnd/>
          </a:ln>
        </p:spPr>
        <p:txBody>
          <a:bodyPr>
            <a:spAutoFit/>
          </a:bodyPr>
          <a:lstStyle/>
          <a:p>
            <a:pPr>
              <a:lnSpc>
                <a:spcPct val="150000"/>
              </a:lnSpc>
            </a:pPr>
            <a:r>
              <a:rPr lang="en-US" altLang="zh-CN" dirty="0"/>
              <a:t>     </a:t>
            </a:r>
          </a:p>
        </p:txBody>
      </p:sp>
      <p:sp>
        <p:nvSpPr>
          <p:cNvPr id="8" name="矩形 7"/>
          <p:cNvSpPr/>
          <p:nvPr/>
        </p:nvSpPr>
        <p:spPr>
          <a:xfrm>
            <a:off x="5077137" y="1001455"/>
            <a:ext cx="1341121" cy="6183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业务规则构件</a:t>
            </a:r>
            <a:r>
              <a:rPr lang="en-US" altLang="zh-CN" dirty="0" smtClean="0"/>
              <a:t>1</a:t>
            </a:r>
            <a:endParaRPr lang="zh-CN" altLang="en-US" dirty="0"/>
          </a:p>
        </p:txBody>
      </p:sp>
      <p:sp>
        <p:nvSpPr>
          <p:cNvPr id="9" name="矩形 8"/>
          <p:cNvSpPr/>
          <p:nvPr/>
        </p:nvSpPr>
        <p:spPr>
          <a:xfrm>
            <a:off x="5081492" y="1693792"/>
            <a:ext cx="1341121" cy="6183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业务规则构件</a:t>
            </a:r>
            <a:r>
              <a:rPr lang="en-US" altLang="zh-CN" dirty="0" smtClean="0"/>
              <a:t>2</a:t>
            </a:r>
            <a:endParaRPr lang="zh-CN" altLang="en-US" dirty="0"/>
          </a:p>
        </p:txBody>
      </p:sp>
      <p:sp>
        <p:nvSpPr>
          <p:cNvPr id="10" name="矩形 9"/>
          <p:cNvSpPr/>
          <p:nvPr/>
        </p:nvSpPr>
        <p:spPr>
          <a:xfrm>
            <a:off x="5107612" y="4219284"/>
            <a:ext cx="1341121" cy="6183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业务规则构件</a:t>
            </a:r>
            <a:r>
              <a:rPr lang="en-US" altLang="zh-CN" dirty="0" smtClean="0"/>
              <a:t>N</a:t>
            </a:r>
            <a:endParaRPr lang="zh-CN" altLang="en-US" dirty="0"/>
          </a:p>
        </p:txBody>
      </p:sp>
      <p:sp>
        <p:nvSpPr>
          <p:cNvPr id="11" name="矩形 10"/>
          <p:cNvSpPr/>
          <p:nvPr/>
        </p:nvSpPr>
        <p:spPr>
          <a:xfrm>
            <a:off x="5077138" y="2386121"/>
            <a:ext cx="1341121" cy="6183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业务规则构件</a:t>
            </a:r>
            <a:r>
              <a:rPr lang="en-US" altLang="zh-CN" dirty="0" smtClean="0"/>
              <a:t>3</a:t>
            </a:r>
            <a:endParaRPr lang="zh-CN" altLang="en-US" dirty="0"/>
          </a:p>
        </p:txBody>
      </p:sp>
      <p:sp>
        <p:nvSpPr>
          <p:cNvPr id="12" name="矩形 11"/>
          <p:cNvSpPr/>
          <p:nvPr/>
        </p:nvSpPr>
        <p:spPr>
          <a:xfrm>
            <a:off x="5090195" y="3078446"/>
            <a:ext cx="1341121" cy="6183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业务规则构件</a:t>
            </a:r>
            <a:r>
              <a:rPr lang="en-US" altLang="zh-CN" dirty="0" smtClean="0"/>
              <a:t>4</a:t>
            </a:r>
            <a:endParaRPr lang="zh-CN" altLang="en-US" dirty="0"/>
          </a:p>
        </p:txBody>
      </p:sp>
      <p:cxnSp>
        <p:nvCxnSpPr>
          <p:cNvPr id="13" name="直接连接符 12"/>
          <p:cNvCxnSpPr/>
          <p:nvPr/>
        </p:nvCxnSpPr>
        <p:spPr>
          <a:xfrm rot="10800000" flipV="1">
            <a:off x="3692475" y="1301901"/>
            <a:ext cx="1384662" cy="1040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9" idx="1"/>
          </p:cNvCxnSpPr>
          <p:nvPr/>
        </p:nvCxnSpPr>
        <p:spPr>
          <a:xfrm rot="10800000" flipV="1">
            <a:off x="3709894" y="2002947"/>
            <a:ext cx="1371599" cy="339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2" idx="1"/>
          </p:cNvCxnSpPr>
          <p:nvPr/>
        </p:nvCxnSpPr>
        <p:spPr>
          <a:xfrm rot="10800000">
            <a:off x="3709893" y="2360001"/>
            <a:ext cx="1380302" cy="102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418258" y="1301901"/>
            <a:ext cx="1672046" cy="4572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1" idx="3"/>
          </p:cNvCxnSpPr>
          <p:nvPr/>
        </p:nvCxnSpPr>
        <p:spPr>
          <a:xfrm flipV="1">
            <a:off x="6418259" y="1741692"/>
            <a:ext cx="1689462" cy="953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9" idx="3"/>
          </p:cNvCxnSpPr>
          <p:nvPr/>
        </p:nvCxnSpPr>
        <p:spPr>
          <a:xfrm>
            <a:off x="6422613" y="2002947"/>
            <a:ext cx="1746068" cy="1558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2" idx="3"/>
          </p:cNvCxnSpPr>
          <p:nvPr/>
        </p:nvCxnSpPr>
        <p:spPr>
          <a:xfrm>
            <a:off x="6431316" y="3387601"/>
            <a:ext cx="1719948" cy="174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3"/>
          </p:cNvCxnSpPr>
          <p:nvPr/>
        </p:nvCxnSpPr>
        <p:spPr>
          <a:xfrm flipV="1">
            <a:off x="6448733" y="3570492"/>
            <a:ext cx="1693822" cy="957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9" idx="1"/>
          </p:cNvCxnSpPr>
          <p:nvPr/>
        </p:nvCxnSpPr>
        <p:spPr>
          <a:xfrm rot="10800000" flipV="1">
            <a:off x="3953734" y="2002947"/>
            <a:ext cx="1127759" cy="1645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1" idx="1"/>
          </p:cNvCxnSpPr>
          <p:nvPr/>
        </p:nvCxnSpPr>
        <p:spPr>
          <a:xfrm rot="10800000" flipV="1">
            <a:off x="3988568" y="2695275"/>
            <a:ext cx="1088571" cy="9535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0" idx="1"/>
          </p:cNvCxnSpPr>
          <p:nvPr/>
        </p:nvCxnSpPr>
        <p:spPr>
          <a:xfrm rot="10800000">
            <a:off x="4023402" y="3648869"/>
            <a:ext cx="1084211" cy="879570"/>
          </a:xfrm>
          <a:prstGeom prst="line">
            <a:avLst/>
          </a:prstGeom>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2351355" y="1802656"/>
            <a:ext cx="1341123"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业务构件</a:t>
            </a:r>
            <a:r>
              <a:rPr lang="en-US" altLang="zh-CN" dirty="0" smtClean="0"/>
              <a:t>1</a:t>
            </a:r>
            <a:endParaRPr lang="zh-CN" altLang="en-US" dirty="0"/>
          </a:p>
        </p:txBody>
      </p:sp>
      <p:sp>
        <p:nvSpPr>
          <p:cNvPr id="25" name="圆角矩形 24"/>
          <p:cNvSpPr/>
          <p:nvPr/>
        </p:nvSpPr>
        <p:spPr>
          <a:xfrm>
            <a:off x="8155618" y="3191673"/>
            <a:ext cx="1341123"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业务构件</a:t>
            </a:r>
            <a:r>
              <a:rPr lang="en-US" altLang="zh-CN" dirty="0" smtClean="0"/>
              <a:t>4</a:t>
            </a:r>
            <a:endParaRPr lang="zh-CN" altLang="en-US" dirty="0"/>
          </a:p>
        </p:txBody>
      </p:sp>
      <p:sp>
        <p:nvSpPr>
          <p:cNvPr id="26" name="圆角矩形 25"/>
          <p:cNvSpPr/>
          <p:nvPr/>
        </p:nvSpPr>
        <p:spPr>
          <a:xfrm>
            <a:off x="8055470" y="1384645"/>
            <a:ext cx="1341123"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业务构件</a:t>
            </a:r>
            <a:r>
              <a:rPr lang="en-US" altLang="zh-CN" dirty="0" smtClean="0"/>
              <a:t>3</a:t>
            </a:r>
            <a:endParaRPr lang="zh-CN" altLang="en-US" dirty="0"/>
          </a:p>
        </p:txBody>
      </p:sp>
      <p:sp>
        <p:nvSpPr>
          <p:cNvPr id="27" name="圆角矩形 26"/>
          <p:cNvSpPr/>
          <p:nvPr/>
        </p:nvSpPr>
        <p:spPr>
          <a:xfrm>
            <a:off x="2699698" y="3283113"/>
            <a:ext cx="1341123"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业务构件</a:t>
            </a:r>
            <a:r>
              <a:rPr lang="en-US" altLang="zh-CN" dirty="0" smtClean="0"/>
              <a:t>2</a:t>
            </a:r>
            <a:endParaRPr lang="zh-CN" altLang="en-US" dirty="0"/>
          </a:p>
        </p:txBody>
      </p:sp>
      <p:sp>
        <p:nvSpPr>
          <p:cNvPr id="28" name="矩形 27"/>
          <p:cNvSpPr/>
          <p:nvPr/>
        </p:nvSpPr>
        <p:spPr>
          <a:xfrm>
            <a:off x="1598893" y="4864124"/>
            <a:ext cx="3647152" cy="369332"/>
          </a:xfrm>
          <a:prstGeom prst="rect">
            <a:avLst/>
          </a:prstGeom>
        </p:spPr>
        <p:txBody>
          <a:bodyPr wrap="none">
            <a:spAutoFit/>
          </a:bodyPr>
          <a:lstStyle/>
          <a:p>
            <a:pPr lvl="0" defTabSz="457200">
              <a:spcBef>
                <a:spcPct val="0"/>
              </a:spcBef>
              <a:defRPr/>
            </a:pPr>
            <a:r>
              <a:rPr lang="zh-CN" altLang="en-US" b="1" dirty="0" smtClean="0">
                <a:solidFill>
                  <a:schemeClr val="accent1"/>
                </a:solidFill>
                <a:latin typeface="微软雅黑" panose="020B0503020204020204" pitchFamily="34" charset="-122"/>
                <a:ea typeface="微软雅黑" panose="020B0503020204020204" pitchFamily="34" charset="-122"/>
              </a:rPr>
              <a:t>构件配置实现业务流程及业务逻辑</a:t>
            </a:r>
            <a:endParaRPr lang="zh-CN" altLang="en-US" b="1" dirty="0">
              <a:solidFill>
                <a:schemeClr val="accent1"/>
              </a:solidFill>
              <a:latin typeface="微软雅黑" panose="020B0503020204020204" pitchFamily="34" charset="-122"/>
              <a:ea typeface="微软雅黑" panose="020B0503020204020204" pitchFamily="34" charset="-122"/>
            </a:endParaRPr>
          </a:p>
        </p:txBody>
      </p:sp>
      <p:graphicFrame>
        <p:nvGraphicFramePr>
          <p:cNvPr id="29" name="表格 28"/>
          <p:cNvGraphicFramePr>
            <a:graphicFrameLocks noGrp="1"/>
          </p:cNvGraphicFramePr>
          <p:nvPr/>
        </p:nvGraphicFramePr>
        <p:xfrm>
          <a:off x="1680754" y="5268443"/>
          <a:ext cx="8061234" cy="1463040"/>
        </p:xfrm>
        <a:graphic>
          <a:graphicData uri="http://schemas.openxmlformats.org/drawingml/2006/table">
            <a:tbl>
              <a:tblPr firstRow="1" bandRow="1">
                <a:tableStyleId>{5C22544A-7EE6-4342-B048-85BDC9FD1C3A}</a:tableStyleId>
              </a:tblPr>
              <a:tblGrid>
                <a:gridCol w="2687078"/>
                <a:gridCol w="2687078"/>
                <a:gridCol w="2687078"/>
              </a:tblGrid>
              <a:tr h="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dirty="0" smtClean="0"/>
                        <a:t>业务构件</a:t>
                      </a:r>
                    </a:p>
                  </a:txBody>
                  <a:tcPr>
                    <a:solidFill>
                      <a:srgbClr val="C0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dirty="0" smtClean="0"/>
                        <a:t>顺序</a:t>
                      </a:r>
                    </a:p>
                  </a:txBody>
                  <a:tcPr>
                    <a:solidFill>
                      <a:srgbClr val="C0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CN" altLang="en-US" dirty="0" smtClean="0"/>
                        <a:t>业务流程及逻辑</a:t>
                      </a:r>
                    </a:p>
                  </a:txBody>
                  <a:tcPr>
                    <a:solidFill>
                      <a:srgbClr val="C00000"/>
                    </a:solidFill>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构件</a:t>
                      </a:r>
                      <a:r>
                        <a:rPr lang="en-US" altLang="zh-CN" dirty="0" smtClean="0"/>
                        <a:t>1</a:t>
                      </a:r>
                      <a:r>
                        <a:rPr lang="zh-CN" altLang="en-US" dirty="0" smtClean="0"/>
                        <a:t>、构件</a:t>
                      </a:r>
                      <a:r>
                        <a:rPr lang="en-US" altLang="zh-CN" dirty="0" smtClean="0"/>
                        <a:t>2</a:t>
                      </a:r>
                      <a:endParaRPr lang="zh-CN" alt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smtClean="0"/>
                        <a:t>1-2</a:t>
                      </a:r>
                      <a:endParaRPr lang="zh-CN" alt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业务逻辑</a:t>
                      </a:r>
                      <a:r>
                        <a:rPr lang="en-US" altLang="zh-CN" dirty="0" smtClean="0"/>
                        <a:t>1</a:t>
                      </a:r>
                      <a:endParaRPr lang="zh-CN" altLang="en-US" dirty="0" smtClean="0"/>
                    </a:p>
                  </a:txBody>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构件</a:t>
                      </a:r>
                      <a:r>
                        <a:rPr lang="en-US" altLang="zh-CN" dirty="0" smtClean="0"/>
                        <a:t>2</a:t>
                      </a:r>
                      <a:r>
                        <a:rPr lang="zh-CN" altLang="en-US" dirty="0" smtClean="0"/>
                        <a:t>、构件</a:t>
                      </a:r>
                      <a:r>
                        <a:rPr lang="en-US" altLang="zh-CN" dirty="0" smtClean="0"/>
                        <a:t>3</a:t>
                      </a:r>
                      <a:r>
                        <a:rPr lang="zh-CN" altLang="en-US" dirty="0" smtClean="0"/>
                        <a:t>、构件</a:t>
                      </a:r>
                      <a:r>
                        <a:rPr lang="en-US" altLang="zh-CN" dirty="0" smtClean="0"/>
                        <a:t>4</a:t>
                      </a:r>
                      <a:endParaRPr lang="zh-CN" altLang="en-US" dirty="0" smtClean="0"/>
                    </a:p>
                  </a:txBody>
                  <a:tcPr/>
                </a:tc>
                <a:tc>
                  <a:txBody>
                    <a:bodyPr/>
                    <a:lstStyle/>
                    <a:p>
                      <a:r>
                        <a:rPr lang="en-US" altLang="zh-CN" dirty="0" smtClean="0"/>
                        <a:t>2-3-4</a:t>
                      </a:r>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业务逻辑</a:t>
                      </a:r>
                      <a:r>
                        <a:rPr lang="en-US" altLang="zh-CN" dirty="0" smtClean="0"/>
                        <a:t>2</a:t>
                      </a:r>
                      <a:endParaRPr lang="zh-CN" altLang="en-US" dirty="0" smtClean="0"/>
                    </a:p>
                  </a:txBody>
                  <a:tcPr/>
                </a:tc>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构件</a:t>
                      </a:r>
                      <a:r>
                        <a:rPr lang="en-US" altLang="zh-CN" dirty="0" smtClean="0"/>
                        <a:t>2</a:t>
                      </a:r>
                      <a:r>
                        <a:rPr lang="zh-CN" altLang="en-US" dirty="0" smtClean="0"/>
                        <a:t>、构件</a:t>
                      </a:r>
                      <a:r>
                        <a:rPr lang="en-US" altLang="zh-CN" dirty="0" smtClean="0"/>
                        <a:t>3</a:t>
                      </a:r>
                      <a:r>
                        <a:rPr lang="zh-CN" altLang="en-US" dirty="0" smtClean="0"/>
                        <a:t>、构件</a:t>
                      </a:r>
                      <a:r>
                        <a:rPr lang="en-US" altLang="zh-CN" dirty="0" smtClean="0"/>
                        <a:t>4</a:t>
                      </a:r>
                      <a:endParaRPr lang="zh-CN" altLang="en-US" dirty="0" smtClean="0"/>
                    </a:p>
                  </a:txBody>
                  <a:tcPr/>
                </a:tc>
                <a:tc>
                  <a:txBody>
                    <a:bodyPr/>
                    <a:lstStyle/>
                    <a:p>
                      <a:r>
                        <a:rPr lang="en-US" altLang="zh-CN" dirty="0" smtClean="0"/>
                        <a:t>3-2-4</a:t>
                      </a:r>
                      <a:endParaRPr lang="zh-CN" alt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dirty="0" smtClean="0"/>
                        <a:t>业务逻辑</a:t>
                      </a:r>
                      <a:r>
                        <a:rPr lang="en-US" altLang="zh-CN" dirty="0" smtClean="0"/>
                        <a:t>3</a:t>
                      </a:r>
                      <a:endParaRPr lang="zh-CN" altLang="en-US" dirty="0" smtClean="0"/>
                    </a:p>
                  </a:txBody>
                  <a:tcPr/>
                </a:tc>
              </a:tr>
            </a:tbl>
          </a:graphicData>
        </a:graphic>
      </p:graphicFrame>
      <p:sp>
        <p:nvSpPr>
          <p:cNvPr id="30" name="标题 2"/>
          <p:cNvSpPr txBox="1">
            <a:spLocks/>
          </p:cNvSpPr>
          <p:nvPr/>
        </p:nvSpPr>
        <p:spPr bwMode="auto">
          <a:xfrm>
            <a:off x="609283" y="274638"/>
            <a:ext cx="10973435" cy="74419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构件编排组合成新构件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6364649" y="1359050"/>
            <a:ext cx="2729924" cy="1083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2"/>
          <p:cNvSpPr txBox="1">
            <a:spLocks/>
          </p:cNvSpPr>
          <p:nvPr/>
        </p:nvSpPr>
        <p:spPr bwMode="auto">
          <a:xfrm>
            <a:off x="609283" y="274638"/>
            <a:ext cx="10973435" cy="74419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对业务开发透明，屏蔽业务细节</a:t>
            </a:r>
          </a:p>
        </p:txBody>
      </p:sp>
      <p:grpSp>
        <p:nvGrpSpPr>
          <p:cNvPr id="7" name="组合 6"/>
          <p:cNvGrpSpPr/>
          <p:nvPr/>
        </p:nvGrpSpPr>
        <p:grpSpPr>
          <a:xfrm>
            <a:off x="4228274" y="1371408"/>
            <a:ext cx="1115456" cy="1129082"/>
            <a:chOff x="9073838" y="2747216"/>
            <a:chExt cx="835107" cy="1092439"/>
          </a:xfrm>
        </p:grpSpPr>
        <p:pic>
          <p:nvPicPr>
            <p:cNvPr id="8" name="图片 7"/>
            <p:cNvPicPr>
              <a:picLocks noChangeAspect="1"/>
            </p:cNvPicPr>
            <p:nvPr/>
          </p:nvPicPr>
          <p:blipFill>
            <a:blip r:embed="rId3"/>
            <a:stretch>
              <a:fillRect/>
            </a:stretch>
          </p:blipFill>
          <p:spPr>
            <a:xfrm rot="16200000">
              <a:off x="8965054" y="2895764"/>
              <a:ext cx="1092439" cy="795343"/>
            </a:xfrm>
            <a:prstGeom prst="rect">
              <a:avLst/>
            </a:prstGeom>
          </p:spPr>
        </p:pic>
        <p:sp>
          <p:nvSpPr>
            <p:cNvPr id="9" name="文本框 8"/>
            <p:cNvSpPr txBox="1"/>
            <p:nvPr/>
          </p:nvSpPr>
          <p:spPr>
            <a:xfrm>
              <a:off x="9073838" y="2747216"/>
              <a:ext cx="835107" cy="537002"/>
            </a:xfrm>
            <a:prstGeom prst="rect">
              <a:avLst/>
            </a:prstGeom>
            <a:noFill/>
          </p:spPr>
          <p:txBody>
            <a:bodyPr wrap="square" rtlCol="0">
              <a:spAutoFit/>
            </a:bodyPr>
            <a:lstStyle/>
            <a:p>
              <a:pPr algn="ctr"/>
              <a:r>
                <a:rPr lang="zh-CN" altLang="en-US" sz="1600" dirty="0"/>
                <a:t>参保</a:t>
              </a:r>
              <a:r>
                <a:rPr lang="zh-CN" altLang="en-US" sz="1600" dirty="0" smtClean="0"/>
                <a:t>信息保存</a:t>
              </a:r>
              <a:r>
                <a:rPr lang="en-US" altLang="zh-CN" sz="1600" dirty="0" smtClean="0"/>
                <a:t>1.0</a:t>
              </a:r>
              <a:endParaRPr lang="zh-CN" altLang="en-US" sz="1600" dirty="0"/>
            </a:p>
          </p:txBody>
        </p:sp>
      </p:grpSp>
      <p:sp>
        <p:nvSpPr>
          <p:cNvPr id="12" name="圆角矩形 11"/>
          <p:cNvSpPr/>
          <p:nvPr/>
        </p:nvSpPr>
        <p:spPr>
          <a:xfrm>
            <a:off x="1074408" y="3100819"/>
            <a:ext cx="5141042" cy="6768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模式</a:t>
            </a:r>
            <a:r>
              <a:rPr lang="en-US" altLang="zh-CN" dirty="0" smtClean="0"/>
              <a:t>1</a:t>
            </a:r>
            <a:r>
              <a:rPr lang="zh-CN" altLang="en-US" dirty="0" smtClean="0"/>
              <a:t>：需求是基本信息和参保信息一步完成（中台调用两个构件）</a:t>
            </a:r>
            <a:endParaRPr lang="zh-CN" altLang="en-US" dirty="0"/>
          </a:p>
        </p:txBody>
      </p:sp>
      <p:sp>
        <p:nvSpPr>
          <p:cNvPr id="14" name="圆角矩形 13"/>
          <p:cNvSpPr/>
          <p:nvPr/>
        </p:nvSpPr>
        <p:spPr>
          <a:xfrm>
            <a:off x="1074408" y="4712705"/>
            <a:ext cx="5141042" cy="6768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模式</a:t>
            </a:r>
            <a:r>
              <a:rPr lang="en-US" altLang="zh-CN" dirty="0" smtClean="0"/>
              <a:t>2</a:t>
            </a:r>
            <a:r>
              <a:rPr lang="zh-CN" altLang="en-US" dirty="0" smtClean="0"/>
              <a:t>：需求是基本信息和参保信息两步成</a:t>
            </a:r>
            <a:endParaRPr lang="en-US" altLang="zh-CN" dirty="0" smtClean="0"/>
          </a:p>
          <a:p>
            <a:pPr algn="ctr"/>
            <a:r>
              <a:rPr lang="zh-CN" altLang="en-US" dirty="0" smtClean="0"/>
              <a:t>（中台在两个功能中分别调用）</a:t>
            </a:r>
            <a:endParaRPr lang="zh-CN" altLang="en-US" dirty="0"/>
          </a:p>
        </p:txBody>
      </p:sp>
      <p:grpSp>
        <p:nvGrpSpPr>
          <p:cNvPr id="15" name="组合 14"/>
          <p:cNvGrpSpPr/>
          <p:nvPr/>
        </p:nvGrpSpPr>
        <p:grpSpPr>
          <a:xfrm>
            <a:off x="2960260" y="1384385"/>
            <a:ext cx="1159272" cy="1116105"/>
            <a:chOff x="9073838" y="2747216"/>
            <a:chExt cx="835107" cy="1092439"/>
          </a:xfrm>
        </p:grpSpPr>
        <p:pic>
          <p:nvPicPr>
            <p:cNvPr id="16" name="图片 15"/>
            <p:cNvPicPr>
              <a:picLocks noChangeAspect="1"/>
            </p:cNvPicPr>
            <p:nvPr/>
          </p:nvPicPr>
          <p:blipFill>
            <a:blip r:embed="rId3"/>
            <a:stretch>
              <a:fillRect/>
            </a:stretch>
          </p:blipFill>
          <p:spPr>
            <a:xfrm rot="16200000">
              <a:off x="8965054" y="2895764"/>
              <a:ext cx="1092439" cy="795343"/>
            </a:xfrm>
            <a:prstGeom prst="rect">
              <a:avLst/>
            </a:prstGeom>
          </p:spPr>
        </p:pic>
        <p:sp>
          <p:nvSpPr>
            <p:cNvPr id="17" name="文本框 16"/>
            <p:cNvSpPr txBox="1"/>
            <p:nvPr/>
          </p:nvSpPr>
          <p:spPr>
            <a:xfrm>
              <a:off x="9073838" y="2747216"/>
              <a:ext cx="835107" cy="584775"/>
            </a:xfrm>
            <a:prstGeom prst="rect">
              <a:avLst/>
            </a:prstGeom>
            <a:noFill/>
          </p:spPr>
          <p:txBody>
            <a:bodyPr wrap="square" rtlCol="0">
              <a:spAutoFit/>
            </a:bodyPr>
            <a:lstStyle/>
            <a:p>
              <a:pPr algn="ctr"/>
              <a:r>
                <a:rPr lang="zh-CN" altLang="en-US" sz="1600" dirty="0"/>
                <a:t>基本</a:t>
              </a:r>
              <a:r>
                <a:rPr lang="zh-CN" altLang="en-US" sz="1600" dirty="0" smtClean="0"/>
                <a:t>信息保存</a:t>
              </a:r>
              <a:r>
                <a:rPr lang="en-US" altLang="zh-CN" sz="1600" dirty="0" smtClean="0"/>
                <a:t>1.0</a:t>
              </a:r>
              <a:endParaRPr lang="zh-CN" altLang="en-US" sz="1600" dirty="0"/>
            </a:p>
          </p:txBody>
        </p:sp>
      </p:grpSp>
      <p:sp>
        <p:nvSpPr>
          <p:cNvPr id="18" name="文本框 17"/>
          <p:cNvSpPr txBox="1"/>
          <p:nvPr/>
        </p:nvSpPr>
        <p:spPr>
          <a:xfrm>
            <a:off x="1011702" y="5671749"/>
            <a:ext cx="4930977" cy="646331"/>
          </a:xfrm>
          <a:prstGeom prst="rect">
            <a:avLst/>
          </a:prstGeom>
          <a:noFill/>
        </p:spPr>
        <p:txBody>
          <a:bodyPr wrap="square" rtlCol="0">
            <a:spAutoFit/>
          </a:bodyPr>
          <a:lstStyle/>
          <a:p>
            <a:r>
              <a:rPr lang="zh-CN" altLang="en-US" dirty="0" smtClean="0"/>
              <a:t>做新参保的</a:t>
            </a:r>
            <a:r>
              <a:rPr lang="zh-CN" altLang="en-US" dirty="0" smtClean="0">
                <a:solidFill>
                  <a:srgbClr val="FF0000"/>
                </a:solidFill>
              </a:rPr>
              <a:t>前台开发人员</a:t>
            </a:r>
            <a:r>
              <a:rPr lang="zh-CN" altLang="en-US" dirty="0" smtClean="0"/>
              <a:t>不关心</a:t>
            </a:r>
            <a:r>
              <a:rPr lang="en-US" altLang="zh-CN" dirty="0" err="1" smtClean="0"/>
              <a:t>ac02</a:t>
            </a:r>
            <a:r>
              <a:rPr lang="zh-CN" altLang="en-US" dirty="0" smtClean="0"/>
              <a:t>，</a:t>
            </a:r>
            <a:r>
              <a:rPr lang="en-US" altLang="zh-CN" dirty="0" err="1" smtClean="0"/>
              <a:t>ac20</a:t>
            </a:r>
            <a:r>
              <a:rPr lang="zh-CN" altLang="en-US" dirty="0" smtClean="0"/>
              <a:t>，</a:t>
            </a:r>
            <a:r>
              <a:rPr lang="en-US" altLang="zh-CN" dirty="0" err="1" smtClean="0"/>
              <a:t>ac01</a:t>
            </a:r>
            <a:r>
              <a:rPr lang="zh-CN" altLang="en-US" dirty="0" smtClean="0"/>
              <a:t>，</a:t>
            </a:r>
            <a:r>
              <a:rPr lang="en-US" altLang="zh-CN" dirty="0" err="1" smtClean="0"/>
              <a:t>ac04</a:t>
            </a:r>
            <a:r>
              <a:rPr lang="zh-CN" altLang="en-US" dirty="0" smtClean="0"/>
              <a:t>表的设计和数据写入规则</a:t>
            </a:r>
            <a:endParaRPr lang="zh-CN" altLang="en-US" dirty="0"/>
          </a:p>
        </p:txBody>
      </p:sp>
      <p:sp>
        <p:nvSpPr>
          <p:cNvPr id="22" name="圆角矩形 21"/>
          <p:cNvSpPr/>
          <p:nvPr/>
        </p:nvSpPr>
        <p:spPr>
          <a:xfrm>
            <a:off x="6625879" y="2866039"/>
            <a:ext cx="494270" cy="2694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实现</a:t>
            </a:r>
            <a:r>
              <a:rPr lang="zh-CN" altLang="en-US" dirty="0" smtClean="0"/>
              <a:t>细节差异</a:t>
            </a:r>
            <a:endParaRPr lang="en-US" altLang="zh-CN" dirty="0" smtClean="0"/>
          </a:p>
        </p:txBody>
      </p:sp>
      <p:sp>
        <p:nvSpPr>
          <p:cNvPr id="23" name="文本框 22"/>
          <p:cNvSpPr txBox="1"/>
          <p:nvPr/>
        </p:nvSpPr>
        <p:spPr>
          <a:xfrm>
            <a:off x="111456" y="1142093"/>
            <a:ext cx="1800493" cy="369332"/>
          </a:xfrm>
          <a:prstGeom prst="rect">
            <a:avLst/>
          </a:prstGeom>
          <a:noFill/>
        </p:spPr>
        <p:txBody>
          <a:bodyPr wrap="none" rtlCol="0">
            <a:spAutoFit/>
          </a:bodyPr>
          <a:lstStyle/>
          <a:p>
            <a:r>
              <a:rPr lang="zh-CN" altLang="en-US" dirty="0" smtClean="0"/>
              <a:t>人员新参保业务</a:t>
            </a:r>
            <a:endParaRPr lang="zh-CN" altLang="en-US" dirty="0"/>
          </a:p>
        </p:txBody>
      </p:sp>
      <p:grpSp>
        <p:nvGrpSpPr>
          <p:cNvPr id="24" name="组合 23"/>
          <p:cNvGrpSpPr/>
          <p:nvPr/>
        </p:nvGrpSpPr>
        <p:grpSpPr>
          <a:xfrm>
            <a:off x="1828173" y="1371409"/>
            <a:ext cx="1092978" cy="1129081"/>
            <a:chOff x="9073838" y="2747216"/>
            <a:chExt cx="835107" cy="1092439"/>
          </a:xfrm>
        </p:grpSpPr>
        <p:pic>
          <p:nvPicPr>
            <p:cNvPr id="25" name="图片 24"/>
            <p:cNvPicPr>
              <a:picLocks noChangeAspect="1"/>
            </p:cNvPicPr>
            <p:nvPr/>
          </p:nvPicPr>
          <p:blipFill>
            <a:blip r:embed="rId3"/>
            <a:stretch>
              <a:fillRect/>
            </a:stretch>
          </p:blipFill>
          <p:spPr>
            <a:xfrm rot="16200000">
              <a:off x="8965054" y="2895764"/>
              <a:ext cx="1092439" cy="795343"/>
            </a:xfrm>
            <a:prstGeom prst="rect">
              <a:avLst/>
            </a:prstGeom>
          </p:spPr>
        </p:pic>
        <p:sp>
          <p:nvSpPr>
            <p:cNvPr id="26" name="文本框 25"/>
            <p:cNvSpPr txBox="1"/>
            <p:nvPr/>
          </p:nvSpPr>
          <p:spPr>
            <a:xfrm>
              <a:off x="9073838" y="2747216"/>
              <a:ext cx="835107" cy="584775"/>
            </a:xfrm>
            <a:prstGeom prst="rect">
              <a:avLst/>
            </a:prstGeom>
            <a:noFill/>
          </p:spPr>
          <p:txBody>
            <a:bodyPr wrap="square" rtlCol="0">
              <a:spAutoFit/>
            </a:bodyPr>
            <a:lstStyle/>
            <a:p>
              <a:pPr algn="ctr"/>
              <a:r>
                <a:rPr lang="zh-CN" altLang="en-US" sz="1600" dirty="0"/>
                <a:t>基本</a:t>
              </a:r>
              <a:r>
                <a:rPr lang="zh-CN" altLang="en-US" sz="1600" dirty="0" smtClean="0"/>
                <a:t>信息查询</a:t>
              </a:r>
              <a:r>
                <a:rPr lang="en-US" altLang="zh-CN" sz="1600" dirty="0" smtClean="0"/>
                <a:t>1.0</a:t>
              </a:r>
              <a:endParaRPr lang="zh-CN" altLang="en-US" sz="1600" dirty="0"/>
            </a:p>
          </p:txBody>
        </p:sp>
      </p:grpSp>
      <p:sp>
        <p:nvSpPr>
          <p:cNvPr id="40" name="圆角矩形 39"/>
          <p:cNvSpPr/>
          <p:nvPr/>
        </p:nvSpPr>
        <p:spPr>
          <a:xfrm>
            <a:off x="271220" y="2866038"/>
            <a:ext cx="626075" cy="2694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业务功能差异</a:t>
            </a:r>
            <a:endParaRPr lang="en-US" altLang="zh-CN" dirty="0" smtClean="0"/>
          </a:p>
        </p:txBody>
      </p:sp>
      <p:sp>
        <p:nvSpPr>
          <p:cNvPr id="42" name="圆角矩形 41"/>
          <p:cNvSpPr/>
          <p:nvPr/>
        </p:nvSpPr>
        <p:spPr>
          <a:xfrm>
            <a:off x="7295293" y="2866039"/>
            <a:ext cx="4554837" cy="13207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单位账户余额分配方式</a:t>
            </a:r>
            <a:r>
              <a:rPr lang="en-US" altLang="zh-CN" dirty="0" smtClean="0"/>
              <a:t>1</a:t>
            </a:r>
            <a:r>
              <a:rPr lang="zh-CN" altLang="en-US" dirty="0" smtClean="0"/>
              <a:t>：在退款时，直接退到单位余额表中，不写财务信息；在使用时直接使用，也不写财务，在发征集单是冲减单据应收金额（按对应项目冲减）</a:t>
            </a:r>
            <a:endParaRPr lang="zh-CN" altLang="en-US" dirty="0"/>
          </a:p>
        </p:txBody>
      </p:sp>
      <p:grpSp>
        <p:nvGrpSpPr>
          <p:cNvPr id="44" name="组合 43"/>
          <p:cNvGrpSpPr/>
          <p:nvPr/>
        </p:nvGrpSpPr>
        <p:grpSpPr>
          <a:xfrm>
            <a:off x="7713167" y="1412566"/>
            <a:ext cx="1381406" cy="989065"/>
            <a:chOff x="9073838" y="2747216"/>
            <a:chExt cx="835107" cy="1092439"/>
          </a:xfrm>
        </p:grpSpPr>
        <p:pic>
          <p:nvPicPr>
            <p:cNvPr id="45" name="图片 44"/>
            <p:cNvPicPr>
              <a:picLocks noChangeAspect="1"/>
            </p:cNvPicPr>
            <p:nvPr/>
          </p:nvPicPr>
          <p:blipFill>
            <a:blip r:embed="rId3"/>
            <a:stretch>
              <a:fillRect/>
            </a:stretch>
          </p:blipFill>
          <p:spPr>
            <a:xfrm rot="16200000">
              <a:off x="8965054" y="2895764"/>
              <a:ext cx="1092439" cy="795343"/>
            </a:xfrm>
            <a:prstGeom prst="rect">
              <a:avLst/>
            </a:prstGeom>
          </p:spPr>
        </p:pic>
        <p:sp>
          <p:nvSpPr>
            <p:cNvPr id="46" name="文本框 45"/>
            <p:cNvSpPr txBox="1"/>
            <p:nvPr/>
          </p:nvSpPr>
          <p:spPr>
            <a:xfrm>
              <a:off x="9073838" y="2747216"/>
              <a:ext cx="835107" cy="558682"/>
            </a:xfrm>
            <a:prstGeom prst="rect">
              <a:avLst/>
            </a:prstGeom>
            <a:noFill/>
          </p:spPr>
          <p:txBody>
            <a:bodyPr wrap="square" rtlCol="0">
              <a:spAutoFit/>
            </a:bodyPr>
            <a:lstStyle/>
            <a:p>
              <a:pPr algn="ctr"/>
              <a:r>
                <a:rPr lang="zh-CN" altLang="en-US" sz="1600" dirty="0" smtClean="0"/>
                <a:t>单位账户余额分配</a:t>
              </a:r>
              <a:r>
                <a:rPr lang="en-US" altLang="zh-CN" sz="1600" dirty="0" smtClean="0"/>
                <a:t>1.0</a:t>
              </a:r>
              <a:endParaRPr lang="zh-CN" altLang="en-US" sz="1600" dirty="0"/>
            </a:p>
          </p:txBody>
        </p:sp>
      </p:grpSp>
      <p:grpSp>
        <p:nvGrpSpPr>
          <p:cNvPr id="47" name="组合 46"/>
          <p:cNvGrpSpPr/>
          <p:nvPr/>
        </p:nvGrpSpPr>
        <p:grpSpPr>
          <a:xfrm>
            <a:off x="10571594" y="1422538"/>
            <a:ext cx="1288532" cy="983053"/>
            <a:chOff x="9073838" y="2747216"/>
            <a:chExt cx="835107" cy="1092439"/>
          </a:xfrm>
        </p:grpSpPr>
        <p:pic>
          <p:nvPicPr>
            <p:cNvPr id="48" name="图片 47"/>
            <p:cNvPicPr>
              <a:picLocks noChangeAspect="1"/>
            </p:cNvPicPr>
            <p:nvPr/>
          </p:nvPicPr>
          <p:blipFill>
            <a:blip r:embed="rId3"/>
            <a:stretch>
              <a:fillRect/>
            </a:stretch>
          </p:blipFill>
          <p:spPr>
            <a:xfrm rot="16200000">
              <a:off x="8965054" y="2895764"/>
              <a:ext cx="1092439" cy="795343"/>
            </a:xfrm>
            <a:prstGeom prst="rect">
              <a:avLst/>
            </a:prstGeom>
          </p:spPr>
        </p:pic>
        <p:sp>
          <p:nvSpPr>
            <p:cNvPr id="49" name="文本框 48"/>
            <p:cNvSpPr txBox="1"/>
            <p:nvPr/>
          </p:nvSpPr>
          <p:spPr>
            <a:xfrm>
              <a:off x="9073838" y="2747216"/>
              <a:ext cx="835107" cy="649844"/>
            </a:xfrm>
            <a:prstGeom prst="rect">
              <a:avLst/>
            </a:prstGeom>
            <a:noFill/>
          </p:spPr>
          <p:txBody>
            <a:bodyPr wrap="square" rtlCol="0">
              <a:spAutoFit/>
            </a:bodyPr>
            <a:lstStyle/>
            <a:p>
              <a:pPr algn="ctr"/>
              <a:r>
                <a:rPr lang="zh-CN" altLang="en-US" sz="1600" dirty="0" smtClean="0"/>
                <a:t>单位账户余额分配</a:t>
              </a:r>
              <a:r>
                <a:rPr lang="en-US" altLang="zh-CN" sz="1600" dirty="0" smtClean="0"/>
                <a:t>1.1</a:t>
              </a:r>
              <a:endParaRPr lang="zh-CN" altLang="en-US" sz="1600" dirty="0"/>
            </a:p>
          </p:txBody>
        </p:sp>
      </p:grpSp>
      <p:grpSp>
        <p:nvGrpSpPr>
          <p:cNvPr id="51" name="组合 50"/>
          <p:cNvGrpSpPr/>
          <p:nvPr/>
        </p:nvGrpSpPr>
        <p:grpSpPr>
          <a:xfrm>
            <a:off x="6364649" y="1413286"/>
            <a:ext cx="1381406" cy="989065"/>
            <a:chOff x="9073838" y="2747216"/>
            <a:chExt cx="835107" cy="1092439"/>
          </a:xfrm>
        </p:grpSpPr>
        <p:pic>
          <p:nvPicPr>
            <p:cNvPr id="52" name="图片 51"/>
            <p:cNvPicPr>
              <a:picLocks noChangeAspect="1"/>
            </p:cNvPicPr>
            <p:nvPr/>
          </p:nvPicPr>
          <p:blipFill>
            <a:blip r:embed="rId3"/>
            <a:stretch>
              <a:fillRect/>
            </a:stretch>
          </p:blipFill>
          <p:spPr>
            <a:xfrm rot="16200000">
              <a:off x="8965054" y="2895764"/>
              <a:ext cx="1092439" cy="795343"/>
            </a:xfrm>
            <a:prstGeom prst="rect">
              <a:avLst/>
            </a:prstGeom>
          </p:spPr>
        </p:pic>
        <p:sp>
          <p:nvSpPr>
            <p:cNvPr id="53" name="文本框 52"/>
            <p:cNvSpPr txBox="1"/>
            <p:nvPr/>
          </p:nvSpPr>
          <p:spPr>
            <a:xfrm>
              <a:off x="9073838" y="2747216"/>
              <a:ext cx="835107" cy="645894"/>
            </a:xfrm>
            <a:prstGeom prst="rect">
              <a:avLst/>
            </a:prstGeom>
            <a:noFill/>
          </p:spPr>
          <p:txBody>
            <a:bodyPr wrap="square" rtlCol="0">
              <a:spAutoFit/>
            </a:bodyPr>
            <a:lstStyle/>
            <a:p>
              <a:pPr algn="ctr"/>
              <a:r>
                <a:rPr lang="zh-CN" altLang="en-US" sz="1600" dirty="0" smtClean="0"/>
                <a:t>单位实收退款</a:t>
              </a:r>
              <a:r>
                <a:rPr lang="en-US" altLang="zh-CN" sz="1600" dirty="0" smtClean="0"/>
                <a:t>1.0</a:t>
              </a:r>
              <a:endParaRPr lang="zh-CN" altLang="en-US" sz="1600" dirty="0"/>
            </a:p>
          </p:txBody>
        </p:sp>
      </p:grpSp>
      <p:grpSp>
        <p:nvGrpSpPr>
          <p:cNvPr id="54" name="组合 53"/>
          <p:cNvGrpSpPr/>
          <p:nvPr/>
        </p:nvGrpSpPr>
        <p:grpSpPr>
          <a:xfrm>
            <a:off x="9264288" y="1422539"/>
            <a:ext cx="1288532" cy="983053"/>
            <a:chOff x="9073838" y="2747216"/>
            <a:chExt cx="835107" cy="1092439"/>
          </a:xfrm>
        </p:grpSpPr>
        <p:pic>
          <p:nvPicPr>
            <p:cNvPr id="55" name="图片 54"/>
            <p:cNvPicPr>
              <a:picLocks noChangeAspect="1"/>
            </p:cNvPicPr>
            <p:nvPr/>
          </p:nvPicPr>
          <p:blipFill>
            <a:blip r:embed="rId3"/>
            <a:stretch>
              <a:fillRect/>
            </a:stretch>
          </p:blipFill>
          <p:spPr>
            <a:xfrm rot="16200000">
              <a:off x="8965054" y="2895764"/>
              <a:ext cx="1092439" cy="795343"/>
            </a:xfrm>
            <a:prstGeom prst="rect">
              <a:avLst/>
            </a:prstGeom>
          </p:spPr>
        </p:pic>
        <p:sp>
          <p:nvSpPr>
            <p:cNvPr id="56" name="文本框 55"/>
            <p:cNvSpPr txBox="1"/>
            <p:nvPr/>
          </p:nvSpPr>
          <p:spPr>
            <a:xfrm>
              <a:off x="9073838" y="2747216"/>
              <a:ext cx="835107" cy="649844"/>
            </a:xfrm>
            <a:prstGeom prst="rect">
              <a:avLst/>
            </a:prstGeom>
            <a:noFill/>
          </p:spPr>
          <p:txBody>
            <a:bodyPr wrap="square" rtlCol="0">
              <a:spAutoFit/>
            </a:bodyPr>
            <a:lstStyle/>
            <a:p>
              <a:pPr algn="ctr"/>
              <a:r>
                <a:rPr lang="zh-CN" altLang="en-US" sz="1600" dirty="0" smtClean="0"/>
                <a:t>单位实收退款</a:t>
              </a:r>
              <a:r>
                <a:rPr lang="en-US" altLang="zh-CN" sz="1600" dirty="0" smtClean="0"/>
                <a:t>1.1</a:t>
              </a:r>
              <a:endParaRPr lang="zh-CN" altLang="en-US" sz="1600" dirty="0"/>
            </a:p>
          </p:txBody>
        </p:sp>
      </p:grpSp>
      <p:sp>
        <p:nvSpPr>
          <p:cNvPr id="60" name="圆角矩形 59"/>
          <p:cNvSpPr/>
          <p:nvPr/>
        </p:nvSpPr>
        <p:spPr>
          <a:xfrm>
            <a:off x="7227439" y="4239415"/>
            <a:ext cx="4554837" cy="13207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单位账户余额分配方式</a:t>
            </a:r>
            <a:r>
              <a:rPr lang="en-US" altLang="zh-CN" dirty="0"/>
              <a:t>2</a:t>
            </a:r>
            <a:r>
              <a:rPr lang="zh-CN" altLang="en-US" dirty="0" smtClean="0"/>
              <a:t>：在退款时，直接退到单位余额表中，写财务调账；在使用时需要财务调整信息，在发征集单是冲减单据应收金额（可以跨项目冲减）</a:t>
            </a:r>
            <a:endParaRPr lang="zh-CN" altLang="en-US" dirty="0"/>
          </a:p>
        </p:txBody>
      </p:sp>
      <p:sp>
        <p:nvSpPr>
          <p:cNvPr id="61" name="文本框 60"/>
          <p:cNvSpPr txBox="1"/>
          <p:nvPr/>
        </p:nvSpPr>
        <p:spPr>
          <a:xfrm>
            <a:off x="6023128" y="1064517"/>
            <a:ext cx="1569660" cy="369332"/>
          </a:xfrm>
          <a:prstGeom prst="rect">
            <a:avLst/>
          </a:prstGeom>
          <a:noFill/>
        </p:spPr>
        <p:txBody>
          <a:bodyPr wrap="none" rtlCol="0">
            <a:spAutoFit/>
          </a:bodyPr>
          <a:lstStyle/>
          <a:p>
            <a:r>
              <a:rPr lang="zh-CN" altLang="en-US" dirty="0"/>
              <a:t>实</a:t>
            </a:r>
            <a:r>
              <a:rPr lang="zh-CN" altLang="en-US" dirty="0" smtClean="0"/>
              <a:t>收退收业务</a:t>
            </a:r>
            <a:endParaRPr lang="zh-CN" altLang="en-US" dirty="0"/>
          </a:p>
        </p:txBody>
      </p:sp>
      <p:sp>
        <p:nvSpPr>
          <p:cNvPr id="63" name="矩形 62"/>
          <p:cNvSpPr/>
          <p:nvPr/>
        </p:nvSpPr>
        <p:spPr>
          <a:xfrm>
            <a:off x="9260249" y="1382660"/>
            <a:ext cx="2729924" cy="1083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02698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 grpId="0" animBg="1"/>
      <p:bldP spid="14" grpId="0" animBg="1"/>
      <p:bldP spid="42" grpId="0" animBg="1"/>
      <p:bldP spid="60" grpId="0" animBg="1"/>
      <p:bldP spid="6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82600" y="1069975"/>
            <a:ext cx="10845800" cy="5494120"/>
          </a:xfrm>
          <a:prstGeom prst="rect">
            <a:avLst/>
          </a:prstGeom>
        </p:spPr>
      </p:pic>
      <p:sp>
        <p:nvSpPr>
          <p:cNvPr id="5" name="标题 2"/>
          <p:cNvSpPr txBox="1">
            <a:spLocks/>
          </p:cNvSpPr>
          <p:nvPr/>
        </p:nvSpPr>
        <p:spPr bwMode="auto">
          <a:xfrm>
            <a:off x="609283" y="274638"/>
            <a:ext cx="10973435" cy="744198"/>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业务领域服务与业务构件的关系</a:t>
            </a:r>
          </a:p>
        </p:txBody>
      </p:sp>
      <p:sp>
        <p:nvSpPr>
          <p:cNvPr id="4" name="矩形 3"/>
          <p:cNvSpPr/>
          <p:nvPr/>
        </p:nvSpPr>
        <p:spPr>
          <a:xfrm>
            <a:off x="3035300" y="4114800"/>
            <a:ext cx="5829300" cy="419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业务领域服务：业务构件组装、对应用层提供服务</a:t>
            </a:r>
            <a:endParaRPr lang="zh-CN" altLang="en-US" dirty="0"/>
          </a:p>
        </p:txBody>
      </p:sp>
    </p:spTree>
    <p:extLst>
      <p:ext uri="{BB962C8B-B14F-4D97-AF65-F5344CB8AC3E}">
        <p14:creationId xmlns:p14="http://schemas.microsoft.com/office/powerpoint/2010/main" val="42457903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742633" y="255588"/>
            <a:ext cx="10973435" cy="46890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人社省级集中后重点解决的问题</a:t>
            </a:r>
            <a:endParaRPr lang="zh-CN" altLang="en-US" sz="3200" dirty="0">
              <a:solidFill>
                <a:srgbClr val="C00000"/>
              </a:solidFill>
              <a:latin typeface="微软雅黑" pitchFamily="34" charset="-122"/>
              <a:ea typeface="微软雅黑" pitchFamily="34" charset="-122"/>
            </a:endParaRPr>
          </a:p>
        </p:txBody>
      </p:sp>
      <p:sp>
        <p:nvSpPr>
          <p:cNvPr id="3" name="TextBox 8"/>
          <p:cNvSpPr txBox="1"/>
          <p:nvPr/>
        </p:nvSpPr>
        <p:spPr>
          <a:xfrm>
            <a:off x="628620" y="928670"/>
            <a:ext cx="10839480" cy="5909310"/>
          </a:xfrm>
          <a:prstGeom prst="rect">
            <a:avLst/>
          </a:prstGeom>
          <a:noFill/>
        </p:spPr>
        <p:txBody>
          <a:bodyPr wrap="square" numCol="2" rtlCol="0">
            <a:spAutoFit/>
          </a:bodyPr>
          <a:lstStyle/>
          <a:p>
            <a:pPr lvl="0">
              <a:lnSpc>
                <a:spcPct val="150000"/>
              </a:lnSpc>
              <a:buFont typeface="Wingdings" pitchFamily="2" charset="2"/>
              <a:buChar char="p"/>
            </a:pPr>
            <a:r>
              <a:rPr lang="zh-CN" altLang="en-US" sz="1400" dirty="0" smtClean="0">
                <a:latin typeface="微软雅黑" pitchFamily="34" charset="-122"/>
                <a:ea typeface="微软雅黑" pitchFamily="34" charset="-122"/>
              </a:rPr>
              <a:t>业务</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业务平滑扩展</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地州业务流程差异支持</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经办服务模式差异支持</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业务档案一体化</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业务财务一体化</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社银一体化</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厅网一体化</a:t>
            </a:r>
            <a:endParaRPr lang="en-US" altLang="zh-CN" sz="1400" dirty="0" smtClean="0">
              <a:latin typeface="微软雅黑" pitchFamily="34" charset="-122"/>
              <a:ea typeface="微软雅黑" pitchFamily="34" charset="-122"/>
            </a:endParaRPr>
          </a:p>
          <a:p>
            <a:pPr lvl="0">
              <a:lnSpc>
                <a:spcPct val="150000"/>
              </a:lnSpc>
              <a:buFont typeface="Wingdings" pitchFamily="2" charset="2"/>
              <a:buChar char="p"/>
            </a:pPr>
            <a:r>
              <a:rPr lang="zh-CN" altLang="en-US" sz="1400" dirty="0" smtClean="0">
                <a:latin typeface="微软雅黑" pitchFamily="34" charset="-122"/>
                <a:ea typeface="微软雅黑" pitchFamily="34" charset="-122"/>
              </a:rPr>
              <a:t>技术</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地州间性能和可用性互不干扰</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大数据处理性能保障</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大并发性能保障</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客户端环境复杂</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应用高可用性保障</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构件化开发，服务化治理</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资源合理分配与控制</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endParaRPr lang="en-US" altLang="zh-CN" sz="1400" dirty="0" smtClean="0">
              <a:latin typeface="微软雅黑" pitchFamily="34" charset="-122"/>
              <a:ea typeface="微软雅黑" pitchFamily="34" charset="-122"/>
            </a:endParaRPr>
          </a:p>
          <a:p>
            <a:pPr lvl="0">
              <a:lnSpc>
                <a:spcPct val="150000"/>
              </a:lnSpc>
              <a:buFont typeface="Wingdings" pitchFamily="2" charset="2"/>
              <a:buChar char="p"/>
            </a:pPr>
            <a:r>
              <a:rPr lang="zh-CN" altLang="en-US" sz="1400" dirty="0" smtClean="0">
                <a:latin typeface="微软雅黑" pitchFamily="34" charset="-122"/>
                <a:ea typeface="微软雅黑" pitchFamily="34" charset="-122"/>
              </a:rPr>
              <a:t>运维</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多级数据运维</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分级权限管理</a:t>
            </a:r>
            <a:r>
              <a:rPr lang="zh-CN" altLang="en-US" sz="1200" dirty="0" smtClean="0">
                <a:latin typeface="微软雅黑" pitchFamily="34" charset="-122"/>
                <a:ea typeface="微软雅黑" pitchFamily="34" charset="-122"/>
              </a:rPr>
              <a:t>（功能、数据、险种</a:t>
            </a:r>
            <a:r>
              <a:rPr lang="en-US" altLang="zh-CN" sz="12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软件发布管理</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a:latin typeface="微软雅黑" pitchFamily="34" charset="-122"/>
                <a:ea typeface="微软雅黑" pitchFamily="34" charset="-122"/>
              </a:rPr>
              <a:t>资源合理分配与</a:t>
            </a:r>
            <a:r>
              <a:rPr lang="zh-CN" altLang="en-US" sz="1400" dirty="0" smtClean="0">
                <a:latin typeface="微软雅黑" pitchFamily="34" charset="-122"/>
                <a:ea typeface="微软雅黑" pitchFamily="34" charset="-122"/>
              </a:rPr>
              <a:t>控制</a:t>
            </a:r>
            <a:endParaRPr lang="en-US" altLang="zh-CN" sz="1400" dirty="0" smtClean="0">
              <a:latin typeface="微软雅黑" pitchFamily="34" charset="-122"/>
              <a:ea typeface="微软雅黑" pitchFamily="34" charset="-122"/>
            </a:endParaRPr>
          </a:p>
          <a:p>
            <a:pPr>
              <a:lnSpc>
                <a:spcPct val="150000"/>
              </a:lnSpc>
              <a:buFont typeface="Wingdings" pitchFamily="2" charset="2"/>
              <a:buChar char="p"/>
            </a:pPr>
            <a:r>
              <a:rPr lang="zh-CN" altLang="en-US" sz="1400" dirty="0" smtClean="0">
                <a:latin typeface="微软雅黑" pitchFamily="34" charset="-122"/>
                <a:ea typeface="微软雅黑" pitchFamily="34" charset="-122"/>
              </a:rPr>
              <a:t>安全</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数据维护带来的安全问题</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权限集中管控带来的安全问题</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应用软件安全</a:t>
            </a:r>
            <a:r>
              <a:rPr lang="zh-CN" altLang="en-US" sz="1200" dirty="0" smtClean="0">
                <a:latin typeface="微软雅黑" pitchFamily="34" charset="-122"/>
                <a:ea typeface="微软雅黑" pitchFamily="34" charset="-122"/>
              </a:rPr>
              <a:t>（</a:t>
            </a:r>
            <a:r>
              <a:rPr lang="en-US" altLang="zh-CN" sz="1200" dirty="0" err="1" smtClean="0">
                <a:latin typeface="微软雅黑" pitchFamily="34" charset="-122"/>
                <a:ea typeface="微软雅黑" pitchFamily="34" charset="-122"/>
              </a:rPr>
              <a:t>sql</a:t>
            </a:r>
            <a:r>
              <a:rPr lang="zh-CN" altLang="en-US" sz="1200" dirty="0" smtClean="0">
                <a:latin typeface="微软雅黑" pitchFamily="34" charset="-122"/>
                <a:ea typeface="微软雅黑" pitchFamily="34" charset="-122"/>
              </a:rPr>
              <a:t>注入、数据篡改、脚本注入等）</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防抵赖</a:t>
            </a:r>
            <a:endParaRPr lang="en-US" altLang="zh-CN" sz="1400" dirty="0" smtClean="0">
              <a:latin typeface="微软雅黑" pitchFamily="34" charset="-122"/>
              <a:ea typeface="微软雅黑" pitchFamily="34" charset="-122"/>
            </a:endParaRPr>
          </a:p>
          <a:p>
            <a:pPr lvl="1">
              <a:lnSpc>
                <a:spcPct val="150000"/>
              </a:lnSpc>
              <a:buFont typeface="Wingdings" pitchFamily="2" charset="2"/>
              <a:buChar char="ü"/>
            </a:pPr>
            <a:r>
              <a:rPr lang="zh-CN" altLang="en-US" sz="1400" dirty="0" smtClean="0">
                <a:solidFill>
                  <a:srgbClr val="FF0000"/>
                </a:solidFill>
                <a:latin typeface="微软雅黑" pitchFamily="34" charset="-122"/>
                <a:ea typeface="微软雅黑" pitchFamily="34" charset="-122"/>
              </a:rPr>
              <a:t>业务经办风险防控</a:t>
            </a:r>
            <a:endParaRPr lang="en-US" altLang="zh-CN" sz="1400" dirty="0" smtClean="0">
              <a:solidFill>
                <a:srgbClr val="FF0000"/>
              </a:solidFill>
              <a:latin typeface="微软雅黑" pitchFamily="34" charset="-122"/>
              <a:ea typeface="微软雅黑" pitchFamily="34" charset="-122"/>
            </a:endParaRPr>
          </a:p>
          <a:p>
            <a:pPr lvl="0">
              <a:lnSpc>
                <a:spcPct val="150000"/>
              </a:lnSpc>
              <a:buFont typeface="Wingdings" pitchFamily="2" charset="2"/>
              <a:buChar char="p"/>
            </a:pPr>
            <a:r>
              <a:rPr lang="zh-CN" altLang="en-US" sz="1400" dirty="0" smtClean="0">
                <a:latin typeface="微软雅黑" pitchFamily="34" charset="-122"/>
                <a:ea typeface="微软雅黑" pitchFamily="34" charset="-122"/>
              </a:rPr>
              <a:t>管理</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业务风险防控</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服务绩效考核</a:t>
            </a:r>
          </a:p>
          <a:p>
            <a:pPr lvl="1">
              <a:lnSpc>
                <a:spcPct val="150000"/>
              </a:lnSpc>
              <a:buFont typeface="Wingdings" pitchFamily="2" charset="2"/>
              <a:buChar char="ü"/>
            </a:pPr>
            <a:r>
              <a:rPr lang="zh-CN" altLang="en-US" sz="1400" dirty="0" smtClean="0">
                <a:latin typeface="微软雅黑" pitchFamily="34" charset="-122"/>
                <a:ea typeface="微软雅黑" pitchFamily="34" charset="-122"/>
              </a:rPr>
              <a:t>基金安全</a:t>
            </a:r>
            <a:r>
              <a:rPr lang="zh-CN" altLang="en-US" sz="1400" dirty="0">
                <a:latin typeface="微软雅黑" pitchFamily="34" charset="-122"/>
                <a:ea typeface="微软雅黑" pitchFamily="34" charset="-122"/>
              </a:rPr>
              <a:t>监管</a:t>
            </a:r>
            <a:endParaRPr lang="zh-CN" altLang="en-US" sz="1400" dirty="0" smtClean="0">
              <a:latin typeface="微软雅黑" pitchFamily="34" charset="-122"/>
              <a:ea typeface="微软雅黑" pitchFamily="34" charset="-122"/>
            </a:endParaRPr>
          </a:p>
          <a:p>
            <a:pPr lvl="1">
              <a:lnSpc>
                <a:spcPct val="150000"/>
              </a:lnSpc>
              <a:buFont typeface="Wingdings" pitchFamily="2" charset="2"/>
              <a:buChar char="ü"/>
            </a:pPr>
            <a:endParaRPr lang="zh-CN" altLang="en-US" sz="1400" dirty="0" smtClean="0">
              <a:latin typeface="微软雅黑" pitchFamily="34" charset="-122"/>
              <a:ea typeface="微软雅黑" pitchFamily="34" charset="-122"/>
            </a:endParaRPr>
          </a:p>
          <a:p>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4219360574"/>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9560" y="1123950"/>
            <a:ext cx="11025187" cy="5734050"/>
          </a:xfrm>
          <a:prstGeom prst="rect">
            <a:avLst/>
          </a:prstGeom>
        </p:spPr>
      </p:pic>
      <p:sp>
        <p:nvSpPr>
          <p:cNvPr id="3" name="标题 2"/>
          <p:cNvSpPr txBox="1">
            <a:spLocks/>
          </p:cNvSpPr>
          <p:nvPr/>
        </p:nvSpPr>
        <p:spPr bwMode="auto">
          <a:xfrm>
            <a:off x="609283" y="274638"/>
            <a:ext cx="10973435" cy="679081"/>
          </a:xfrm>
          <a:prstGeom prst="rect">
            <a:avLst/>
          </a:prstGeom>
          <a:noFill/>
          <a:ln w="9525">
            <a:noFill/>
            <a:miter lim="800000"/>
            <a:headEnd/>
            <a:tailEnd/>
          </a:ln>
        </p:spPr>
        <p:txBody>
          <a:bodyPr/>
          <a:lstStyle/>
          <a:p>
            <a:pPr algn="ctr"/>
            <a:r>
              <a:rPr lang="zh-CN" altLang="en-US" sz="2800" dirty="0">
                <a:solidFill>
                  <a:srgbClr val="C00000"/>
                </a:solidFill>
                <a:latin typeface="微软雅黑" pitchFamily="34" charset="-122"/>
                <a:ea typeface="微软雅黑" pitchFamily="34" charset="-122"/>
              </a:rPr>
              <a:t>应用</a:t>
            </a:r>
            <a:r>
              <a:rPr lang="zh-CN" altLang="en-US" sz="2800" dirty="0" smtClean="0">
                <a:solidFill>
                  <a:srgbClr val="C00000"/>
                </a:solidFill>
                <a:latin typeface="微软雅黑" pitchFamily="34" charset="-122"/>
                <a:ea typeface="微软雅黑" pitchFamily="34" charset="-122"/>
              </a:rPr>
              <a:t>层、业务领域层、资源层三层的关系</a:t>
            </a:r>
            <a:endParaRPr lang="zh-CN" altLang="en-US" sz="2800" dirty="0">
              <a:solidFill>
                <a:srgbClr val="C00000"/>
              </a:solidFill>
              <a:latin typeface="微软雅黑" pitchFamily="34" charset="-122"/>
              <a:ea typeface="微软雅黑" pitchFamily="34" charset="-122"/>
            </a:endParaRPr>
          </a:p>
        </p:txBody>
      </p:sp>
      <p:cxnSp>
        <p:nvCxnSpPr>
          <p:cNvPr id="5" name="直接连接符 4"/>
          <p:cNvCxnSpPr/>
          <p:nvPr/>
        </p:nvCxnSpPr>
        <p:spPr>
          <a:xfrm>
            <a:off x="2529840" y="1417320"/>
            <a:ext cx="15240" cy="4282440"/>
          </a:xfrm>
          <a:prstGeom prst="line">
            <a:avLst/>
          </a:prstGeom>
          <a:ln w="57150">
            <a:solidFill>
              <a:srgbClr val="FF0000"/>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2969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679081"/>
          </a:xfrm>
          <a:prstGeom prst="rect">
            <a:avLst/>
          </a:prstGeom>
          <a:noFill/>
          <a:ln w="9525">
            <a:noFill/>
            <a:miter lim="800000"/>
            <a:headEnd/>
            <a:tailEnd/>
          </a:ln>
        </p:spPr>
        <p:txBody>
          <a:bodyPr/>
          <a:lstStyle/>
          <a:p>
            <a:pPr algn="ctr"/>
            <a:r>
              <a:rPr lang="zh-CN" altLang="en-US" sz="2800" dirty="0" smtClean="0">
                <a:solidFill>
                  <a:srgbClr val="C00000"/>
                </a:solidFill>
                <a:latin typeface="微软雅黑" pitchFamily="34" charset="-122"/>
                <a:ea typeface="微软雅黑" pitchFamily="34" charset="-122"/>
              </a:rPr>
              <a:t>人社省级集中产品的部署模式</a:t>
            </a:r>
            <a:endParaRPr lang="zh-CN" altLang="en-US" sz="2800" dirty="0">
              <a:solidFill>
                <a:srgbClr val="C00000"/>
              </a:solidFill>
              <a:latin typeface="微软雅黑" pitchFamily="34" charset="-122"/>
              <a:ea typeface="微软雅黑" pitchFamily="34" charset="-122"/>
            </a:endParaRPr>
          </a:p>
        </p:txBody>
      </p:sp>
      <p:sp>
        <p:nvSpPr>
          <p:cNvPr id="11" name="矩形 10"/>
          <p:cNvSpPr/>
          <p:nvPr/>
        </p:nvSpPr>
        <p:spPr>
          <a:xfrm>
            <a:off x="1040415" y="2105047"/>
            <a:ext cx="8484585" cy="243670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318432" y="4033726"/>
            <a:ext cx="1528762" cy="377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SERVER3</a:t>
            </a:r>
            <a:endParaRPr lang="zh-CN" altLang="en-US" dirty="0"/>
          </a:p>
        </p:txBody>
      </p:sp>
      <p:sp>
        <p:nvSpPr>
          <p:cNvPr id="3" name="矩形 2"/>
          <p:cNvSpPr/>
          <p:nvPr/>
        </p:nvSpPr>
        <p:spPr>
          <a:xfrm>
            <a:off x="1164276" y="4624412"/>
            <a:ext cx="8360724" cy="47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负载均衡</a:t>
            </a:r>
            <a:endParaRPr lang="zh-CN" altLang="en-US" dirty="0"/>
          </a:p>
        </p:txBody>
      </p:sp>
      <p:sp>
        <p:nvSpPr>
          <p:cNvPr id="7" name="矩形 6"/>
          <p:cNvSpPr/>
          <p:nvPr/>
        </p:nvSpPr>
        <p:spPr>
          <a:xfrm>
            <a:off x="5001080" y="5702121"/>
            <a:ext cx="1757141" cy="957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业务应用</a:t>
            </a:r>
            <a:r>
              <a:rPr lang="en-US" altLang="zh-CN" dirty="0" smtClean="0"/>
              <a:t>web</a:t>
            </a:r>
          </a:p>
          <a:p>
            <a:pPr algn="ctr"/>
            <a:r>
              <a:rPr lang="zh-CN" altLang="en-US" dirty="0" smtClean="0"/>
              <a:t>服务器</a:t>
            </a:r>
            <a:endParaRPr lang="zh-CN" altLang="en-US" dirty="0"/>
          </a:p>
        </p:txBody>
      </p:sp>
      <p:pic>
        <p:nvPicPr>
          <p:cNvPr id="46" name="图片 45"/>
          <p:cNvPicPr>
            <a:picLocks noChangeAspect="1"/>
          </p:cNvPicPr>
          <p:nvPr/>
        </p:nvPicPr>
        <p:blipFill>
          <a:blip r:embed="rId3"/>
          <a:stretch>
            <a:fillRect/>
          </a:stretch>
        </p:blipFill>
        <p:spPr>
          <a:xfrm>
            <a:off x="1149335" y="5622591"/>
            <a:ext cx="1079737" cy="1105172"/>
          </a:xfrm>
          <a:prstGeom prst="rect">
            <a:avLst/>
          </a:prstGeom>
        </p:spPr>
      </p:pic>
      <p:sp>
        <p:nvSpPr>
          <p:cNvPr id="76" name="矩形 75"/>
          <p:cNvSpPr/>
          <p:nvPr/>
        </p:nvSpPr>
        <p:spPr>
          <a:xfrm>
            <a:off x="2922727" y="5747391"/>
            <a:ext cx="792023" cy="853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负载均衡</a:t>
            </a:r>
            <a:endParaRPr lang="zh-CN" altLang="en-US" dirty="0"/>
          </a:p>
        </p:txBody>
      </p:sp>
      <p:cxnSp>
        <p:nvCxnSpPr>
          <p:cNvPr id="78" name="直接箭头连接符 77"/>
          <p:cNvCxnSpPr>
            <a:stCxn id="46" idx="3"/>
            <a:endCxn id="76" idx="1"/>
          </p:cNvCxnSpPr>
          <p:nvPr/>
        </p:nvCxnSpPr>
        <p:spPr>
          <a:xfrm flipV="1">
            <a:off x="2229072" y="6174346"/>
            <a:ext cx="693655" cy="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6" idx="3"/>
            <a:endCxn id="7" idx="1"/>
          </p:cNvCxnSpPr>
          <p:nvPr/>
        </p:nvCxnSpPr>
        <p:spPr>
          <a:xfrm>
            <a:off x="3714750" y="6174346"/>
            <a:ext cx="1286330" cy="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H="1" flipV="1">
            <a:off x="5879650" y="5095899"/>
            <a:ext cx="1" cy="644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4674777" y="5235391"/>
            <a:ext cx="2860078" cy="369332"/>
          </a:xfrm>
          <a:prstGeom prst="rect">
            <a:avLst/>
          </a:prstGeom>
          <a:noFill/>
        </p:spPr>
        <p:txBody>
          <a:bodyPr wrap="none" rtlCol="0">
            <a:spAutoFit/>
          </a:bodyPr>
          <a:lstStyle/>
          <a:p>
            <a:r>
              <a:rPr lang="zh-CN" altLang="en-US" dirty="0" smtClean="0"/>
              <a:t>业务使用了</a:t>
            </a:r>
            <a:r>
              <a:rPr lang="en-US" altLang="zh-CN" dirty="0" smtClean="0"/>
              <a:t>A</a:t>
            </a:r>
            <a:r>
              <a:rPr lang="zh-CN" altLang="en-US" dirty="0" smtClean="0"/>
              <a:t>业务领域服务</a:t>
            </a:r>
            <a:endParaRPr lang="zh-CN" altLang="en-US" dirty="0"/>
          </a:p>
        </p:txBody>
      </p:sp>
      <p:cxnSp>
        <p:nvCxnSpPr>
          <p:cNvPr id="47" name="直接连接符 46"/>
          <p:cNvCxnSpPr/>
          <p:nvPr/>
        </p:nvCxnSpPr>
        <p:spPr>
          <a:xfrm flipV="1">
            <a:off x="19044" y="5283625"/>
            <a:ext cx="11339516" cy="37494"/>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50" name="圆角矩形 49"/>
          <p:cNvSpPr/>
          <p:nvPr/>
        </p:nvSpPr>
        <p:spPr>
          <a:xfrm>
            <a:off x="54220" y="5604723"/>
            <a:ext cx="98619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表示层</a:t>
            </a:r>
          </a:p>
        </p:txBody>
      </p:sp>
      <p:sp>
        <p:nvSpPr>
          <p:cNvPr id="63" name="圆角矩形 62"/>
          <p:cNvSpPr/>
          <p:nvPr/>
        </p:nvSpPr>
        <p:spPr>
          <a:xfrm>
            <a:off x="-40366" y="2627224"/>
            <a:ext cx="98619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业务逻辑层</a:t>
            </a:r>
          </a:p>
        </p:txBody>
      </p:sp>
      <p:sp>
        <p:nvSpPr>
          <p:cNvPr id="64" name="圆角矩形 63"/>
          <p:cNvSpPr/>
          <p:nvPr/>
        </p:nvSpPr>
        <p:spPr>
          <a:xfrm>
            <a:off x="54220" y="1028487"/>
            <a:ext cx="98619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数据访问层</a:t>
            </a:r>
            <a:endParaRPr lang="zh-CN" altLang="en-US" dirty="0"/>
          </a:p>
        </p:txBody>
      </p:sp>
      <p:cxnSp>
        <p:nvCxnSpPr>
          <p:cNvPr id="65" name="直接连接符 64"/>
          <p:cNvCxnSpPr/>
          <p:nvPr/>
        </p:nvCxnSpPr>
        <p:spPr>
          <a:xfrm flipV="1">
            <a:off x="-4773" y="1987957"/>
            <a:ext cx="11420483" cy="13686"/>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r:embed="rId4"/>
          <a:stretch>
            <a:fillRect/>
          </a:stretch>
        </p:blipFill>
        <p:spPr>
          <a:xfrm>
            <a:off x="1655532" y="1039447"/>
            <a:ext cx="1244873" cy="863813"/>
          </a:xfrm>
          <a:prstGeom prst="rect">
            <a:avLst/>
          </a:prstGeom>
        </p:spPr>
      </p:pic>
      <p:pic>
        <p:nvPicPr>
          <p:cNvPr id="52" name="图片 51"/>
          <p:cNvPicPr>
            <a:picLocks noChangeAspect="1"/>
          </p:cNvPicPr>
          <p:nvPr/>
        </p:nvPicPr>
        <p:blipFill>
          <a:blip r:embed="rId5"/>
          <a:stretch>
            <a:fillRect/>
          </a:stretch>
        </p:blipFill>
        <p:spPr>
          <a:xfrm>
            <a:off x="3756207" y="1039445"/>
            <a:ext cx="1244873" cy="863813"/>
          </a:xfrm>
          <a:prstGeom prst="rect">
            <a:avLst/>
          </a:prstGeom>
        </p:spPr>
      </p:pic>
      <p:pic>
        <p:nvPicPr>
          <p:cNvPr id="53" name="图片 52"/>
          <p:cNvPicPr>
            <a:picLocks noChangeAspect="1"/>
          </p:cNvPicPr>
          <p:nvPr/>
        </p:nvPicPr>
        <p:blipFill>
          <a:blip r:embed="rId6"/>
          <a:stretch>
            <a:fillRect/>
          </a:stretch>
        </p:blipFill>
        <p:spPr>
          <a:xfrm>
            <a:off x="5844275" y="1024292"/>
            <a:ext cx="1244873" cy="863813"/>
          </a:xfrm>
          <a:prstGeom prst="rect">
            <a:avLst/>
          </a:prstGeom>
        </p:spPr>
      </p:pic>
      <p:pic>
        <p:nvPicPr>
          <p:cNvPr id="54" name="图片 53"/>
          <p:cNvPicPr>
            <a:picLocks noChangeAspect="1"/>
          </p:cNvPicPr>
          <p:nvPr/>
        </p:nvPicPr>
        <p:blipFill>
          <a:blip r:embed="rId7"/>
          <a:stretch>
            <a:fillRect/>
          </a:stretch>
        </p:blipFill>
        <p:spPr>
          <a:xfrm>
            <a:off x="7860201" y="1039446"/>
            <a:ext cx="1244873" cy="863813"/>
          </a:xfrm>
          <a:prstGeom prst="rect">
            <a:avLst/>
          </a:prstGeom>
        </p:spPr>
      </p:pic>
      <p:pic>
        <p:nvPicPr>
          <p:cNvPr id="55" name="图片 54"/>
          <p:cNvPicPr>
            <a:picLocks noChangeAspect="1"/>
          </p:cNvPicPr>
          <p:nvPr/>
        </p:nvPicPr>
        <p:blipFill>
          <a:blip r:embed="rId8"/>
          <a:stretch>
            <a:fillRect/>
          </a:stretch>
        </p:blipFill>
        <p:spPr>
          <a:xfrm>
            <a:off x="10137094" y="1166910"/>
            <a:ext cx="647842" cy="609750"/>
          </a:xfrm>
          <a:prstGeom prst="rect">
            <a:avLst/>
          </a:prstGeom>
        </p:spPr>
      </p:pic>
      <p:sp>
        <p:nvSpPr>
          <p:cNvPr id="56" name="上箭头 55"/>
          <p:cNvSpPr/>
          <p:nvPr/>
        </p:nvSpPr>
        <p:spPr>
          <a:xfrm>
            <a:off x="5200651" y="1776660"/>
            <a:ext cx="636714" cy="2249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11387134" y="1803291"/>
            <a:ext cx="877163" cy="369332"/>
          </a:xfrm>
          <a:prstGeom prst="rect">
            <a:avLst/>
          </a:prstGeom>
          <a:noFill/>
        </p:spPr>
        <p:txBody>
          <a:bodyPr wrap="none" rtlCol="0">
            <a:spAutoFit/>
          </a:bodyPr>
          <a:lstStyle/>
          <a:p>
            <a:r>
              <a:rPr lang="zh-CN" altLang="en-US" dirty="0"/>
              <a:t>防火墙</a:t>
            </a:r>
          </a:p>
        </p:txBody>
      </p:sp>
      <p:sp>
        <p:nvSpPr>
          <p:cNvPr id="73" name="文本框 72"/>
          <p:cNvSpPr txBox="1"/>
          <p:nvPr/>
        </p:nvSpPr>
        <p:spPr>
          <a:xfrm>
            <a:off x="11325222" y="5098959"/>
            <a:ext cx="877163" cy="369332"/>
          </a:xfrm>
          <a:prstGeom prst="rect">
            <a:avLst/>
          </a:prstGeom>
          <a:noFill/>
        </p:spPr>
        <p:txBody>
          <a:bodyPr wrap="none" rtlCol="0">
            <a:spAutoFit/>
          </a:bodyPr>
          <a:lstStyle/>
          <a:p>
            <a:r>
              <a:rPr lang="zh-CN" altLang="en-US" dirty="0"/>
              <a:t>防火墙</a:t>
            </a:r>
          </a:p>
        </p:txBody>
      </p:sp>
      <p:grpSp>
        <p:nvGrpSpPr>
          <p:cNvPr id="48" name="组合 47"/>
          <p:cNvGrpSpPr/>
          <p:nvPr/>
        </p:nvGrpSpPr>
        <p:grpSpPr>
          <a:xfrm>
            <a:off x="1304469" y="2212455"/>
            <a:ext cx="3724734" cy="1780937"/>
            <a:chOff x="1304469" y="2212455"/>
            <a:chExt cx="3724734" cy="1780937"/>
          </a:xfrm>
        </p:grpSpPr>
        <p:sp>
          <p:nvSpPr>
            <p:cNvPr id="13" name="矩形 12"/>
            <p:cNvSpPr/>
            <p:nvPr/>
          </p:nvSpPr>
          <p:spPr>
            <a:xfrm>
              <a:off x="1304469" y="2212455"/>
              <a:ext cx="3724731" cy="1780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1352960" y="2258800"/>
              <a:ext cx="844637" cy="1154658"/>
              <a:chOff x="7194468" y="2854202"/>
              <a:chExt cx="844637" cy="1092439"/>
            </a:xfrm>
          </p:grpSpPr>
          <p:pic>
            <p:nvPicPr>
              <p:cNvPr id="28" name="图片 27"/>
              <p:cNvPicPr>
                <a:picLocks noChangeAspect="1"/>
              </p:cNvPicPr>
              <p:nvPr/>
            </p:nvPicPr>
            <p:blipFill>
              <a:blip r:embed="rId9"/>
              <a:stretch>
                <a:fillRect/>
              </a:stretch>
            </p:blipFill>
            <p:spPr>
              <a:xfrm rot="16200000">
                <a:off x="7065802" y="2982868"/>
                <a:ext cx="1092439" cy="835107"/>
              </a:xfrm>
              <a:prstGeom prst="rect">
                <a:avLst/>
              </a:prstGeom>
            </p:spPr>
          </p:pic>
          <p:sp>
            <p:nvSpPr>
              <p:cNvPr id="29" name="文本框 28"/>
              <p:cNvSpPr txBox="1"/>
              <p:nvPr/>
            </p:nvSpPr>
            <p:spPr>
              <a:xfrm>
                <a:off x="7203998" y="2879608"/>
                <a:ext cx="835107" cy="646331"/>
              </a:xfrm>
              <a:prstGeom prst="rect">
                <a:avLst/>
              </a:prstGeom>
              <a:noFill/>
            </p:spPr>
            <p:txBody>
              <a:bodyPr wrap="square" rtlCol="0">
                <a:spAutoFit/>
              </a:bodyPr>
              <a:lstStyle/>
              <a:p>
                <a:pPr algn="ctr"/>
                <a:r>
                  <a:rPr lang="en-US" altLang="zh-CN" dirty="0" smtClean="0"/>
                  <a:t>B1</a:t>
                </a:r>
              </a:p>
              <a:p>
                <a:pPr algn="ctr"/>
                <a:r>
                  <a:rPr lang="zh-CN" altLang="en-US" dirty="0" smtClean="0"/>
                  <a:t>构件</a:t>
                </a:r>
                <a:endParaRPr lang="zh-CN" altLang="en-US" dirty="0"/>
              </a:p>
            </p:txBody>
          </p:sp>
        </p:grpSp>
        <p:grpSp>
          <p:nvGrpSpPr>
            <p:cNvPr id="36" name="组合 35"/>
            <p:cNvGrpSpPr/>
            <p:nvPr/>
          </p:nvGrpSpPr>
          <p:grpSpPr>
            <a:xfrm>
              <a:off x="2157839" y="2258800"/>
              <a:ext cx="835107" cy="1154658"/>
              <a:chOff x="9073838" y="2747216"/>
              <a:chExt cx="835107" cy="1092439"/>
            </a:xfrm>
          </p:grpSpPr>
          <p:pic>
            <p:nvPicPr>
              <p:cNvPr id="37" name="图片 36"/>
              <p:cNvPicPr>
                <a:picLocks noChangeAspect="1"/>
              </p:cNvPicPr>
              <p:nvPr/>
            </p:nvPicPr>
            <p:blipFill>
              <a:blip r:embed="rId10"/>
              <a:stretch>
                <a:fillRect/>
              </a:stretch>
            </p:blipFill>
            <p:spPr>
              <a:xfrm rot="16200000">
                <a:off x="8965054" y="2895764"/>
                <a:ext cx="1092439" cy="795343"/>
              </a:xfrm>
              <a:prstGeom prst="rect">
                <a:avLst/>
              </a:prstGeom>
            </p:spPr>
          </p:pic>
          <p:sp>
            <p:nvSpPr>
              <p:cNvPr id="38" name="文本框 37"/>
              <p:cNvSpPr txBox="1"/>
              <p:nvPr/>
            </p:nvSpPr>
            <p:spPr>
              <a:xfrm>
                <a:off x="9073838" y="2747216"/>
                <a:ext cx="835107" cy="646331"/>
              </a:xfrm>
              <a:prstGeom prst="rect">
                <a:avLst/>
              </a:prstGeom>
              <a:noFill/>
            </p:spPr>
            <p:txBody>
              <a:bodyPr wrap="square" rtlCol="0">
                <a:spAutoFit/>
              </a:bodyPr>
              <a:lstStyle/>
              <a:p>
                <a:pPr algn="ctr"/>
                <a:r>
                  <a:rPr lang="en-US" altLang="zh-CN" dirty="0" smtClean="0"/>
                  <a:t>D1</a:t>
                </a:r>
              </a:p>
              <a:p>
                <a:pPr algn="ctr"/>
                <a:r>
                  <a:rPr lang="zh-CN" altLang="en-US" dirty="0" smtClean="0"/>
                  <a:t>构件</a:t>
                </a:r>
                <a:endParaRPr lang="zh-CN" altLang="en-US" dirty="0"/>
              </a:p>
            </p:txBody>
          </p:sp>
        </p:grpSp>
        <p:grpSp>
          <p:nvGrpSpPr>
            <p:cNvPr id="42" name="组合 41"/>
            <p:cNvGrpSpPr/>
            <p:nvPr/>
          </p:nvGrpSpPr>
          <p:grpSpPr>
            <a:xfrm>
              <a:off x="2985000" y="2258800"/>
              <a:ext cx="844636" cy="1154659"/>
              <a:chOff x="5765720" y="2882778"/>
              <a:chExt cx="844636" cy="1092440"/>
            </a:xfrm>
          </p:grpSpPr>
          <p:pic>
            <p:nvPicPr>
              <p:cNvPr id="43" name="图片 42"/>
              <p:cNvPicPr>
                <a:picLocks noChangeAspect="1"/>
              </p:cNvPicPr>
              <p:nvPr/>
            </p:nvPicPr>
            <p:blipFill>
              <a:blip r:embed="rId11"/>
              <a:stretch>
                <a:fillRect/>
              </a:stretch>
            </p:blipFill>
            <p:spPr>
              <a:xfrm rot="16200000">
                <a:off x="5637054" y="3011445"/>
                <a:ext cx="1092439" cy="835107"/>
              </a:xfrm>
              <a:prstGeom prst="rect">
                <a:avLst/>
              </a:prstGeom>
              <a:noFill/>
            </p:spPr>
          </p:pic>
          <p:sp>
            <p:nvSpPr>
              <p:cNvPr id="44" name="文本框 43"/>
              <p:cNvSpPr txBox="1"/>
              <p:nvPr/>
            </p:nvSpPr>
            <p:spPr>
              <a:xfrm>
                <a:off x="5775249" y="2882778"/>
                <a:ext cx="835107" cy="646331"/>
              </a:xfrm>
              <a:prstGeom prst="rect">
                <a:avLst/>
              </a:prstGeom>
              <a:solidFill>
                <a:srgbClr val="FFC000"/>
              </a:solidFill>
            </p:spPr>
            <p:txBody>
              <a:bodyPr wrap="square" rtlCol="0">
                <a:spAutoFit/>
              </a:bodyPr>
              <a:lstStyle/>
              <a:p>
                <a:pPr algn="ctr"/>
                <a:r>
                  <a:rPr lang="en-US" altLang="zh-CN" dirty="0" smtClean="0"/>
                  <a:t>A1</a:t>
                </a:r>
              </a:p>
              <a:p>
                <a:pPr algn="ctr"/>
                <a:r>
                  <a:rPr lang="zh-CN" altLang="en-US" dirty="0" smtClean="0"/>
                  <a:t>构件</a:t>
                </a:r>
                <a:endParaRPr lang="zh-CN" altLang="en-US" dirty="0"/>
              </a:p>
            </p:txBody>
          </p:sp>
        </p:grpSp>
        <p:grpSp>
          <p:nvGrpSpPr>
            <p:cNvPr id="71" name="组合 70"/>
            <p:cNvGrpSpPr/>
            <p:nvPr/>
          </p:nvGrpSpPr>
          <p:grpSpPr>
            <a:xfrm>
              <a:off x="3847550" y="2293959"/>
              <a:ext cx="849400" cy="1092439"/>
              <a:chOff x="696871" y="4153434"/>
              <a:chExt cx="849400" cy="1092439"/>
            </a:xfrm>
          </p:grpSpPr>
          <p:pic>
            <p:nvPicPr>
              <p:cNvPr id="72" name="图片 71"/>
              <p:cNvPicPr>
                <a:picLocks noChangeAspect="1"/>
              </p:cNvPicPr>
              <p:nvPr/>
            </p:nvPicPr>
            <p:blipFill>
              <a:blip r:embed="rId12"/>
              <a:stretch>
                <a:fillRect/>
              </a:stretch>
            </p:blipFill>
            <p:spPr>
              <a:xfrm rot="16200000">
                <a:off x="568205" y="4282100"/>
                <a:ext cx="1092439" cy="835108"/>
              </a:xfrm>
              <a:prstGeom prst="rect">
                <a:avLst/>
              </a:prstGeom>
            </p:spPr>
          </p:pic>
          <p:sp>
            <p:nvSpPr>
              <p:cNvPr id="74" name="文本框 73"/>
              <p:cNvSpPr txBox="1"/>
              <p:nvPr/>
            </p:nvSpPr>
            <p:spPr>
              <a:xfrm>
                <a:off x="711164" y="4194465"/>
                <a:ext cx="835107" cy="646331"/>
              </a:xfrm>
              <a:prstGeom prst="rect">
                <a:avLst/>
              </a:prstGeom>
              <a:noFill/>
            </p:spPr>
            <p:txBody>
              <a:bodyPr wrap="square" rtlCol="0">
                <a:spAutoFit/>
              </a:bodyPr>
              <a:lstStyle/>
              <a:p>
                <a:pPr algn="ctr"/>
                <a:r>
                  <a:rPr lang="en-US" altLang="zh-CN" dirty="0" smtClean="0"/>
                  <a:t>C1</a:t>
                </a:r>
              </a:p>
              <a:p>
                <a:pPr algn="ctr"/>
                <a:r>
                  <a:rPr lang="zh-CN" altLang="en-US" dirty="0" smtClean="0"/>
                  <a:t>构件</a:t>
                </a:r>
                <a:endParaRPr lang="zh-CN" altLang="en-US" dirty="0"/>
              </a:p>
            </p:txBody>
          </p:sp>
        </p:grpSp>
        <p:grpSp>
          <p:nvGrpSpPr>
            <p:cNvPr id="77" name="组合 76"/>
            <p:cNvGrpSpPr/>
            <p:nvPr/>
          </p:nvGrpSpPr>
          <p:grpSpPr>
            <a:xfrm rot="16200000">
              <a:off x="2940652" y="1834037"/>
              <a:ext cx="510396" cy="3666707"/>
              <a:chOff x="5765719" y="2882779"/>
              <a:chExt cx="844640" cy="1092439"/>
            </a:xfrm>
          </p:grpSpPr>
          <p:pic>
            <p:nvPicPr>
              <p:cNvPr id="79" name="图片 78"/>
              <p:cNvPicPr>
                <a:picLocks noChangeAspect="1"/>
              </p:cNvPicPr>
              <p:nvPr/>
            </p:nvPicPr>
            <p:blipFill>
              <a:blip r:embed="rId11"/>
              <a:stretch>
                <a:fillRect/>
              </a:stretch>
            </p:blipFill>
            <p:spPr>
              <a:xfrm rot="16200000">
                <a:off x="5637053" y="3011445"/>
                <a:ext cx="1092439" cy="835107"/>
              </a:xfrm>
              <a:prstGeom prst="rect">
                <a:avLst/>
              </a:prstGeom>
            </p:spPr>
          </p:pic>
          <p:sp>
            <p:nvSpPr>
              <p:cNvPr id="81" name="文本框 80"/>
              <p:cNvSpPr txBox="1"/>
              <p:nvPr/>
            </p:nvSpPr>
            <p:spPr>
              <a:xfrm>
                <a:off x="5775250" y="2903341"/>
                <a:ext cx="835109" cy="605202"/>
              </a:xfrm>
              <a:prstGeom prst="rect">
                <a:avLst/>
              </a:prstGeom>
              <a:noFill/>
            </p:spPr>
            <p:txBody>
              <a:bodyPr wrap="square" rtlCol="0">
                <a:spAutoFit/>
              </a:bodyPr>
              <a:lstStyle/>
              <a:p>
                <a:pPr algn="ctr"/>
                <a:r>
                  <a:rPr lang="en-US" altLang="zh-CN" dirty="0" smtClean="0"/>
                  <a:t>A</a:t>
                </a:r>
                <a:r>
                  <a:rPr lang="zh-CN" altLang="en-US" dirty="0"/>
                  <a:t>业务</a:t>
                </a:r>
                <a:endParaRPr lang="en-US" altLang="zh-CN" dirty="0" smtClean="0"/>
              </a:p>
              <a:p>
                <a:pPr algn="ctr"/>
                <a:r>
                  <a:rPr lang="zh-CN" altLang="en-US" dirty="0" smtClean="0"/>
                  <a:t>领域服务</a:t>
                </a:r>
                <a:endParaRPr lang="zh-CN" altLang="en-US" dirty="0"/>
              </a:p>
            </p:txBody>
          </p:sp>
        </p:grpSp>
      </p:grpSp>
      <p:sp>
        <p:nvSpPr>
          <p:cNvPr id="84" name="矩形 83"/>
          <p:cNvSpPr/>
          <p:nvPr/>
        </p:nvSpPr>
        <p:spPr>
          <a:xfrm>
            <a:off x="7452532" y="4033726"/>
            <a:ext cx="1528762" cy="377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SERVER4</a:t>
            </a:r>
            <a:endParaRPr lang="zh-CN" altLang="en-US" dirty="0"/>
          </a:p>
        </p:txBody>
      </p:sp>
      <p:grpSp>
        <p:nvGrpSpPr>
          <p:cNvPr id="49" name="组合 48"/>
          <p:cNvGrpSpPr/>
          <p:nvPr/>
        </p:nvGrpSpPr>
        <p:grpSpPr>
          <a:xfrm>
            <a:off x="5228769" y="2212455"/>
            <a:ext cx="3724733" cy="1780937"/>
            <a:chOff x="5228769" y="2212455"/>
            <a:chExt cx="3724733" cy="1780937"/>
          </a:xfrm>
        </p:grpSpPr>
        <p:sp>
          <p:nvSpPr>
            <p:cNvPr id="82" name="矩形 81"/>
            <p:cNvSpPr/>
            <p:nvPr/>
          </p:nvSpPr>
          <p:spPr>
            <a:xfrm>
              <a:off x="5228769" y="2212455"/>
              <a:ext cx="3724731" cy="1780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p:cNvGrpSpPr/>
            <p:nvPr/>
          </p:nvGrpSpPr>
          <p:grpSpPr>
            <a:xfrm>
              <a:off x="5277260" y="2258800"/>
              <a:ext cx="844637" cy="1154658"/>
              <a:chOff x="7194468" y="2854202"/>
              <a:chExt cx="844637" cy="1092439"/>
            </a:xfrm>
          </p:grpSpPr>
          <p:pic>
            <p:nvPicPr>
              <p:cNvPr id="93" name="图片 92"/>
              <p:cNvPicPr>
                <a:picLocks noChangeAspect="1"/>
              </p:cNvPicPr>
              <p:nvPr/>
            </p:nvPicPr>
            <p:blipFill>
              <a:blip r:embed="rId9"/>
              <a:stretch>
                <a:fillRect/>
              </a:stretch>
            </p:blipFill>
            <p:spPr>
              <a:xfrm rot="16200000">
                <a:off x="7065802" y="2982868"/>
                <a:ext cx="1092439" cy="835107"/>
              </a:xfrm>
              <a:prstGeom prst="rect">
                <a:avLst/>
              </a:prstGeom>
            </p:spPr>
          </p:pic>
          <p:sp>
            <p:nvSpPr>
              <p:cNvPr id="94" name="文本框 93"/>
              <p:cNvSpPr txBox="1"/>
              <p:nvPr/>
            </p:nvSpPr>
            <p:spPr>
              <a:xfrm>
                <a:off x="7203998" y="2879608"/>
                <a:ext cx="835107" cy="646331"/>
              </a:xfrm>
              <a:prstGeom prst="rect">
                <a:avLst/>
              </a:prstGeom>
              <a:noFill/>
            </p:spPr>
            <p:txBody>
              <a:bodyPr wrap="square" rtlCol="0">
                <a:spAutoFit/>
              </a:bodyPr>
              <a:lstStyle/>
              <a:p>
                <a:pPr algn="ctr"/>
                <a:r>
                  <a:rPr lang="en-US" altLang="zh-CN" dirty="0" smtClean="0"/>
                  <a:t>B1</a:t>
                </a:r>
              </a:p>
              <a:p>
                <a:pPr algn="ctr"/>
                <a:r>
                  <a:rPr lang="zh-CN" altLang="en-US" dirty="0" smtClean="0"/>
                  <a:t>构件</a:t>
                </a:r>
                <a:endParaRPr lang="zh-CN" altLang="en-US" dirty="0"/>
              </a:p>
            </p:txBody>
          </p:sp>
        </p:grpSp>
        <p:grpSp>
          <p:nvGrpSpPr>
            <p:cNvPr id="95" name="组合 94"/>
            <p:cNvGrpSpPr/>
            <p:nvPr/>
          </p:nvGrpSpPr>
          <p:grpSpPr>
            <a:xfrm>
              <a:off x="6082139" y="2258800"/>
              <a:ext cx="835107" cy="1154658"/>
              <a:chOff x="9073838" y="2747216"/>
              <a:chExt cx="835107" cy="1092439"/>
            </a:xfrm>
          </p:grpSpPr>
          <p:pic>
            <p:nvPicPr>
              <p:cNvPr id="96" name="图片 95"/>
              <p:cNvPicPr>
                <a:picLocks noChangeAspect="1"/>
              </p:cNvPicPr>
              <p:nvPr/>
            </p:nvPicPr>
            <p:blipFill>
              <a:blip r:embed="rId10"/>
              <a:stretch>
                <a:fillRect/>
              </a:stretch>
            </p:blipFill>
            <p:spPr>
              <a:xfrm rot="16200000">
                <a:off x="8965054" y="2895764"/>
                <a:ext cx="1092439" cy="795343"/>
              </a:xfrm>
              <a:prstGeom prst="rect">
                <a:avLst/>
              </a:prstGeom>
            </p:spPr>
          </p:pic>
          <p:sp>
            <p:nvSpPr>
              <p:cNvPr id="97" name="文本框 96"/>
              <p:cNvSpPr txBox="1"/>
              <p:nvPr/>
            </p:nvSpPr>
            <p:spPr>
              <a:xfrm>
                <a:off x="9073838" y="2747216"/>
                <a:ext cx="835107" cy="646331"/>
              </a:xfrm>
              <a:prstGeom prst="rect">
                <a:avLst/>
              </a:prstGeom>
              <a:noFill/>
            </p:spPr>
            <p:txBody>
              <a:bodyPr wrap="square" rtlCol="0">
                <a:spAutoFit/>
              </a:bodyPr>
              <a:lstStyle/>
              <a:p>
                <a:pPr algn="ctr"/>
                <a:r>
                  <a:rPr lang="en-US" altLang="zh-CN" dirty="0" smtClean="0"/>
                  <a:t>D1</a:t>
                </a:r>
              </a:p>
              <a:p>
                <a:pPr algn="ctr"/>
                <a:r>
                  <a:rPr lang="zh-CN" altLang="en-US" dirty="0" smtClean="0"/>
                  <a:t>构件</a:t>
                </a:r>
                <a:endParaRPr lang="zh-CN" altLang="en-US" dirty="0"/>
              </a:p>
            </p:txBody>
          </p:sp>
        </p:grpSp>
        <p:grpSp>
          <p:nvGrpSpPr>
            <p:cNvPr id="98" name="组合 97"/>
            <p:cNvGrpSpPr/>
            <p:nvPr/>
          </p:nvGrpSpPr>
          <p:grpSpPr>
            <a:xfrm>
              <a:off x="6909298" y="2258800"/>
              <a:ext cx="844638" cy="1154659"/>
              <a:chOff x="5765718" y="2882778"/>
              <a:chExt cx="844638" cy="1092440"/>
            </a:xfrm>
          </p:grpSpPr>
          <p:pic>
            <p:nvPicPr>
              <p:cNvPr id="99" name="图片 98"/>
              <p:cNvPicPr>
                <a:picLocks noChangeAspect="1"/>
              </p:cNvPicPr>
              <p:nvPr/>
            </p:nvPicPr>
            <p:blipFill>
              <a:blip r:embed="rId11"/>
              <a:stretch>
                <a:fillRect/>
              </a:stretch>
            </p:blipFill>
            <p:spPr>
              <a:xfrm rot="16200000">
                <a:off x="5637052" y="3011445"/>
                <a:ext cx="1092439" cy="835107"/>
              </a:xfrm>
              <a:prstGeom prst="rect">
                <a:avLst/>
              </a:prstGeom>
              <a:noFill/>
            </p:spPr>
          </p:pic>
          <p:sp>
            <p:nvSpPr>
              <p:cNvPr id="100" name="文本框 99"/>
              <p:cNvSpPr txBox="1"/>
              <p:nvPr/>
            </p:nvSpPr>
            <p:spPr>
              <a:xfrm>
                <a:off x="5775249" y="2882778"/>
                <a:ext cx="835107" cy="646331"/>
              </a:xfrm>
              <a:prstGeom prst="rect">
                <a:avLst/>
              </a:prstGeom>
              <a:solidFill>
                <a:srgbClr val="FFC000"/>
              </a:solidFill>
            </p:spPr>
            <p:txBody>
              <a:bodyPr wrap="square" rtlCol="0">
                <a:spAutoFit/>
              </a:bodyPr>
              <a:lstStyle/>
              <a:p>
                <a:pPr algn="ctr"/>
                <a:r>
                  <a:rPr lang="en-US" altLang="zh-CN" dirty="0" smtClean="0"/>
                  <a:t>A1</a:t>
                </a:r>
              </a:p>
              <a:p>
                <a:pPr algn="ctr"/>
                <a:r>
                  <a:rPr lang="zh-CN" altLang="en-US" dirty="0" smtClean="0"/>
                  <a:t>构件</a:t>
                </a:r>
                <a:endParaRPr lang="zh-CN" altLang="en-US" dirty="0"/>
              </a:p>
            </p:txBody>
          </p:sp>
        </p:grpSp>
        <p:grpSp>
          <p:nvGrpSpPr>
            <p:cNvPr id="101" name="组合 100"/>
            <p:cNvGrpSpPr/>
            <p:nvPr/>
          </p:nvGrpSpPr>
          <p:grpSpPr>
            <a:xfrm>
              <a:off x="7771850" y="2293959"/>
              <a:ext cx="849400" cy="1092439"/>
              <a:chOff x="696871" y="4153434"/>
              <a:chExt cx="849400" cy="1092439"/>
            </a:xfrm>
          </p:grpSpPr>
          <p:pic>
            <p:nvPicPr>
              <p:cNvPr id="102" name="图片 101"/>
              <p:cNvPicPr>
                <a:picLocks noChangeAspect="1"/>
              </p:cNvPicPr>
              <p:nvPr/>
            </p:nvPicPr>
            <p:blipFill>
              <a:blip r:embed="rId12"/>
              <a:stretch>
                <a:fillRect/>
              </a:stretch>
            </p:blipFill>
            <p:spPr>
              <a:xfrm rot="16200000">
                <a:off x="568205" y="4282100"/>
                <a:ext cx="1092439" cy="835108"/>
              </a:xfrm>
              <a:prstGeom prst="rect">
                <a:avLst/>
              </a:prstGeom>
            </p:spPr>
          </p:pic>
          <p:sp>
            <p:nvSpPr>
              <p:cNvPr id="103" name="文本框 102"/>
              <p:cNvSpPr txBox="1"/>
              <p:nvPr/>
            </p:nvSpPr>
            <p:spPr>
              <a:xfrm>
                <a:off x="711164" y="4194465"/>
                <a:ext cx="835107" cy="646331"/>
              </a:xfrm>
              <a:prstGeom prst="rect">
                <a:avLst/>
              </a:prstGeom>
              <a:noFill/>
            </p:spPr>
            <p:txBody>
              <a:bodyPr wrap="square" rtlCol="0">
                <a:spAutoFit/>
              </a:bodyPr>
              <a:lstStyle/>
              <a:p>
                <a:pPr algn="ctr"/>
                <a:r>
                  <a:rPr lang="en-US" altLang="zh-CN" dirty="0" smtClean="0"/>
                  <a:t>C1</a:t>
                </a:r>
              </a:p>
              <a:p>
                <a:pPr algn="ctr"/>
                <a:r>
                  <a:rPr lang="zh-CN" altLang="en-US" dirty="0" smtClean="0"/>
                  <a:t>构件</a:t>
                </a:r>
                <a:endParaRPr lang="zh-CN" altLang="en-US" dirty="0"/>
              </a:p>
            </p:txBody>
          </p:sp>
        </p:grpSp>
        <p:grpSp>
          <p:nvGrpSpPr>
            <p:cNvPr id="104" name="组合 103"/>
            <p:cNvGrpSpPr/>
            <p:nvPr/>
          </p:nvGrpSpPr>
          <p:grpSpPr>
            <a:xfrm rot="16200000">
              <a:off x="6864951" y="1834042"/>
              <a:ext cx="510396" cy="3666707"/>
              <a:chOff x="5765718" y="2882779"/>
              <a:chExt cx="844641" cy="1092439"/>
            </a:xfrm>
          </p:grpSpPr>
          <p:pic>
            <p:nvPicPr>
              <p:cNvPr id="105" name="图片 104"/>
              <p:cNvPicPr>
                <a:picLocks noChangeAspect="1"/>
              </p:cNvPicPr>
              <p:nvPr/>
            </p:nvPicPr>
            <p:blipFill>
              <a:blip r:embed="rId11"/>
              <a:stretch>
                <a:fillRect/>
              </a:stretch>
            </p:blipFill>
            <p:spPr>
              <a:xfrm rot="16200000">
                <a:off x="5637052" y="3011445"/>
                <a:ext cx="1092439" cy="835107"/>
              </a:xfrm>
              <a:prstGeom prst="rect">
                <a:avLst/>
              </a:prstGeom>
            </p:spPr>
          </p:pic>
          <p:sp>
            <p:nvSpPr>
              <p:cNvPr id="106" name="文本框 105"/>
              <p:cNvSpPr txBox="1"/>
              <p:nvPr/>
            </p:nvSpPr>
            <p:spPr>
              <a:xfrm>
                <a:off x="5775249" y="2903341"/>
                <a:ext cx="835110" cy="605202"/>
              </a:xfrm>
              <a:prstGeom prst="rect">
                <a:avLst/>
              </a:prstGeom>
              <a:noFill/>
            </p:spPr>
            <p:txBody>
              <a:bodyPr wrap="square" rtlCol="0">
                <a:spAutoFit/>
              </a:bodyPr>
              <a:lstStyle/>
              <a:p>
                <a:pPr algn="ctr"/>
                <a:r>
                  <a:rPr lang="en-US" altLang="zh-CN" dirty="0" smtClean="0"/>
                  <a:t>A</a:t>
                </a:r>
                <a:r>
                  <a:rPr lang="zh-CN" altLang="en-US" dirty="0"/>
                  <a:t>业务</a:t>
                </a:r>
                <a:endParaRPr lang="en-US" altLang="zh-CN" dirty="0" smtClean="0"/>
              </a:p>
              <a:p>
                <a:pPr algn="ctr"/>
                <a:r>
                  <a:rPr lang="zh-CN" altLang="en-US" dirty="0" smtClean="0"/>
                  <a:t>领域服务</a:t>
                </a:r>
                <a:endParaRPr lang="zh-CN" altLang="en-US" dirty="0"/>
              </a:p>
            </p:txBody>
          </p:sp>
        </p:grpSp>
      </p:grpSp>
      <p:sp>
        <p:nvSpPr>
          <p:cNvPr id="107" name="文本框 106"/>
          <p:cNvSpPr txBox="1"/>
          <p:nvPr/>
        </p:nvSpPr>
        <p:spPr>
          <a:xfrm>
            <a:off x="9634541" y="2797951"/>
            <a:ext cx="1776448" cy="1200329"/>
          </a:xfrm>
          <a:prstGeom prst="rect">
            <a:avLst/>
          </a:prstGeom>
          <a:noFill/>
        </p:spPr>
        <p:txBody>
          <a:bodyPr wrap="none" rtlCol="0">
            <a:spAutoFit/>
          </a:bodyPr>
          <a:lstStyle/>
          <a:p>
            <a:r>
              <a:rPr lang="zh-CN" altLang="en-US" dirty="0" smtClean="0"/>
              <a:t>功能构件</a:t>
            </a:r>
            <a:endParaRPr lang="en-US" altLang="zh-CN" dirty="0" smtClean="0"/>
          </a:p>
          <a:p>
            <a:r>
              <a:rPr lang="en-US" altLang="zh-CN" dirty="0" smtClean="0"/>
              <a:t>1.</a:t>
            </a:r>
            <a:r>
              <a:rPr lang="zh-CN" altLang="en-US" dirty="0" smtClean="0"/>
              <a:t>装配业务构件</a:t>
            </a:r>
            <a:endParaRPr lang="en-US" altLang="zh-CN" dirty="0" smtClean="0"/>
          </a:p>
          <a:p>
            <a:r>
              <a:rPr lang="en-US" altLang="zh-CN" dirty="0" smtClean="0"/>
              <a:t>2.</a:t>
            </a:r>
            <a:r>
              <a:rPr lang="zh-CN" altLang="en-US" dirty="0" smtClean="0"/>
              <a:t>事务控制</a:t>
            </a:r>
            <a:endParaRPr lang="en-US" altLang="zh-CN" dirty="0" smtClean="0"/>
          </a:p>
          <a:p>
            <a:r>
              <a:rPr lang="en-US" altLang="zh-CN" dirty="0" smtClean="0"/>
              <a:t>3.</a:t>
            </a:r>
            <a:r>
              <a:rPr lang="zh-CN" altLang="en-US" dirty="0" smtClean="0"/>
              <a:t>流程控制</a:t>
            </a:r>
            <a:endParaRPr lang="zh-CN" altLang="en-US" dirty="0"/>
          </a:p>
        </p:txBody>
      </p:sp>
      <p:sp>
        <p:nvSpPr>
          <p:cNvPr id="108" name="文本框 107"/>
          <p:cNvSpPr txBox="1"/>
          <p:nvPr/>
        </p:nvSpPr>
        <p:spPr>
          <a:xfrm>
            <a:off x="3048586" y="4093518"/>
            <a:ext cx="4123245" cy="369332"/>
          </a:xfrm>
          <a:prstGeom prst="rect">
            <a:avLst/>
          </a:prstGeom>
          <a:noFill/>
        </p:spPr>
        <p:txBody>
          <a:bodyPr wrap="none" rtlCol="0">
            <a:spAutoFit/>
          </a:bodyPr>
          <a:lstStyle/>
          <a:p>
            <a:r>
              <a:rPr lang="zh-CN" altLang="en-US" dirty="0" smtClean="0"/>
              <a:t>领域服务</a:t>
            </a:r>
            <a:r>
              <a:rPr lang="en-US" altLang="zh-CN" dirty="0" smtClean="0"/>
              <a:t>A</a:t>
            </a:r>
            <a:r>
              <a:rPr lang="zh-CN" altLang="en-US" dirty="0" smtClean="0"/>
              <a:t>使用了</a:t>
            </a:r>
            <a:r>
              <a:rPr lang="en-US" altLang="zh-CN" dirty="0" smtClean="0"/>
              <a:t>A1</a:t>
            </a:r>
            <a:r>
              <a:rPr lang="zh-CN" altLang="en-US" dirty="0" smtClean="0"/>
              <a:t>、</a:t>
            </a:r>
            <a:r>
              <a:rPr lang="en-US" altLang="zh-CN" dirty="0" smtClean="0"/>
              <a:t>B1</a:t>
            </a:r>
            <a:r>
              <a:rPr lang="zh-CN" altLang="en-US" dirty="0" smtClean="0"/>
              <a:t>、</a:t>
            </a:r>
            <a:r>
              <a:rPr lang="en-US" altLang="zh-CN" dirty="0" smtClean="0"/>
              <a:t>C1</a:t>
            </a:r>
            <a:r>
              <a:rPr lang="zh-CN" altLang="en-US" dirty="0" smtClean="0"/>
              <a:t>、</a:t>
            </a:r>
            <a:r>
              <a:rPr lang="en-US" altLang="zh-CN" dirty="0" smtClean="0"/>
              <a:t>D1</a:t>
            </a:r>
            <a:r>
              <a:rPr lang="zh-CN" altLang="en-US" dirty="0" smtClean="0"/>
              <a:t>构件</a:t>
            </a:r>
            <a:endParaRPr lang="zh-CN" altLang="en-US" dirty="0"/>
          </a:p>
        </p:txBody>
      </p:sp>
      <p:cxnSp>
        <p:nvCxnSpPr>
          <p:cNvPr id="109" name="直接箭头连接符 108"/>
          <p:cNvCxnSpPr/>
          <p:nvPr/>
        </p:nvCxnSpPr>
        <p:spPr>
          <a:xfrm flipH="1" flipV="1">
            <a:off x="3052982" y="3918065"/>
            <a:ext cx="14068" cy="6682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H="1" flipV="1">
            <a:off x="7180482" y="3918065"/>
            <a:ext cx="14068" cy="6682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4457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76" grpId="0" animBg="1"/>
      <p:bldP spid="50" grpId="0" animBg="1"/>
      <p:bldP spid="63" grpId="0" animBg="1"/>
      <p:bldP spid="64" grpId="0" animBg="1"/>
      <p:bldP spid="56" grpId="0" animBg="1"/>
      <p:bldP spid="107" grpId="0"/>
      <p:bldP spid="10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315300" y="1065263"/>
            <a:ext cx="11140100" cy="4684155"/>
          </a:xfrm>
          <a:prstGeom prst="rect">
            <a:avLst/>
          </a:prstGeom>
        </p:spPr>
      </p:pic>
      <p:sp>
        <p:nvSpPr>
          <p:cNvPr id="4" name="标题 2"/>
          <p:cNvSpPr txBox="1">
            <a:spLocks/>
          </p:cNvSpPr>
          <p:nvPr/>
        </p:nvSpPr>
        <p:spPr bwMode="auto">
          <a:xfrm>
            <a:off x="609283" y="274638"/>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整体应用部署图</a:t>
            </a:r>
            <a:endParaRPr lang="zh-CN" altLang="en-US" sz="3200" dirty="0">
              <a:solidFill>
                <a:srgbClr val="C00000"/>
              </a:solidFill>
              <a:latin typeface="微软雅黑" pitchFamily="34" charset="-122"/>
              <a:ea typeface="微软雅黑" pitchFamily="34" charset="-122"/>
            </a:endParaRPr>
          </a:p>
        </p:txBody>
      </p:sp>
      <p:grpSp>
        <p:nvGrpSpPr>
          <p:cNvPr id="11" name="组合 10"/>
          <p:cNvGrpSpPr>
            <a:grpSpLocks/>
          </p:cNvGrpSpPr>
          <p:nvPr/>
        </p:nvGrpSpPr>
        <p:grpSpPr bwMode="auto">
          <a:xfrm>
            <a:off x="315300" y="6117604"/>
            <a:ext cx="7558699" cy="456147"/>
            <a:chOff x="865431" y="3620428"/>
            <a:chExt cx="5182030" cy="514248"/>
          </a:xfrm>
        </p:grpSpPr>
        <p:sp>
          <p:nvSpPr>
            <p:cNvPr id="12" name="圆角矩形 11"/>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3" name="TextBox 6"/>
            <p:cNvSpPr txBox="1">
              <a:spLocks noChangeArrowheads="1"/>
            </p:cNvSpPr>
            <p:nvPr/>
          </p:nvSpPr>
          <p:spPr bwMode="auto">
            <a:xfrm>
              <a:off x="865431" y="3620428"/>
              <a:ext cx="4904045" cy="510060"/>
            </a:xfrm>
            <a:prstGeom prst="rect">
              <a:avLst/>
            </a:prstGeom>
            <a:noFill/>
            <a:ln w="9525">
              <a:noFill/>
              <a:miter lim="800000"/>
              <a:headEnd/>
              <a:tailEnd/>
            </a:ln>
          </p:spPr>
          <p:txBody>
            <a:bodyPr wrap="square">
              <a:spAutoFit/>
            </a:bodyPr>
            <a:lstStyle/>
            <a:p>
              <a:pPr>
                <a:lnSpc>
                  <a:spcPct val="130000"/>
                </a:lnSpc>
              </a:pPr>
              <a:r>
                <a:rPr lang="zh-CN" altLang="en-US" b="1" dirty="0" smtClean="0">
                  <a:solidFill>
                    <a:schemeClr val="bg1"/>
                  </a:solidFill>
                  <a:latin typeface="微软雅黑" pitchFamily="34" charset="-122"/>
                  <a:ea typeface="微软雅黑" pitchFamily="34" charset="-122"/>
                </a:rPr>
                <a:t>前端只需要</a:t>
              </a:r>
              <a:r>
                <a:rPr lang="zh-CN" altLang="en-US" b="1" dirty="0">
                  <a:solidFill>
                    <a:schemeClr val="bg1"/>
                  </a:solidFill>
                  <a:latin typeface="微软雅黑" pitchFamily="34" charset="-122"/>
                  <a:ea typeface="微软雅黑" pitchFamily="34" charset="-122"/>
                </a:rPr>
                <a:t>配置服务</a:t>
              </a:r>
              <a:r>
                <a:rPr lang="zh-CN" altLang="en-US" b="1" dirty="0" smtClean="0">
                  <a:solidFill>
                    <a:schemeClr val="bg1"/>
                  </a:solidFill>
                  <a:latin typeface="微软雅黑" pitchFamily="34" charset="-122"/>
                  <a:ea typeface="微软雅黑" pitchFamily="34" charset="-122"/>
                </a:rPr>
                <a:t>接口和访问地址即可调用</a:t>
              </a:r>
              <a:endParaRPr lang="en-US" altLang="zh-CN" b="1" dirty="0">
                <a:solidFill>
                  <a:schemeClr val="bg1"/>
                </a:solidFill>
                <a:latin typeface="微软雅黑" pitchFamily="34" charset="-122"/>
                <a:ea typeface="微软雅黑" pitchFamily="34" charset="-122"/>
              </a:endParaRPr>
            </a:p>
          </p:txBody>
        </p:sp>
      </p:grpSp>
      <p:sp>
        <p:nvSpPr>
          <p:cNvPr id="7" name="圆角矩形 6"/>
          <p:cNvSpPr/>
          <p:nvPr/>
        </p:nvSpPr>
        <p:spPr>
          <a:xfrm>
            <a:off x="3991609" y="2886640"/>
            <a:ext cx="384130" cy="1214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领域服务</a:t>
            </a:r>
            <a:endParaRPr lang="zh-CN" altLang="en-US" dirty="0"/>
          </a:p>
        </p:txBody>
      </p:sp>
      <p:sp>
        <p:nvSpPr>
          <p:cNvPr id="17" name="圆角矩形 16"/>
          <p:cNvSpPr/>
          <p:nvPr/>
        </p:nvSpPr>
        <p:spPr>
          <a:xfrm>
            <a:off x="1663700" y="2984500"/>
            <a:ext cx="380999" cy="1116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a:t>
            </a:r>
            <a:r>
              <a:rPr lang="zh-CN" altLang="en-US" dirty="0" smtClean="0"/>
              <a:t>服务</a:t>
            </a:r>
            <a:endParaRPr lang="zh-CN" altLang="en-US" dirty="0"/>
          </a:p>
        </p:txBody>
      </p:sp>
      <p:cxnSp>
        <p:nvCxnSpPr>
          <p:cNvPr id="22" name="Elbow Connector 76"/>
          <p:cNvCxnSpPr/>
          <p:nvPr/>
        </p:nvCxnSpPr>
        <p:spPr bwMode="auto">
          <a:xfrm rot="16200000" flipH="1">
            <a:off x="1324786" y="3588294"/>
            <a:ext cx="5052339" cy="6281"/>
          </a:xfrm>
          <a:prstGeom prst="bentConnector3">
            <a:avLst>
              <a:gd name="adj1" fmla="val 50000"/>
            </a:avLst>
          </a:prstGeom>
          <a:solidFill>
            <a:srgbClr val="C0C0C0"/>
          </a:solidFill>
          <a:ln w="28575" cap="flat" cmpd="sng" algn="ctr">
            <a:solidFill>
              <a:srgbClr val="FF0000"/>
            </a:solidFill>
            <a:prstDash val="dashDot"/>
            <a:round/>
            <a:headEnd type="none" w="med" len="med"/>
            <a:tailEnd type="none" w="med" len="med"/>
          </a:ln>
          <a:effectLst/>
        </p:spPr>
      </p:cxnSp>
      <p:cxnSp>
        <p:nvCxnSpPr>
          <p:cNvPr id="27" name="Elbow Connector 76"/>
          <p:cNvCxnSpPr/>
          <p:nvPr/>
        </p:nvCxnSpPr>
        <p:spPr bwMode="auto">
          <a:xfrm rot="16200000" flipH="1">
            <a:off x="5871386" y="3575594"/>
            <a:ext cx="5052339" cy="6281"/>
          </a:xfrm>
          <a:prstGeom prst="bentConnector3">
            <a:avLst>
              <a:gd name="adj1" fmla="val 50000"/>
            </a:avLst>
          </a:prstGeom>
          <a:solidFill>
            <a:srgbClr val="C0C0C0"/>
          </a:solidFill>
          <a:ln w="28575" cap="flat" cmpd="sng" algn="ctr">
            <a:solidFill>
              <a:srgbClr val="FF0000"/>
            </a:solidFill>
            <a:prstDash val="dashDot"/>
            <a:round/>
            <a:headEnd type="none" w="med" len="med"/>
            <a:tailEnd type="none" w="med" len="med"/>
          </a:ln>
          <a:effectLst/>
        </p:spPr>
      </p:cxnSp>
      <p:sp>
        <p:nvSpPr>
          <p:cNvPr id="28" name="文本框 27"/>
          <p:cNvSpPr txBox="1"/>
          <p:nvPr/>
        </p:nvSpPr>
        <p:spPr>
          <a:xfrm>
            <a:off x="1531033" y="5719761"/>
            <a:ext cx="646331" cy="369332"/>
          </a:xfrm>
          <a:prstGeom prst="rect">
            <a:avLst/>
          </a:prstGeom>
          <a:noFill/>
        </p:spPr>
        <p:txBody>
          <a:bodyPr wrap="none" rtlCol="0">
            <a:spAutoFit/>
          </a:bodyPr>
          <a:lstStyle/>
          <a:p>
            <a:r>
              <a:rPr lang="zh-CN" altLang="en-US" dirty="0" smtClean="0"/>
              <a:t>前台</a:t>
            </a:r>
            <a:endParaRPr lang="zh-CN" altLang="en-US" dirty="0"/>
          </a:p>
        </p:txBody>
      </p:sp>
      <p:sp>
        <p:nvSpPr>
          <p:cNvPr id="29" name="文本框 28"/>
          <p:cNvSpPr txBox="1"/>
          <p:nvPr/>
        </p:nvSpPr>
        <p:spPr>
          <a:xfrm>
            <a:off x="5449669" y="5748845"/>
            <a:ext cx="646331" cy="369332"/>
          </a:xfrm>
          <a:prstGeom prst="rect">
            <a:avLst/>
          </a:prstGeom>
          <a:noFill/>
        </p:spPr>
        <p:txBody>
          <a:bodyPr wrap="none" rtlCol="0">
            <a:spAutoFit/>
          </a:bodyPr>
          <a:lstStyle/>
          <a:p>
            <a:r>
              <a:rPr lang="zh-CN" altLang="en-US" dirty="0"/>
              <a:t>中</a:t>
            </a:r>
            <a:r>
              <a:rPr lang="zh-CN" altLang="en-US" dirty="0" smtClean="0"/>
              <a:t>台</a:t>
            </a:r>
            <a:endParaRPr lang="zh-CN" altLang="en-US" dirty="0"/>
          </a:p>
        </p:txBody>
      </p:sp>
      <p:sp>
        <p:nvSpPr>
          <p:cNvPr id="30" name="文本框 29"/>
          <p:cNvSpPr txBox="1"/>
          <p:nvPr/>
        </p:nvSpPr>
        <p:spPr>
          <a:xfrm>
            <a:off x="9353948" y="5761043"/>
            <a:ext cx="646331" cy="369332"/>
          </a:xfrm>
          <a:prstGeom prst="rect">
            <a:avLst/>
          </a:prstGeom>
          <a:noFill/>
        </p:spPr>
        <p:txBody>
          <a:bodyPr wrap="none" rtlCol="0">
            <a:spAutoFit/>
          </a:bodyPr>
          <a:lstStyle/>
          <a:p>
            <a:r>
              <a:rPr lang="zh-CN" altLang="en-US" dirty="0" smtClean="0"/>
              <a:t>后</a:t>
            </a:r>
            <a:r>
              <a:rPr lang="zh-CN" altLang="en-US" dirty="0"/>
              <a:t>台</a:t>
            </a:r>
          </a:p>
        </p:txBody>
      </p:sp>
    </p:spTree>
    <p:extLst>
      <p:ext uri="{BB962C8B-B14F-4D97-AF65-F5344CB8AC3E}">
        <p14:creationId xmlns:p14="http://schemas.microsoft.com/office/powerpoint/2010/main" val="2761846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17"/>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28" grpId="0"/>
      <p:bldP spid="29"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9418" y="1173502"/>
            <a:ext cx="10896600" cy="5201898"/>
          </a:xfrm>
          <a:prstGeom prst="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t>1</a:t>
            </a:r>
            <a:r>
              <a:rPr lang="en-US" altLang="zh-CN" sz="2400" dirty="0" smtClean="0"/>
              <a:t>.</a:t>
            </a:r>
            <a:r>
              <a:rPr lang="zh-CN" altLang="en-US" sz="2400" dirty="0" smtClean="0"/>
              <a:t>前端界面调用应用服务，应用服务调用业务领域服务获取</a:t>
            </a:r>
            <a:r>
              <a:rPr lang="zh-CN" altLang="en-US" sz="2400" dirty="0"/>
              <a:t>数据、业务检查用于界面</a:t>
            </a:r>
            <a:r>
              <a:rPr lang="zh-CN" altLang="en-US" sz="2400" dirty="0" smtClean="0"/>
              <a:t>逻辑控制</a:t>
            </a:r>
            <a:endParaRPr lang="en-US" altLang="zh-CN" sz="2400" dirty="0" smtClean="0"/>
          </a:p>
          <a:p>
            <a:endParaRPr lang="zh-CN" altLang="en-US" sz="2400" dirty="0"/>
          </a:p>
          <a:p>
            <a:r>
              <a:rPr lang="en-US" altLang="zh-CN" sz="2400" dirty="0"/>
              <a:t>2</a:t>
            </a:r>
            <a:r>
              <a:rPr lang="en-US" altLang="zh-CN" sz="2400" dirty="0" smtClean="0"/>
              <a:t>.</a:t>
            </a:r>
            <a:r>
              <a:rPr lang="zh-CN" altLang="en-US" sz="2400" dirty="0" smtClean="0"/>
              <a:t>业务领域服务</a:t>
            </a:r>
            <a:endParaRPr lang="zh-CN" altLang="en-US" sz="2400" dirty="0"/>
          </a:p>
          <a:p>
            <a:r>
              <a:rPr lang="zh-CN" altLang="en-US" sz="2400" dirty="0"/>
              <a:t>   </a:t>
            </a:r>
            <a:r>
              <a:rPr lang="zh-CN" altLang="en-US" sz="2400" dirty="0" smtClean="0"/>
              <a:t>业务领域服务的</a:t>
            </a:r>
            <a:r>
              <a:rPr lang="zh-CN" altLang="en-US" sz="2400" dirty="0"/>
              <a:t>主要目的是组装不同业务构件、事务控制（尽量将事务控制在本地事务）、任务推</a:t>
            </a:r>
            <a:r>
              <a:rPr lang="zh-CN" altLang="en-US" sz="2400" dirty="0" smtClean="0"/>
              <a:t>送</a:t>
            </a:r>
            <a:endParaRPr lang="en-US" altLang="zh-CN" sz="2400" dirty="0" smtClean="0"/>
          </a:p>
          <a:p>
            <a:endParaRPr lang="zh-CN" altLang="en-US" sz="2400" dirty="0"/>
          </a:p>
          <a:p>
            <a:r>
              <a:rPr lang="en-US" altLang="zh-CN" sz="2400" dirty="0"/>
              <a:t>3.</a:t>
            </a:r>
            <a:r>
              <a:rPr lang="zh-CN" altLang="en-US" sz="2400" dirty="0"/>
              <a:t>业务构件</a:t>
            </a:r>
          </a:p>
          <a:p>
            <a:r>
              <a:rPr lang="zh-CN" altLang="en-US" sz="2400" dirty="0"/>
              <a:t>    由多个实现类（多版本）和业务规则（如果是不需要做输入转换和路由可以不用配置）配置组成，对前台业务统一入口和出口，在内部处理可以根据不同参保分中心调用不同的构件组件实现各地不同政策和业务要求</a:t>
            </a:r>
            <a:endParaRPr lang="en-US" altLang="zh-CN" sz="2400" dirty="0"/>
          </a:p>
          <a:p>
            <a:endParaRPr lang="zh-CN" altLang="en-US" sz="2400" dirty="0"/>
          </a:p>
        </p:txBody>
      </p:sp>
    </p:spTree>
    <p:extLst>
      <p:ext uri="{BB962C8B-B14F-4D97-AF65-F5344CB8AC3E}">
        <p14:creationId xmlns:p14="http://schemas.microsoft.com/office/powerpoint/2010/main" val="3297799369"/>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817245" y="197402"/>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领域服务</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构件注册（注册构件基本信息和前置后置规则）</a:t>
            </a:r>
            <a:endParaRPr lang="en-US" altLang="zh-CN" sz="3200" dirty="0" smtClean="0">
              <a:solidFill>
                <a:srgbClr val="C00000"/>
              </a:solidFill>
              <a:latin typeface="微软雅黑" pitchFamily="34" charset="-122"/>
              <a:ea typeface="微软雅黑" pitchFamily="34" charset="-122"/>
            </a:endParaRPr>
          </a:p>
          <a:p>
            <a:pPr algn="ctr"/>
            <a:endParaRPr lang="zh-CN" altLang="en-US" sz="3200" dirty="0">
              <a:solidFill>
                <a:srgbClr val="C00000"/>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116227" y="1148979"/>
            <a:ext cx="11963717" cy="5576887"/>
          </a:xfrm>
          <a:prstGeom prst="rect">
            <a:avLst/>
          </a:prstGeom>
        </p:spPr>
      </p:pic>
    </p:spTree>
    <p:extLst>
      <p:ext uri="{BB962C8B-B14F-4D97-AF65-F5344CB8AC3E}">
        <p14:creationId xmlns:p14="http://schemas.microsoft.com/office/powerpoint/2010/main" val="2751457785"/>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919" y="1206230"/>
            <a:ext cx="5383205" cy="3416320"/>
          </a:xfrm>
          <a:prstGeom prst="rect">
            <a:avLst/>
          </a:prstGeom>
          <a:solidFill>
            <a:schemeClr val="bg2">
              <a:lumMod val="75000"/>
            </a:schemeClr>
          </a:solidFill>
        </p:spPr>
        <p:txBody>
          <a:bodyPr wrap="none" rtlCol="0">
            <a:spAutoFit/>
          </a:bodyPr>
          <a:lstStyle/>
          <a:p>
            <a:r>
              <a:rPr lang="en-US" altLang="zh-CN" dirty="0" smtClean="0"/>
              <a:t>//</a:t>
            </a:r>
            <a:r>
              <a:rPr lang="zh-CN" altLang="en-US" dirty="0" smtClean="0"/>
              <a:t>检查单位基本信息必须传入单位管理类型</a:t>
            </a:r>
            <a:endParaRPr lang="en-US" altLang="zh-CN" dirty="0" smtClean="0"/>
          </a:p>
          <a:p>
            <a:r>
              <a:rPr lang="en-US" altLang="zh-CN" dirty="0" smtClean="0"/>
              <a:t>rule </a:t>
            </a:r>
            <a:r>
              <a:rPr lang="en-US" altLang="zh-CN" dirty="0"/>
              <a:t>"check </a:t>
            </a:r>
            <a:r>
              <a:rPr lang="en-US" altLang="zh-CN" dirty="0" err="1"/>
              <a:t>yab019</a:t>
            </a:r>
            <a:r>
              <a:rPr lang="en-US" altLang="zh-CN" dirty="0"/>
              <a:t>"</a:t>
            </a:r>
          </a:p>
          <a:p>
            <a:r>
              <a:rPr lang="en-US" altLang="zh-CN" dirty="0"/>
              <a:t>when</a:t>
            </a:r>
          </a:p>
          <a:p>
            <a:r>
              <a:rPr lang="en-US" altLang="zh-CN" dirty="0"/>
              <a:t>  $</a:t>
            </a:r>
            <a:r>
              <a:rPr lang="en-US" altLang="zh-CN" dirty="0" err="1"/>
              <a:t>iDomain:SAB0001IDomain</a:t>
            </a:r>
            <a:r>
              <a:rPr lang="en-US" altLang="zh-CN" dirty="0"/>
              <a:t>()</a:t>
            </a:r>
          </a:p>
          <a:p>
            <a:r>
              <a:rPr lang="en-US" altLang="zh-CN" dirty="0"/>
              <a:t>  $</a:t>
            </a:r>
            <a:r>
              <a:rPr lang="en-US" altLang="zh-CN" dirty="0" err="1"/>
              <a:t>oDomain:DroolsRuleODomain</a:t>
            </a:r>
            <a:r>
              <a:rPr lang="en-US" altLang="zh-CN" dirty="0"/>
              <a:t>()</a:t>
            </a:r>
          </a:p>
          <a:p>
            <a:r>
              <a:rPr lang="en-US" altLang="zh-CN" dirty="0"/>
              <a:t>then</a:t>
            </a:r>
          </a:p>
          <a:p>
            <a:r>
              <a:rPr lang="en-US" altLang="zh-CN" dirty="0"/>
              <a:t>  if(</a:t>
            </a:r>
            <a:r>
              <a:rPr lang="en-US" altLang="zh-CN" dirty="0" err="1"/>
              <a:t>ValidateUtil.isEmpty</a:t>
            </a:r>
            <a:r>
              <a:rPr lang="en-US" altLang="zh-CN" dirty="0"/>
              <a:t>($</a:t>
            </a:r>
            <a:r>
              <a:rPr lang="en-US" altLang="zh-CN" dirty="0" err="1"/>
              <a:t>iDomain.getYab019</a:t>
            </a:r>
            <a:r>
              <a:rPr lang="en-US" altLang="zh-CN" dirty="0"/>
              <a:t>())){</a:t>
            </a:r>
          </a:p>
          <a:p>
            <a:r>
              <a:rPr lang="en-US" altLang="zh-CN" dirty="0"/>
              <a:t>  $</a:t>
            </a:r>
            <a:r>
              <a:rPr lang="en-US" altLang="zh-CN" dirty="0" err="1"/>
              <a:t>oDomain.setAppCode</a:t>
            </a:r>
            <a:r>
              <a:rPr lang="en-US" altLang="zh-CN" dirty="0"/>
              <a:t>("Error");</a:t>
            </a:r>
          </a:p>
          <a:p>
            <a:r>
              <a:rPr lang="en-US" altLang="zh-CN" dirty="0"/>
              <a:t>  $</a:t>
            </a:r>
            <a:r>
              <a:rPr lang="en-US" altLang="zh-CN" dirty="0" err="1"/>
              <a:t>oDomain.setAppMsg</a:t>
            </a:r>
            <a:r>
              <a:rPr lang="en-US" altLang="zh-CN" dirty="0"/>
              <a:t>("[</a:t>
            </a:r>
            <a:r>
              <a:rPr lang="zh-CN" altLang="en-US" dirty="0"/>
              <a:t>单位管理类型不能为空</a:t>
            </a:r>
            <a:r>
              <a:rPr lang="en-US" altLang="zh-CN" dirty="0"/>
              <a:t>]");</a:t>
            </a:r>
          </a:p>
          <a:p>
            <a:r>
              <a:rPr lang="en-US" altLang="zh-CN" dirty="0"/>
              <a:t>  return;</a:t>
            </a:r>
          </a:p>
          <a:p>
            <a:r>
              <a:rPr lang="en-US" altLang="zh-CN" dirty="0"/>
              <a:t>  }  </a:t>
            </a:r>
          </a:p>
          <a:p>
            <a:r>
              <a:rPr lang="en-US" altLang="zh-CN" dirty="0"/>
              <a:t>end</a:t>
            </a:r>
            <a:endParaRPr lang="zh-CN" altLang="en-US" dirty="0"/>
          </a:p>
        </p:txBody>
      </p:sp>
      <p:sp>
        <p:nvSpPr>
          <p:cNvPr id="3" name="文本框 2"/>
          <p:cNvSpPr txBox="1"/>
          <p:nvPr/>
        </p:nvSpPr>
        <p:spPr>
          <a:xfrm>
            <a:off x="252919" y="1055923"/>
            <a:ext cx="8783174" cy="4801314"/>
          </a:xfrm>
          <a:prstGeom prst="rect">
            <a:avLst/>
          </a:prstGeom>
          <a:solidFill>
            <a:schemeClr val="bg2">
              <a:lumMod val="75000"/>
            </a:schemeClr>
          </a:solidFill>
        </p:spPr>
        <p:txBody>
          <a:bodyPr wrap="square" rtlCol="0">
            <a:spAutoFit/>
          </a:bodyPr>
          <a:lstStyle/>
          <a:p>
            <a:r>
              <a:rPr lang="en-US" altLang="zh-CN" dirty="0" smtClean="0"/>
              <a:t>//</a:t>
            </a:r>
            <a:r>
              <a:rPr lang="zh-CN" altLang="en-US" dirty="0" smtClean="0"/>
              <a:t>检查如果是虚拟单位必须有单位名称和单位的所属机构</a:t>
            </a:r>
            <a:endParaRPr lang="en-US" altLang="zh-CN" dirty="0" smtClean="0"/>
          </a:p>
          <a:p>
            <a:r>
              <a:rPr lang="en-US" altLang="zh-CN" dirty="0" smtClean="0"/>
              <a:t>rule </a:t>
            </a:r>
            <a:r>
              <a:rPr lang="en-US" altLang="zh-CN" dirty="0"/>
              <a:t>"check </a:t>
            </a:r>
            <a:r>
              <a:rPr lang="en-US" altLang="zh-CN" dirty="0" err="1"/>
              <a:t>arg_yab019_02</a:t>
            </a:r>
            <a:r>
              <a:rPr lang="en-US" altLang="zh-CN" dirty="0"/>
              <a:t>"</a:t>
            </a:r>
          </a:p>
          <a:p>
            <a:r>
              <a:rPr lang="en-US" altLang="zh-CN" dirty="0"/>
              <a:t>when</a:t>
            </a:r>
          </a:p>
          <a:p>
            <a:r>
              <a:rPr lang="en-US" altLang="zh-CN" dirty="0"/>
              <a:t>  $</a:t>
            </a:r>
            <a:r>
              <a:rPr lang="en-US" altLang="zh-CN" dirty="0" err="1"/>
              <a:t>iDomain:SAB0001IDomain</a:t>
            </a:r>
            <a:r>
              <a:rPr lang="en-US" altLang="zh-CN" dirty="0"/>
              <a:t>(</a:t>
            </a:r>
            <a:r>
              <a:rPr lang="en-US" altLang="zh-CN" dirty="0" err="1"/>
              <a:t>yab019</a:t>
            </a:r>
            <a:r>
              <a:rPr lang="en-US" altLang="zh-CN" dirty="0"/>
              <a:t> == "02")</a:t>
            </a:r>
          </a:p>
          <a:p>
            <a:r>
              <a:rPr lang="en-US" altLang="zh-CN" dirty="0"/>
              <a:t>  $</a:t>
            </a:r>
            <a:r>
              <a:rPr lang="en-US" altLang="zh-CN" dirty="0" err="1"/>
              <a:t>oDomain:DroolsRuleODomain</a:t>
            </a:r>
            <a:r>
              <a:rPr lang="en-US" altLang="zh-CN" dirty="0"/>
              <a:t>()</a:t>
            </a:r>
          </a:p>
          <a:p>
            <a:r>
              <a:rPr lang="en-US" altLang="zh-CN" dirty="0"/>
              <a:t>then</a:t>
            </a:r>
          </a:p>
          <a:p>
            <a:r>
              <a:rPr lang="en-US" altLang="zh-CN" dirty="0"/>
              <a:t> $</a:t>
            </a:r>
            <a:r>
              <a:rPr lang="en-US" altLang="zh-CN" dirty="0" err="1"/>
              <a:t>oDomain.setAppMsg</a:t>
            </a:r>
            <a:r>
              <a:rPr lang="en-US" altLang="zh-CN" dirty="0"/>
              <a:t>("");</a:t>
            </a:r>
          </a:p>
          <a:p>
            <a:r>
              <a:rPr lang="en-US" altLang="zh-CN" dirty="0"/>
              <a:t>  if(</a:t>
            </a:r>
            <a:r>
              <a:rPr lang="en-US" altLang="zh-CN" dirty="0" err="1"/>
              <a:t>ValidateUtil.isEmpty</a:t>
            </a:r>
            <a:r>
              <a:rPr lang="en-US" altLang="zh-CN" dirty="0"/>
              <a:t>($</a:t>
            </a:r>
            <a:r>
              <a:rPr lang="en-US" altLang="zh-CN" dirty="0" err="1"/>
              <a:t>iDomain.getAae044</a:t>
            </a:r>
            <a:r>
              <a:rPr lang="en-US" altLang="zh-CN" dirty="0"/>
              <a:t>())){</a:t>
            </a:r>
          </a:p>
          <a:p>
            <a:r>
              <a:rPr lang="en-US" altLang="zh-CN" dirty="0"/>
              <a:t>  $</a:t>
            </a:r>
            <a:r>
              <a:rPr lang="en-US" altLang="zh-CN" dirty="0" err="1"/>
              <a:t>oDomain.setAppCode</a:t>
            </a:r>
            <a:r>
              <a:rPr lang="en-US" altLang="zh-CN" dirty="0"/>
              <a:t>("Error");</a:t>
            </a:r>
          </a:p>
          <a:p>
            <a:r>
              <a:rPr lang="en-US" altLang="zh-CN" dirty="0"/>
              <a:t>  $</a:t>
            </a:r>
            <a:r>
              <a:rPr lang="en-US" altLang="zh-CN" dirty="0" err="1"/>
              <a:t>oDomain.setAppMsg</a:t>
            </a:r>
            <a:r>
              <a:rPr lang="en-US" altLang="zh-CN" dirty="0"/>
              <a:t>($</a:t>
            </a:r>
            <a:r>
              <a:rPr lang="en-US" altLang="zh-CN" dirty="0" err="1"/>
              <a:t>oDomain.getAppMsg</a:t>
            </a:r>
            <a:r>
              <a:rPr lang="en-US" altLang="zh-CN" dirty="0"/>
              <a:t>()+"[</a:t>
            </a:r>
            <a:r>
              <a:rPr lang="zh-CN" altLang="en-US" dirty="0"/>
              <a:t>单位名称不能为空</a:t>
            </a:r>
            <a:r>
              <a:rPr lang="en-US" altLang="zh-CN" dirty="0"/>
              <a:t>]");</a:t>
            </a:r>
          </a:p>
          <a:p>
            <a:r>
              <a:rPr lang="en-US" altLang="zh-CN" dirty="0"/>
              <a:t>  }   </a:t>
            </a:r>
          </a:p>
          <a:p>
            <a:endParaRPr lang="en-US" altLang="zh-CN" dirty="0"/>
          </a:p>
          <a:p>
            <a:r>
              <a:rPr lang="en-US" altLang="zh-CN" dirty="0"/>
              <a:t>  if(</a:t>
            </a:r>
            <a:r>
              <a:rPr lang="en-US" altLang="zh-CN" dirty="0" err="1"/>
              <a:t>ValidateUtil.isEmpty</a:t>
            </a:r>
            <a:r>
              <a:rPr lang="en-US" altLang="zh-CN" dirty="0"/>
              <a:t>($</a:t>
            </a:r>
            <a:r>
              <a:rPr lang="en-US" altLang="zh-CN" dirty="0" err="1"/>
              <a:t>iDomain.getYab003</a:t>
            </a:r>
            <a:r>
              <a:rPr lang="en-US" altLang="zh-CN" dirty="0"/>
              <a:t>())){</a:t>
            </a:r>
          </a:p>
          <a:p>
            <a:r>
              <a:rPr lang="en-US" altLang="zh-CN" dirty="0"/>
              <a:t>  $</a:t>
            </a:r>
            <a:r>
              <a:rPr lang="en-US" altLang="zh-CN" dirty="0" err="1"/>
              <a:t>oDomain.setAppCode</a:t>
            </a:r>
            <a:r>
              <a:rPr lang="en-US" altLang="zh-CN" dirty="0"/>
              <a:t>("Error");</a:t>
            </a:r>
          </a:p>
          <a:p>
            <a:r>
              <a:rPr lang="en-US" altLang="zh-CN" dirty="0"/>
              <a:t>  $</a:t>
            </a:r>
            <a:r>
              <a:rPr lang="en-US" altLang="zh-CN" dirty="0" err="1"/>
              <a:t>oDomain.setAppMsg</a:t>
            </a:r>
            <a:r>
              <a:rPr lang="en-US" altLang="zh-CN" dirty="0"/>
              <a:t>($</a:t>
            </a:r>
            <a:r>
              <a:rPr lang="en-US" altLang="zh-CN" dirty="0" err="1"/>
              <a:t>oDomain.getAppMsg</a:t>
            </a:r>
            <a:r>
              <a:rPr lang="en-US" altLang="zh-CN" dirty="0"/>
              <a:t>()+"[</a:t>
            </a:r>
            <a:r>
              <a:rPr lang="zh-CN" altLang="en-US" dirty="0"/>
              <a:t>经办所属机构不能为空</a:t>
            </a:r>
            <a:r>
              <a:rPr lang="en-US" altLang="zh-CN" dirty="0"/>
              <a:t>]");</a:t>
            </a:r>
          </a:p>
          <a:p>
            <a:r>
              <a:rPr lang="en-US" altLang="zh-CN" dirty="0"/>
              <a:t>}  </a:t>
            </a:r>
          </a:p>
          <a:p>
            <a:r>
              <a:rPr lang="en-US" altLang="zh-CN" dirty="0"/>
              <a:t>end</a:t>
            </a:r>
            <a:endParaRPr lang="zh-CN" altLang="en-US" dirty="0"/>
          </a:p>
        </p:txBody>
      </p:sp>
      <p:sp>
        <p:nvSpPr>
          <p:cNvPr id="4" name="文本框 3"/>
          <p:cNvSpPr txBox="1"/>
          <p:nvPr/>
        </p:nvSpPr>
        <p:spPr>
          <a:xfrm>
            <a:off x="170350" y="1055923"/>
            <a:ext cx="9253031" cy="5909310"/>
          </a:xfrm>
          <a:prstGeom prst="rect">
            <a:avLst/>
          </a:prstGeom>
          <a:solidFill>
            <a:schemeClr val="bg2">
              <a:lumMod val="75000"/>
            </a:schemeClr>
          </a:solidFill>
        </p:spPr>
        <p:txBody>
          <a:bodyPr wrap="square" rtlCol="0">
            <a:spAutoFit/>
          </a:bodyPr>
          <a:lstStyle/>
          <a:p>
            <a:r>
              <a:rPr lang="en-US" altLang="zh-CN" dirty="0" smtClean="0"/>
              <a:t>//</a:t>
            </a:r>
            <a:r>
              <a:rPr lang="zh-CN" altLang="en-US" dirty="0" smtClean="0"/>
              <a:t>检查如果是正常单位必须有单位名称和单位的所属机构</a:t>
            </a:r>
            <a:endParaRPr lang="en-US" altLang="zh-CN" dirty="0" smtClean="0"/>
          </a:p>
          <a:p>
            <a:r>
              <a:rPr lang="en-US" altLang="zh-CN" dirty="0"/>
              <a:t>rule "check </a:t>
            </a:r>
            <a:r>
              <a:rPr lang="en-US" altLang="zh-CN" dirty="0" err="1"/>
              <a:t>arg_yab019_01</a:t>
            </a:r>
            <a:r>
              <a:rPr lang="en-US" altLang="zh-CN" dirty="0"/>
              <a:t>"</a:t>
            </a:r>
          </a:p>
          <a:p>
            <a:r>
              <a:rPr lang="en-US" altLang="zh-CN" dirty="0"/>
              <a:t>when</a:t>
            </a:r>
          </a:p>
          <a:p>
            <a:r>
              <a:rPr lang="en-US" altLang="zh-CN" dirty="0"/>
              <a:t>  $</a:t>
            </a:r>
            <a:r>
              <a:rPr lang="en-US" altLang="zh-CN" dirty="0" err="1"/>
              <a:t>iDomain:SAB0001IDomain</a:t>
            </a:r>
            <a:r>
              <a:rPr lang="en-US" altLang="zh-CN" dirty="0"/>
              <a:t>(</a:t>
            </a:r>
            <a:r>
              <a:rPr lang="en-US" altLang="zh-CN" dirty="0" err="1"/>
              <a:t>yab019</a:t>
            </a:r>
            <a:r>
              <a:rPr lang="en-US" altLang="zh-CN" dirty="0"/>
              <a:t> == "01")</a:t>
            </a:r>
          </a:p>
          <a:p>
            <a:r>
              <a:rPr lang="en-US" altLang="zh-CN" dirty="0"/>
              <a:t>  $</a:t>
            </a:r>
            <a:r>
              <a:rPr lang="en-US" altLang="zh-CN" dirty="0" err="1"/>
              <a:t>oDomain:DroolsRuleODomain</a:t>
            </a:r>
            <a:r>
              <a:rPr lang="en-US" altLang="zh-CN" dirty="0"/>
              <a:t>()</a:t>
            </a:r>
          </a:p>
          <a:p>
            <a:r>
              <a:rPr lang="en-US" altLang="zh-CN" dirty="0"/>
              <a:t>then</a:t>
            </a:r>
          </a:p>
          <a:p>
            <a:r>
              <a:rPr lang="en-US" altLang="zh-CN" dirty="0"/>
              <a:t> $</a:t>
            </a:r>
            <a:r>
              <a:rPr lang="en-US" altLang="zh-CN" dirty="0" err="1"/>
              <a:t>oDomain.setAppMsg</a:t>
            </a:r>
            <a:r>
              <a:rPr lang="en-US" altLang="zh-CN" dirty="0"/>
              <a:t>("");</a:t>
            </a:r>
          </a:p>
          <a:p>
            <a:r>
              <a:rPr lang="en-US" altLang="zh-CN" dirty="0"/>
              <a:t>  if(</a:t>
            </a:r>
            <a:r>
              <a:rPr lang="en-US" altLang="zh-CN" dirty="0" err="1"/>
              <a:t>ValidateUtil.isEmpty</a:t>
            </a:r>
            <a:r>
              <a:rPr lang="en-US" altLang="zh-CN" dirty="0"/>
              <a:t>($</a:t>
            </a:r>
            <a:r>
              <a:rPr lang="en-US" altLang="zh-CN" dirty="0" err="1"/>
              <a:t>iDomain.getAae044</a:t>
            </a:r>
            <a:r>
              <a:rPr lang="en-US" altLang="zh-CN" dirty="0"/>
              <a:t>())){</a:t>
            </a:r>
          </a:p>
          <a:p>
            <a:r>
              <a:rPr lang="en-US" altLang="zh-CN" dirty="0"/>
              <a:t>  $</a:t>
            </a:r>
            <a:r>
              <a:rPr lang="en-US" altLang="zh-CN" dirty="0" err="1"/>
              <a:t>oDomain.setAppCode</a:t>
            </a:r>
            <a:r>
              <a:rPr lang="en-US" altLang="zh-CN" dirty="0"/>
              <a:t>("Error");</a:t>
            </a:r>
          </a:p>
          <a:p>
            <a:r>
              <a:rPr lang="en-US" altLang="zh-CN" dirty="0"/>
              <a:t>  $</a:t>
            </a:r>
            <a:r>
              <a:rPr lang="en-US" altLang="zh-CN" dirty="0" err="1"/>
              <a:t>oDomain.setAppMsg</a:t>
            </a:r>
            <a:r>
              <a:rPr lang="en-US" altLang="zh-CN" dirty="0"/>
              <a:t>($</a:t>
            </a:r>
            <a:r>
              <a:rPr lang="en-US" altLang="zh-CN" dirty="0" err="1"/>
              <a:t>oDomain.getAppMsg</a:t>
            </a:r>
            <a:r>
              <a:rPr lang="en-US" altLang="zh-CN" dirty="0"/>
              <a:t>()+"[</a:t>
            </a:r>
            <a:r>
              <a:rPr lang="zh-CN" altLang="en-US" dirty="0"/>
              <a:t>单位名称不能为空</a:t>
            </a:r>
            <a:r>
              <a:rPr lang="en-US" altLang="zh-CN" dirty="0"/>
              <a:t>]");</a:t>
            </a:r>
          </a:p>
          <a:p>
            <a:r>
              <a:rPr lang="en-US" altLang="zh-CN" dirty="0"/>
              <a:t>  }  </a:t>
            </a:r>
          </a:p>
          <a:p>
            <a:r>
              <a:rPr lang="en-US" altLang="zh-CN" dirty="0"/>
              <a:t>  if(</a:t>
            </a:r>
            <a:r>
              <a:rPr lang="en-US" altLang="zh-CN" dirty="0" err="1"/>
              <a:t>ValidateUtil.isEmpty</a:t>
            </a:r>
            <a:r>
              <a:rPr lang="en-US" altLang="zh-CN" dirty="0"/>
              <a:t>($</a:t>
            </a:r>
            <a:r>
              <a:rPr lang="en-US" altLang="zh-CN" dirty="0" err="1"/>
              <a:t>iDomain.getAae053</a:t>
            </a:r>
            <a:r>
              <a:rPr lang="en-US" altLang="zh-CN" dirty="0"/>
              <a:t>())){</a:t>
            </a:r>
          </a:p>
          <a:p>
            <a:r>
              <a:rPr lang="en-US" altLang="zh-CN" dirty="0"/>
              <a:t>  $</a:t>
            </a:r>
            <a:r>
              <a:rPr lang="en-US" altLang="zh-CN" dirty="0" err="1"/>
              <a:t>oDomain.setAppCode</a:t>
            </a:r>
            <a:r>
              <a:rPr lang="en-US" altLang="zh-CN" dirty="0"/>
              <a:t>("Error");</a:t>
            </a:r>
          </a:p>
          <a:p>
            <a:r>
              <a:rPr lang="en-US" altLang="zh-CN" dirty="0"/>
              <a:t>  $</a:t>
            </a:r>
            <a:r>
              <a:rPr lang="en-US" altLang="zh-CN" dirty="0" err="1"/>
              <a:t>oDomain.setAppMsg</a:t>
            </a:r>
            <a:r>
              <a:rPr lang="en-US" altLang="zh-CN" dirty="0"/>
              <a:t>($</a:t>
            </a:r>
            <a:r>
              <a:rPr lang="en-US" altLang="zh-CN" dirty="0" err="1"/>
              <a:t>oDomain.getAppMsg</a:t>
            </a:r>
            <a:r>
              <a:rPr lang="en-US" altLang="zh-CN" dirty="0"/>
              <a:t>()+"[</a:t>
            </a:r>
            <a:r>
              <a:rPr lang="zh-CN" altLang="en-US" dirty="0"/>
              <a:t>组织机构代码不能为空</a:t>
            </a:r>
            <a:r>
              <a:rPr lang="en-US" altLang="zh-CN" dirty="0"/>
              <a:t>]");</a:t>
            </a:r>
          </a:p>
          <a:p>
            <a:r>
              <a:rPr lang="en-US" altLang="zh-CN" dirty="0"/>
              <a:t>}  </a:t>
            </a:r>
            <a:r>
              <a:rPr lang="en-US" altLang="zh-CN" dirty="0" smtClean="0"/>
              <a:t>  </a:t>
            </a:r>
            <a:endParaRPr lang="en-US" altLang="zh-CN" dirty="0"/>
          </a:p>
          <a:p>
            <a:r>
              <a:rPr lang="en-US" altLang="zh-CN" dirty="0"/>
              <a:t>  if(</a:t>
            </a:r>
            <a:r>
              <a:rPr lang="en-US" altLang="zh-CN" dirty="0" err="1"/>
              <a:t>ValidateUtil.isEmpty</a:t>
            </a:r>
            <a:r>
              <a:rPr lang="en-US" altLang="zh-CN" dirty="0"/>
              <a:t>($</a:t>
            </a:r>
            <a:r>
              <a:rPr lang="en-US" altLang="zh-CN" dirty="0" err="1"/>
              <a:t>iDomain.getAab019</a:t>
            </a:r>
            <a:r>
              <a:rPr lang="en-US" altLang="zh-CN" dirty="0"/>
              <a:t>())){</a:t>
            </a:r>
          </a:p>
          <a:p>
            <a:r>
              <a:rPr lang="en-US" altLang="zh-CN" dirty="0"/>
              <a:t>  $</a:t>
            </a:r>
            <a:r>
              <a:rPr lang="en-US" altLang="zh-CN" dirty="0" err="1"/>
              <a:t>oDomain.setAppCode</a:t>
            </a:r>
            <a:r>
              <a:rPr lang="en-US" altLang="zh-CN" dirty="0"/>
              <a:t>("Error");</a:t>
            </a:r>
          </a:p>
          <a:p>
            <a:r>
              <a:rPr lang="en-US" altLang="zh-CN" dirty="0"/>
              <a:t>  $</a:t>
            </a:r>
            <a:r>
              <a:rPr lang="en-US" altLang="zh-CN" dirty="0" err="1"/>
              <a:t>oDomain.setAppMsg</a:t>
            </a:r>
            <a:r>
              <a:rPr lang="en-US" altLang="zh-CN" dirty="0"/>
              <a:t>($</a:t>
            </a:r>
            <a:r>
              <a:rPr lang="en-US" altLang="zh-CN" dirty="0" err="1"/>
              <a:t>oDomain.getAppMsg</a:t>
            </a:r>
            <a:r>
              <a:rPr lang="en-US" altLang="zh-CN" dirty="0"/>
              <a:t>()+"[</a:t>
            </a:r>
            <a:r>
              <a:rPr lang="zh-CN" altLang="en-US" dirty="0"/>
              <a:t>单位类型不能为空</a:t>
            </a:r>
            <a:r>
              <a:rPr lang="en-US" altLang="zh-CN" dirty="0"/>
              <a:t>]");</a:t>
            </a:r>
          </a:p>
          <a:p>
            <a:r>
              <a:rPr lang="en-US" altLang="zh-CN" dirty="0"/>
              <a:t>}  </a:t>
            </a:r>
          </a:p>
          <a:p>
            <a:r>
              <a:rPr lang="en-US" altLang="zh-CN" dirty="0" smtClean="0"/>
              <a:t>.........</a:t>
            </a:r>
            <a:endParaRPr lang="en-US" altLang="zh-CN" dirty="0"/>
          </a:p>
          <a:p>
            <a:r>
              <a:rPr lang="en-US" altLang="zh-CN" dirty="0"/>
              <a:t>end</a:t>
            </a:r>
            <a:endParaRPr lang="zh-CN" altLang="en-US" dirty="0"/>
          </a:p>
        </p:txBody>
      </p:sp>
      <p:sp>
        <p:nvSpPr>
          <p:cNvPr id="5" name="标题 2"/>
          <p:cNvSpPr txBox="1">
            <a:spLocks/>
          </p:cNvSpPr>
          <p:nvPr/>
        </p:nvSpPr>
        <p:spPr bwMode="auto">
          <a:xfrm>
            <a:off x="652145" y="70402"/>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规则配置文件</a:t>
            </a:r>
            <a:endParaRPr lang="en-US" altLang="zh-CN" sz="3200" dirty="0" smtClean="0">
              <a:solidFill>
                <a:srgbClr val="C00000"/>
              </a:solidFill>
              <a:latin typeface="微软雅黑" pitchFamily="34" charset="-122"/>
              <a:ea typeface="微软雅黑" pitchFamily="34" charset="-122"/>
            </a:endParaRPr>
          </a:p>
          <a:p>
            <a:pPr algn="ctr"/>
            <a:endParaRPr lang="zh-CN" altLang="en-US" sz="3200" dirty="0">
              <a:solidFill>
                <a:srgbClr val="C00000"/>
              </a:solidFill>
              <a:latin typeface="微软雅黑" pitchFamily="34" charset="-122"/>
              <a:ea typeface="微软雅黑" pitchFamily="34" charset="-122"/>
            </a:endParaRPr>
          </a:p>
        </p:txBody>
      </p:sp>
      <p:sp>
        <p:nvSpPr>
          <p:cNvPr id="6" name="文本框 5"/>
          <p:cNvSpPr txBox="1"/>
          <p:nvPr/>
        </p:nvSpPr>
        <p:spPr>
          <a:xfrm>
            <a:off x="170350" y="1055923"/>
            <a:ext cx="9253031" cy="5909310"/>
          </a:xfrm>
          <a:prstGeom prst="rect">
            <a:avLst/>
          </a:prstGeom>
          <a:solidFill>
            <a:schemeClr val="bg2">
              <a:lumMod val="75000"/>
            </a:schemeClr>
          </a:solidFill>
        </p:spPr>
        <p:txBody>
          <a:bodyPr wrap="square" rtlCol="0">
            <a:spAutoFit/>
          </a:bodyPr>
          <a:lstStyle/>
          <a:p>
            <a:r>
              <a:rPr lang="en-US" altLang="zh-CN" dirty="0" smtClean="0"/>
              <a:t>//</a:t>
            </a:r>
            <a:r>
              <a:rPr lang="zh-CN" altLang="en-US" dirty="0" smtClean="0"/>
              <a:t>检查如果是机关、事业单位 必须填写编制数</a:t>
            </a:r>
            <a:endParaRPr lang="en-US" altLang="zh-CN" dirty="0"/>
          </a:p>
          <a:p>
            <a:r>
              <a:rPr lang="en-US" altLang="zh-CN" dirty="0" smtClean="0"/>
              <a:t>rule </a:t>
            </a:r>
            <a:r>
              <a:rPr lang="en-US" altLang="zh-CN" dirty="0"/>
              <a:t>"check </a:t>
            </a:r>
            <a:r>
              <a:rPr lang="en-US" altLang="zh-CN" dirty="0" err="1"/>
              <a:t>aab019_30_50</a:t>
            </a:r>
            <a:r>
              <a:rPr lang="en-US" altLang="zh-CN" dirty="0"/>
              <a:t>"</a:t>
            </a:r>
          </a:p>
          <a:p>
            <a:r>
              <a:rPr lang="en-US" altLang="zh-CN" dirty="0"/>
              <a:t>when</a:t>
            </a:r>
          </a:p>
          <a:p>
            <a:r>
              <a:rPr lang="en-US" altLang="zh-CN" dirty="0"/>
              <a:t>  $</a:t>
            </a:r>
            <a:r>
              <a:rPr lang="en-US" altLang="zh-CN" dirty="0" err="1"/>
              <a:t>iDomain:SAB0001IDomain</a:t>
            </a:r>
            <a:r>
              <a:rPr lang="en-US" altLang="zh-CN" dirty="0"/>
              <a:t>(</a:t>
            </a:r>
            <a:r>
              <a:rPr lang="en-US" altLang="zh-CN" dirty="0" err="1"/>
              <a:t>yab019</a:t>
            </a:r>
            <a:r>
              <a:rPr lang="en-US" altLang="zh-CN" dirty="0"/>
              <a:t> == "01" &amp;&amp; (</a:t>
            </a:r>
            <a:r>
              <a:rPr lang="en-US" altLang="zh-CN" dirty="0" err="1"/>
              <a:t>aab019</a:t>
            </a:r>
            <a:r>
              <a:rPr lang="en-US" altLang="zh-CN" dirty="0"/>
              <a:t> == "30" || </a:t>
            </a:r>
            <a:r>
              <a:rPr lang="en-US" altLang="zh-CN" dirty="0" err="1"/>
              <a:t>aab019</a:t>
            </a:r>
            <a:r>
              <a:rPr lang="en-US" altLang="zh-CN" dirty="0"/>
              <a:t> == "50"))</a:t>
            </a:r>
          </a:p>
          <a:p>
            <a:r>
              <a:rPr lang="en-US" altLang="zh-CN" dirty="0"/>
              <a:t>  $</a:t>
            </a:r>
            <a:r>
              <a:rPr lang="en-US" altLang="zh-CN" dirty="0" err="1"/>
              <a:t>oDomain:DroolsRuleODomain</a:t>
            </a:r>
            <a:r>
              <a:rPr lang="en-US" altLang="zh-CN" dirty="0"/>
              <a:t>()</a:t>
            </a:r>
          </a:p>
          <a:p>
            <a:r>
              <a:rPr lang="en-US" altLang="zh-CN" dirty="0"/>
              <a:t>then</a:t>
            </a:r>
          </a:p>
          <a:p>
            <a:r>
              <a:rPr lang="en-US" altLang="zh-CN" dirty="0"/>
              <a:t>  if(</a:t>
            </a:r>
            <a:r>
              <a:rPr lang="en-US" altLang="zh-CN" dirty="0" err="1"/>
              <a:t>ValidateUtil.isEmpty</a:t>
            </a:r>
            <a:r>
              <a:rPr lang="en-US" altLang="zh-CN" dirty="0"/>
              <a:t>($</a:t>
            </a:r>
            <a:r>
              <a:rPr lang="en-US" altLang="zh-CN" dirty="0" err="1"/>
              <a:t>iDomain.getAab302</a:t>
            </a:r>
            <a:r>
              <a:rPr lang="en-US" altLang="zh-CN" dirty="0"/>
              <a:t>()) || $</a:t>
            </a:r>
            <a:r>
              <a:rPr lang="en-US" altLang="zh-CN" dirty="0" err="1"/>
              <a:t>iDomain.getAab302</a:t>
            </a:r>
            <a:r>
              <a:rPr lang="en-US" altLang="zh-CN" dirty="0"/>
              <a:t>() &lt;= 0){</a:t>
            </a:r>
          </a:p>
          <a:p>
            <a:r>
              <a:rPr lang="en-US" altLang="zh-CN" dirty="0"/>
              <a:t>  $</a:t>
            </a:r>
            <a:r>
              <a:rPr lang="en-US" altLang="zh-CN" dirty="0" err="1"/>
              <a:t>oDomain.setAppCode</a:t>
            </a:r>
            <a:r>
              <a:rPr lang="en-US" altLang="zh-CN" dirty="0"/>
              <a:t>("Error");</a:t>
            </a:r>
          </a:p>
          <a:p>
            <a:r>
              <a:rPr lang="en-US" altLang="zh-CN" dirty="0"/>
              <a:t>  $</a:t>
            </a:r>
            <a:r>
              <a:rPr lang="en-US" altLang="zh-CN" dirty="0" err="1"/>
              <a:t>oDomain.setAppMsg</a:t>
            </a:r>
            <a:r>
              <a:rPr lang="en-US" altLang="zh-CN" dirty="0"/>
              <a:t>("[</a:t>
            </a:r>
            <a:r>
              <a:rPr lang="zh-CN" altLang="en-US" dirty="0"/>
              <a:t>机关事业单位编制人数不能小于</a:t>
            </a:r>
            <a:r>
              <a:rPr lang="en-US" altLang="zh-CN" dirty="0"/>
              <a:t>0]");</a:t>
            </a:r>
          </a:p>
          <a:p>
            <a:r>
              <a:rPr lang="en-US" altLang="zh-CN" dirty="0"/>
              <a:t> return;</a:t>
            </a:r>
          </a:p>
          <a:p>
            <a:r>
              <a:rPr lang="en-US" altLang="zh-CN" dirty="0"/>
              <a:t>}  </a:t>
            </a:r>
          </a:p>
          <a:p>
            <a:r>
              <a:rPr lang="en-US" altLang="zh-CN" dirty="0" smtClean="0"/>
              <a:t>end</a:t>
            </a:r>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200576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03" y="1047750"/>
            <a:ext cx="11518533" cy="5717510"/>
          </a:xfrm>
          <a:prstGeom prst="rect">
            <a:avLst/>
          </a:prstGeom>
        </p:spPr>
      </p:pic>
      <p:sp>
        <p:nvSpPr>
          <p:cNvPr id="3" name="标题 2"/>
          <p:cNvSpPr txBox="1">
            <a:spLocks/>
          </p:cNvSpPr>
          <p:nvPr/>
        </p:nvSpPr>
        <p:spPr bwMode="auto">
          <a:xfrm>
            <a:off x="652145" y="70402"/>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领域服务</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构件授权管理</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551215646"/>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1143000"/>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关于领域服务</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构件的自动测试</a:t>
            </a:r>
            <a:endParaRPr lang="zh-CN" altLang="en-US" sz="3200" dirty="0">
              <a:solidFill>
                <a:srgbClr val="C00000"/>
              </a:solidFill>
              <a:latin typeface="微软雅黑" pitchFamily="34" charset="-122"/>
              <a:ea typeface="微软雅黑" pitchFamily="34" charset="-122"/>
            </a:endParaRPr>
          </a:p>
        </p:txBody>
      </p:sp>
      <p:grpSp>
        <p:nvGrpSpPr>
          <p:cNvPr id="3" name="组合 2"/>
          <p:cNvGrpSpPr>
            <a:grpSpLocks/>
          </p:cNvGrpSpPr>
          <p:nvPr/>
        </p:nvGrpSpPr>
        <p:grpSpPr bwMode="auto">
          <a:xfrm>
            <a:off x="2316216" y="1236663"/>
            <a:ext cx="5311949" cy="514350"/>
            <a:chOff x="913736" y="3620428"/>
            <a:chExt cx="5133725" cy="514248"/>
          </a:xfrm>
        </p:grpSpPr>
        <p:sp>
          <p:nvSpPr>
            <p:cNvPr id="4" name="圆角矩形 3"/>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5" name="TextBox 6"/>
            <p:cNvSpPr txBox="1">
              <a:spLocks noChangeArrowheads="1"/>
            </p:cNvSpPr>
            <p:nvPr/>
          </p:nvSpPr>
          <p:spPr bwMode="auto">
            <a:xfrm>
              <a:off x="914600" y="3651336"/>
              <a:ext cx="4319616" cy="416891"/>
            </a:xfrm>
            <a:prstGeom prst="rect">
              <a:avLst/>
            </a:prstGeom>
            <a:noFill/>
            <a:ln w="9525">
              <a:noFill/>
              <a:miter lim="800000"/>
              <a:headEnd/>
              <a:tailEnd/>
            </a:ln>
          </p:spPr>
          <p:txBody>
            <a:bodyPr>
              <a:spAutoFit/>
            </a:bodyPr>
            <a:lstStyle/>
            <a:p>
              <a:pPr>
                <a:lnSpc>
                  <a:spcPct val="130000"/>
                </a:lnSpc>
              </a:pPr>
              <a:r>
                <a:rPr lang="zh-CN" altLang="en-US" b="1" dirty="0" smtClean="0">
                  <a:solidFill>
                    <a:schemeClr val="bg1"/>
                  </a:solidFill>
                  <a:latin typeface="微软雅黑" pitchFamily="34" charset="-122"/>
                  <a:ea typeface="微软雅黑" pitchFamily="34" charset="-122"/>
                </a:rPr>
                <a:t>主要工具：</a:t>
              </a:r>
              <a:r>
                <a:rPr lang="en-US" altLang="zh-CN" b="1" dirty="0" smtClean="0">
                  <a:solidFill>
                    <a:schemeClr val="bg1"/>
                  </a:solidFill>
                  <a:latin typeface="微软雅黑" pitchFamily="34" charset="-122"/>
                  <a:ea typeface="微软雅黑" pitchFamily="34" charset="-122"/>
                </a:rPr>
                <a:t>maven</a:t>
              </a:r>
              <a:r>
                <a:rPr lang="zh-CN" altLang="en-US" b="1" dirty="0" smtClean="0">
                  <a:solidFill>
                    <a:schemeClr val="bg1"/>
                  </a:solidFill>
                  <a:latin typeface="微软雅黑" pitchFamily="34" charset="-122"/>
                  <a:ea typeface="微软雅黑" pitchFamily="34" charset="-122"/>
                </a:rPr>
                <a:t>、</a:t>
              </a:r>
              <a:r>
                <a:rPr lang="en-US" altLang="zh-CN" b="1" dirty="0" err="1" smtClean="0">
                  <a:solidFill>
                    <a:schemeClr val="bg1"/>
                  </a:solidFill>
                  <a:latin typeface="微软雅黑" pitchFamily="34" charset="-122"/>
                  <a:ea typeface="微软雅黑" pitchFamily="34" charset="-122"/>
                </a:rPr>
                <a:t>Junit</a:t>
              </a:r>
              <a:endParaRPr lang="en-US" altLang="zh-CN" b="1" dirty="0">
                <a:solidFill>
                  <a:schemeClr val="bg1"/>
                </a:solidFill>
                <a:latin typeface="微软雅黑" pitchFamily="34" charset="-122"/>
                <a:ea typeface="微软雅黑" pitchFamily="34" charset="-122"/>
              </a:endParaRPr>
            </a:p>
          </p:txBody>
        </p:sp>
      </p:grpSp>
      <p:grpSp>
        <p:nvGrpSpPr>
          <p:cNvPr id="6" name="组合 5"/>
          <p:cNvGrpSpPr>
            <a:grpSpLocks/>
          </p:cNvGrpSpPr>
          <p:nvPr/>
        </p:nvGrpSpPr>
        <p:grpSpPr bwMode="auto">
          <a:xfrm>
            <a:off x="2333455" y="1872116"/>
            <a:ext cx="5275660" cy="514350"/>
            <a:chOff x="913736" y="3620428"/>
            <a:chExt cx="5133725" cy="514248"/>
          </a:xfrm>
        </p:grpSpPr>
        <p:sp>
          <p:nvSpPr>
            <p:cNvPr id="7" name="圆角矩形 6"/>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8" name="TextBox 6"/>
            <p:cNvSpPr txBox="1">
              <a:spLocks noChangeArrowheads="1"/>
            </p:cNvSpPr>
            <p:nvPr/>
          </p:nvSpPr>
          <p:spPr bwMode="auto">
            <a:xfrm>
              <a:off x="914600" y="3651336"/>
              <a:ext cx="5132861" cy="452342"/>
            </a:xfrm>
            <a:prstGeom prst="rect">
              <a:avLst/>
            </a:prstGeom>
            <a:noFill/>
            <a:ln w="9525">
              <a:noFill/>
              <a:miter lim="800000"/>
              <a:headEnd/>
              <a:tailEnd/>
            </a:ln>
          </p:spPr>
          <p:txBody>
            <a:bodyPr wrap="square">
              <a:spAutoFit/>
            </a:bodyPr>
            <a:lstStyle/>
            <a:p>
              <a:pPr>
                <a:lnSpc>
                  <a:spcPct val="130000"/>
                </a:lnSpc>
              </a:pPr>
              <a:r>
                <a:rPr lang="zh-CN" altLang="en-US" b="1" dirty="0" smtClean="0">
                  <a:solidFill>
                    <a:schemeClr val="bg1"/>
                  </a:solidFill>
                  <a:latin typeface="微软雅黑" pitchFamily="34" charset="-122"/>
                  <a:ea typeface="微软雅黑" pitchFamily="34" charset="-122"/>
                </a:rPr>
                <a:t>建立构件的测试用例</a:t>
              </a:r>
              <a:endParaRPr lang="en-US" altLang="zh-CN" b="1" dirty="0">
                <a:solidFill>
                  <a:schemeClr val="bg1"/>
                </a:solidFill>
                <a:latin typeface="微软雅黑" pitchFamily="34" charset="-122"/>
                <a:ea typeface="微软雅黑" pitchFamily="34" charset="-122"/>
              </a:endParaRPr>
            </a:p>
          </p:txBody>
        </p:sp>
      </p:grpSp>
      <p:sp>
        <p:nvSpPr>
          <p:cNvPr id="10" name="椭圆 9"/>
          <p:cNvSpPr/>
          <p:nvPr/>
        </p:nvSpPr>
        <p:spPr>
          <a:xfrm>
            <a:off x="115797" y="4194115"/>
            <a:ext cx="1538514" cy="747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执行打包脚本</a:t>
            </a:r>
            <a:endParaRPr lang="zh-CN" altLang="en-US" dirty="0"/>
          </a:p>
        </p:txBody>
      </p:sp>
      <p:sp>
        <p:nvSpPr>
          <p:cNvPr id="11" name="圆角矩形 10"/>
          <p:cNvSpPr/>
          <p:nvPr/>
        </p:nvSpPr>
        <p:spPr>
          <a:xfrm>
            <a:off x="2133605" y="3380921"/>
            <a:ext cx="5878285" cy="236673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流程图: 数据 15"/>
          <p:cNvSpPr/>
          <p:nvPr/>
        </p:nvSpPr>
        <p:spPr>
          <a:xfrm>
            <a:off x="2866891" y="3773712"/>
            <a:ext cx="1299066" cy="1301266"/>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测试数据初始化</a:t>
            </a:r>
            <a:endParaRPr lang="zh-CN" altLang="en-US" dirty="0"/>
          </a:p>
        </p:txBody>
      </p:sp>
      <p:sp>
        <p:nvSpPr>
          <p:cNvPr id="19" name="圆角矩形 18"/>
          <p:cNvSpPr/>
          <p:nvPr/>
        </p:nvSpPr>
        <p:spPr>
          <a:xfrm>
            <a:off x="4437639" y="3476170"/>
            <a:ext cx="1325172" cy="633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构件逻辑</a:t>
            </a:r>
            <a:r>
              <a:rPr lang="en-US" altLang="zh-CN" dirty="0" smtClean="0"/>
              <a:t>1</a:t>
            </a:r>
            <a:endParaRPr lang="zh-CN" altLang="en-US" dirty="0"/>
          </a:p>
        </p:txBody>
      </p:sp>
      <p:sp>
        <p:nvSpPr>
          <p:cNvPr id="20" name="圆角矩形 19"/>
          <p:cNvSpPr/>
          <p:nvPr/>
        </p:nvSpPr>
        <p:spPr>
          <a:xfrm>
            <a:off x="4441376" y="4259848"/>
            <a:ext cx="1394007" cy="5974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构件逻辑</a:t>
            </a:r>
            <a:r>
              <a:rPr lang="en-US" altLang="zh-CN" dirty="0"/>
              <a:t>2</a:t>
            </a:r>
            <a:endParaRPr lang="zh-CN" altLang="en-US" dirty="0"/>
          </a:p>
        </p:txBody>
      </p:sp>
      <p:cxnSp>
        <p:nvCxnSpPr>
          <p:cNvPr id="22" name="直接箭头连接符 21"/>
          <p:cNvCxnSpPr>
            <a:stCxn id="10" idx="6"/>
            <a:endCxn id="11" idx="1"/>
          </p:cNvCxnSpPr>
          <p:nvPr/>
        </p:nvCxnSpPr>
        <p:spPr>
          <a:xfrm flipV="1">
            <a:off x="1654311" y="4564289"/>
            <a:ext cx="479294" cy="3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圆角矩形 22"/>
          <p:cNvSpPr/>
          <p:nvPr/>
        </p:nvSpPr>
        <p:spPr>
          <a:xfrm>
            <a:off x="4448636" y="4992820"/>
            <a:ext cx="1394007" cy="5974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p>
        </p:txBody>
      </p:sp>
      <p:sp>
        <p:nvSpPr>
          <p:cNvPr id="24" name="流程图: 决策 23"/>
          <p:cNvSpPr/>
          <p:nvPr/>
        </p:nvSpPr>
        <p:spPr>
          <a:xfrm>
            <a:off x="5959961" y="3949947"/>
            <a:ext cx="1985254" cy="117823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测试结果检查</a:t>
            </a:r>
            <a:endParaRPr lang="zh-CN" altLang="en-US" dirty="0"/>
          </a:p>
        </p:txBody>
      </p:sp>
      <p:sp>
        <p:nvSpPr>
          <p:cNvPr id="27" name="矩形 26"/>
          <p:cNvSpPr/>
          <p:nvPr/>
        </p:nvSpPr>
        <p:spPr>
          <a:xfrm flipH="1">
            <a:off x="2228707" y="3699088"/>
            <a:ext cx="446929" cy="1569660"/>
          </a:xfrm>
          <a:prstGeom prst="rect">
            <a:avLst/>
          </a:prstGeom>
          <a:noFill/>
        </p:spPr>
        <p:txBody>
          <a:bodyPr wrap="square">
            <a:spAutoFit/>
          </a:bodyPr>
          <a:lstStyle/>
          <a:p>
            <a:r>
              <a:rPr lang="zh-CN" altLang="en-US" sz="2400" dirty="0">
                <a:solidFill>
                  <a:srgbClr val="FF0000"/>
                </a:solidFill>
              </a:rPr>
              <a:t>测试用例</a:t>
            </a:r>
          </a:p>
        </p:txBody>
      </p:sp>
      <p:sp>
        <p:nvSpPr>
          <p:cNvPr id="29" name="流程图: 过程 28"/>
          <p:cNvSpPr/>
          <p:nvPr/>
        </p:nvSpPr>
        <p:spPr>
          <a:xfrm>
            <a:off x="8772525" y="4257675"/>
            <a:ext cx="914400" cy="6126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生成打包文件</a:t>
            </a:r>
            <a:endParaRPr lang="zh-CN" altLang="en-US" dirty="0"/>
          </a:p>
        </p:txBody>
      </p:sp>
      <p:cxnSp>
        <p:nvCxnSpPr>
          <p:cNvPr id="31" name="直接箭头连接符 30"/>
          <p:cNvCxnSpPr>
            <a:stCxn id="11" idx="3"/>
            <a:endCxn id="29" idx="1"/>
          </p:cNvCxnSpPr>
          <p:nvPr/>
        </p:nvCxnSpPr>
        <p:spPr>
          <a:xfrm flipV="1">
            <a:off x="8011890" y="4563999"/>
            <a:ext cx="760635" cy="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153023" y="4299252"/>
            <a:ext cx="646331" cy="369332"/>
          </a:xfrm>
          <a:prstGeom prst="rect">
            <a:avLst/>
          </a:prstGeom>
          <a:noFill/>
        </p:spPr>
        <p:txBody>
          <a:bodyPr wrap="none" rtlCol="0">
            <a:spAutoFit/>
          </a:bodyPr>
          <a:lstStyle/>
          <a:p>
            <a:r>
              <a:rPr lang="zh-CN" altLang="en-US" dirty="0" smtClean="0"/>
              <a:t>成功</a:t>
            </a:r>
            <a:endParaRPr lang="zh-CN" altLang="en-US" dirty="0"/>
          </a:p>
        </p:txBody>
      </p:sp>
      <p:cxnSp>
        <p:nvCxnSpPr>
          <p:cNvPr id="34" name="直接箭头连接符 33"/>
          <p:cNvCxnSpPr>
            <a:stCxn id="24" idx="2"/>
            <a:endCxn id="36" idx="0"/>
          </p:cNvCxnSpPr>
          <p:nvPr/>
        </p:nvCxnSpPr>
        <p:spPr>
          <a:xfrm>
            <a:off x="6952588" y="5128177"/>
            <a:ext cx="19050" cy="78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6514438" y="591502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发布异常通知</a:t>
            </a:r>
            <a:endParaRPr lang="zh-CN" altLang="en-US" dirty="0"/>
          </a:p>
        </p:txBody>
      </p:sp>
      <p:sp>
        <p:nvSpPr>
          <p:cNvPr id="38" name="文本框 37"/>
          <p:cNvSpPr txBox="1"/>
          <p:nvPr/>
        </p:nvSpPr>
        <p:spPr>
          <a:xfrm>
            <a:off x="6629422" y="5354029"/>
            <a:ext cx="646331" cy="369332"/>
          </a:xfrm>
          <a:prstGeom prst="rect">
            <a:avLst/>
          </a:prstGeom>
          <a:noFill/>
        </p:spPr>
        <p:txBody>
          <a:bodyPr wrap="none" rtlCol="0">
            <a:spAutoFit/>
          </a:bodyPr>
          <a:lstStyle/>
          <a:p>
            <a:r>
              <a:rPr lang="zh-CN" altLang="en-US" dirty="0">
                <a:solidFill>
                  <a:srgbClr val="FF0000"/>
                </a:solidFill>
              </a:rPr>
              <a:t>失败</a:t>
            </a:r>
          </a:p>
        </p:txBody>
      </p:sp>
      <p:grpSp>
        <p:nvGrpSpPr>
          <p:cNvPr id="39" name="组合 38"/>
          <p:cNvGrpSpPr>
            <a:grpSpLocks/>
          </p:cNvGrpSpPr>
          <p:nvPr/>
        </p:nvGrpSpPr>
        <p:grpSpPr bwMode="auto">
          <a:xfrm>
            <a:off x="2323930" y="2548391"/>
            <a:ext cx="5275660" cy="514350"/>
            <a:chOff x="913736" y="3620428"/>
            <a:chExt cx="5133725" cy="514248"/>
          </a:xfrm>
        </p:grpSpPr>
        <p:sp>
          <p:nvSpPr>
            <p:cNvPr id="40" name="圆角矩形 39"/>
            <p:cNvSpPr/>
            <p:nvPr/>
          </p:nvSpPr>
          <p:spPr>
            <a:xfrm>
              <a:off x="913736" y="3620428"/>
              <a:ext cx="5133725" cy="514248"/>
            </a:xfrm>
            <a:prstGeom prst="roundRect">
              <a:avLst>
                <a:gd name="adj" fmla="val 4375"/>
              </a:avLst>
            </a:prstGeom>
            <a:solidFill>
              <a:srgbClr val="CD1F0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41" name="TextBox 6"/>
            <p:cNvSpPr txBox="1">
              <a:spLocks noChangeArrowheads="1"/>
            </p:cNvSpPr>
            <p:nvPr/>
          </p:nvSpPr>
          <p:spPr bwMode="auto">
            <a:xfrm>
              <a:off x="914600" y="3651336"/>
              <a:ext cx="5132861" cy="452342"/>
            </a:xfrm>
            <a:prstGeom prst="rect">
              <a:avLst/>
            </a:prstGeom>
            <a:noFill/>
            <a:ln w="9525">
              <a:noFill/>
              <a:miter lim="800000"/>
              <a:headEnd/>
              <a:tailEnd/>
            </a:ln>
          </p:spPr>
          <p:txBody>
            <a:bodyPr wrap="square">
              <a:spAutoFit/>
            </a:bodyPr>
            <a:lstStyle/>
            <a:p>
              <a:pPr>
                <a:lnSpc>
                  <a:spcPct val="130000"/>
                </a:lnSpc>
              </a:pPr>
              <a:r>
                <a:rPr lang="zh-CN" altLang="en-US" b="1" dirty="0" smtClean="0">
                  <a:solidFill>
                    <a:schemeClr val="bg1"/>
                  </a:solidFill>
                  <a:latin typeface="微软雅黑" pitchFamily="34" charset="-122"/>
                  <a:ea typeface="微软雅黑" pitchFamily="34" charset="-122"/>
                </a:rPr>
                <a:t>建立构件的自动测试环境</a:t>
              </a:r>
              <a:endParaRPr lang="en-US" altLang="zh-CN"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068675575"/>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971232" y="254369"/>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领域服务</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构件测试（测试初始化）</a:t>
            </a:r>
            <a:endParaRPr lang="zh-CN" altLang="en-US" sz="3200"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0" y="933450"/>
            <a:ext cx="11391900" cy="6153150"/>
          </a:xfrm>
          <a:prstGeom prst="rect">
            <a:avLst/>
          </a:prstGeom>
        </p:spPr>
      </p:pic>
      <p:sp>
        <p:nvSpPr>
          <p:cNvPr id="4" name="矩形 3"/>
          <p:cNvSpPr/>
          <p:nvPr/>
        </p:nvSpPr>
        <p:spPr>
          <a:xfrm>
            <a:off x="3943350" y="3771900"/>
            <a:ext cx="66675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24900" y="3667124"/>
            <a:ext cx="2514600" cy="1038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039886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6700" y="1104900"/>
            <a:ext cx="11753850" cy="5491162"/>
          </a:xfrm>
          <a:prstGeom prst="rect">
            <a:avLst/>
          </a:prstGeom>
        </p:spPr>
      </p:pic>
      <p:sp>
        <p:nvSpPr>
          <p:cNvPr id="3" name="标题 2"/>
          <p:cNvSpPr txBox="1">
            <a:spLocks/>
          </p:cNvSpPr>
          <p:nvPr/>
        </p:nvSpPr>
        <p:spPr bwMode="auto">
          <a:xfrm>
            <a:off x="971232" y="254369"/>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领域服务</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构件测试（自动生成测试表单、测试结果）</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32464168"/>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txBox="1">
            <a:spLocks/>
          </p:cNvSpPr>
          <p:nvPr/>
        </p:nvSpPr>
        <p:spPr bwMode="auto">
          <a:xfrm>
            <a:off x="609283" y="274638"/>
            <a:ext cx="10973435" cy="554037"/>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目录</a:t>
            </a:r>
          </a:p>
        </p:txBody>
      </p:sp>
      <p:sp>
        <p:nvSpPr>
          <p:cNvPr id="12291" name="文本框 3"/>
          <p:cNvSpPr txBox="1">
            <a:spLocks noChangeArrowheads="1"/>
          </p:cNvSpPr>
          <p:nvPr/>
        </p:nvSpPr>
        <p:spPr bwMode="auto">
          <a:xfrm>
            <a:off x="769537" y="5934075"/>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sp>
        <p:nvSpPr>
          <p:cNvPr id="12295" name="文本框 13"/>
          <p:cNvSpPr txBox="1">
            <a:spLocks noChangeArrowheads="1"/>
          </p:cNvSpPr>
          <p:nvPr/>
        </p:nvSpPr>
        <p:spPr bwMode="auto">
          <a:xfrm>
            <a:off x="769538" y="1989138"/>
            <a:ext cx="10602153" cy="456985"/>
          </a:xfrm>
          <a:prstGeom prst="rect">
            <a:avLst/>
          </a:prstGeom>
          <a:noFill/>
          <a:ln w="9525">
            <a:noFill/>
            <a:miter lim="800000"/>
            <a:headEnd/>
            <a:tailEnd/>
          </a:ln>
        </p:spPr>
        <p:txBody>
          <a:bodyPr>
            <a:spAutoFit/>
          </a:bodyPr>
          <a:lstStyle/>
          <a:p>
            <a:pPr>
              <a:lnSpc>
                <a:spcPct val="150000"/>
              </a:lnSpc>
            </a:pPr>
            <a:r>
              <a:rPr lang="en-US" altLang="zh-CN" dirty="0"/>
              <a:t>     </a:t>
            </a:r>
          </a:p>
        </p:txBody>
      </p:sp>
      <p:sp>
        <p:nvSpPr>
          <p:cNvPr id="17" name="内容占位符 2"/>
          <p:cNvSpPr txBox="1">
            <a:spLocks/>
          </p:cNvSpPr>
          <p:nvPr/>
        </p:nvSpPr>
        <p:spPr>
          <a:xfrm>
            <a:off x="313509" y="1390816"/>
            <a:ext cx="9417193" cy="1439469"/>
          </a:xfrm>
          <a:prstGeom prst="rect">
            <a:avLst/>
          </a:prstGeom>
        </p:spPr>
        <p:txBody>
          <a:bodyPr>
            <a:normAutofit/>
          </a:bodyPr>
          <a:lstStyle/>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zh-CN" altLang="en-US" sz="24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         </a:t>
            </a:r>
            <a:endParaRPr kumimoji="0" lang="en-US" altLang="zh-CN" sz="2800" b="0" i="0" u="none" strike="noStrike" kern="1200" cap="none" spc="0" normalizeH="0" baseline="0" noProof="0" dirty="0" smtClean="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zh-CN" altLang="en-US" sz="28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10" name="Picture 2" descr="组-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2695525"/>
            <a:ext cx="5853112" cy="809625"/>
          </a:xfrm>
          <a:prstGeom prst="rect">
            <a:avLst/>
          </a:prstGeom>
          <a:solidFill>
            <a:schemeClr val="bg1"/>
          </a:solidFill>
          <a:ln>
            <a:noFill/>
          </a:ln>
          <a:extLst/>
        </p:spPr>
      </p:pic>
      <p:sp>
        <p:nvSpPr>
          <p:cNvPr id="11" name="文本框 10"/>
          <p:cNvSpPr txBox="1"/>
          <p:nvPr/>
        </p:nvSpPr>
        <p:spPr>
          <a:xfrm>
            <a:off x="2555776" y="2891209"/>
            <a:ext cx="360040" cy="400110"/>
          </a:xfrm>
          <a:prstGeom prst="rect">
            <a:avLst/>
          </a:prstGeom>
          <a:noFill/>
        </p:spPr>
        <p:txBody>
          <a:bodyPr wrap="square" rtlCol="0">
            <a:spAutoFit/>
          </a:bodyPr>
          <a:lstStyle/>
          <a:p>
            <a:r>
              <a:rPr lang="en-US" altLang="zh-CN" sz="2000" dirty="0" smtClean="0">
                <a:solidFill>
                  <a:schemeClr val="bg1"/>
                </a:solidFill>
                <a:latin typeface="+mn-lt"/>
              </a:rPr>
              <a:t>2</a:t>
            </a:r>
            <a:endParaRPr lang="zh-CN" altLang="en-US" sz="2000" dirty="0">
              <a:solidFill>
                <a:schemeClr val="bg1"/>
              </a:solidFill>
              <a:latin typeface="+mn-lt"/>
            </a:endParaRPr>
          </a:p>
        </p:txBody>
      </p:sp>
      <p:sp>
        <p:nvSpPr>
          <p:cNvPr id="12" name="文本框 11"/>
          <p:cNvSpPr txBox="1"/>
          <p:nvPr/>
        </p:nvSpPr>
        <p:spPr>
          <a:xfrm>
            <a:off x="3240096" y="2819201"/>
            <a:ext cx="491330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人社省级集中产品</a:t>
            </a:r>
            <a:r>
              <a:rPr lang="zh-CN" altLang="en-US" sz="2800" dirty="0" smtClean="0">
                <a:solidFill>
                  <a:schemeClr val="bg1"/>
                </a:solidFill>
                <a:latin typeface="微软雅黑" panose="020B0503020204020204" pitchFamily="34" charset="-122"/>
                <a:ea typeface="微软雅黑" panose="020B0503020204020204" pitchFamily="34" charset="-122"/>
              </a:rPr>
              <a:t>设计思路</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8004881"/>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685958" y="1243013"/>
            <a:ext cx="10820400" cy="5614987"/>
          </a:xfrm>
          <a:prstGeom prst="rect">
            <a:avLst/>
          </a:prstGeom>
        </p:spPr>
      </p:pic>
      <p:sp>
        <p:nvSpPr>
          <p:cNvPr id="3" name="标题 2"/>
          <p:cNvSpPr txBox="1">
            <a:spLocks/>
          </p:cNvSpPr>
          <p:nvPr/>
        </p:nvSpPr>
        <p:spPr bwMode="auto">
          <a:xfrm>
            <a:off x="971232" y="254369"/>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领域服务</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构件测试（自动化批量测试）</a:t>
            </a:r>
            <a:endParaRPr lang="zh-CN" altLang="en-US" sz="3200" dirty="0">
              <a:solidFill>
                <a:srgbClr val="C00000"/>
              </a:solidFill>
              <a:latin typeface="微软雅黑" pitchFamily="34" charset="-122"/>
              <a:ea typeface="微软雅黑" pitchFamily="34" charset="-122"/>
            </a:endParaRPr>
          </a:p>
        </p:txBody>
      </p:sp>
      <p:sp>
        <p:nvSpPr>
          <p:cNvPr id="4" name="圆角矩形标注 3"/>
          <p:cNvSpPr/>
          <p:nvPr/>
        </p:nvSpPr>
        <p:spPr>
          <a:xfrm>
            <a:off x="1428750" y="1195578"/>
            <a:ext cx="3276600" cy="574548"/>
          </a:xfrm>
          <a:prstGeom prst="wedgeRoundRectCallout">
            <a:avLst>
              <a:gd name="adj1" fmla="val -64786"/>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选择需要自动化测试的构件</a:t>
            </a:r>
            <a:endParaRPr lang="zh-CN" altLang="en-US" dirty="0"/>
          </a:p>
        </p:txBody>
      </p:sp>
      <p:sp>
        <p:nvSpPr>
          <p:cNvPr id="5" name="圆角矩形标注 4"/>
          <p:cNvSpPr/>
          <p:nvPr/>
        </p:nvSpPr>
        <p:spPr>
          <a:xfrm>
            <a:off x="1790858" y="2902839"/>
            <a:ext cx="3276600" cy="574548"/>
          </a:xfrm>
          <a:prstGeom prst="wedgeRoundRectCallout">
            <a:avLst>
              <a:gd name="adj1" fmla="val -64786"/>
              <a:gd name="adj2" fmla="val 6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进行一键测试</a:t>
            </a:r>
            <a:endParaRPr lang="zh-CN" altLang="en-US" dirty="0"/>
          </a:p>
        </p:txBody>
      </p:sp>
      <p:sp>
        <p:nvSpPr>
          <p:cNvPr id="6" name="圆角矩形标注 5"/>
          <p:cNvSpPr/>
          <p:nvPr/>
        </p:nvSpPr>
        <p:spPr>
          <a:xfrm>
            <a:off x="9644181" y="4463044"/>
            <a:ext cx="1523683" cy="469766"/>
          </a:xfrm>
          <a:prstGeom prst="wedgeRoundRectCallout">
            <a:avLst>
              <a:gd name="adj1" fmla="val -50833"/>
              <a:gd name="adj2" fmla="val 185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测试结果</a:t>
            </a:r>
            <a:endParaRPr lang="zh-CN" altLang="en-US" dirty="0"/>
          </a:p>
        </p:txBody>
      </p:sp>
      <p:sp>
        <p:nvSpPr>
          <p:cNvPr id="8" name="圆角矩形标注 7"/>
          <p:cNvSpPr/>
          <p:nvPr/>
        </p:nvSpPr>
        <p:spPr>
          <a:xfrm>
            <a:off x="8448913" y="3007621"/>
            <a:ext cx="2390537" cy="469766"/>
          </a:xfrm>
          <a:prstGeom prst="wedgeRoundRectCallout">
            <a:avLst>
              <a:gd name="adj1" fmla="val -50833"/>
              <a:gd name="adj2" fmla="val 1851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测试批次信息</a:t>
            </a:r>
            <a:endParaRPr lang="zh-CN" altLang="en-US" dirty="0"/>
          </a:p>
        </p:txBody>
      </p:sp>
    </p:spTree>
    <p:extLst>
      <p:ext uri="{BB962C8B-B14F-4D97-AF65-F5344CB8AC3E}">
        <p14:creationId xmlns:p14="http://schemas.microsoft.com/office/powerpoint/2010/main" val="2886447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43120" y="1500174"/>
            <a:ext cx="8629650" cy="4051523"/>
          </a:xfrm>
          <a:prstGeom prst="rect">
            <a:avLst/>
          </a:prstGeom>
        </p:spPr>
      </p:pic>
      <p:sp>
        <p:nvSpPr>
          <p:cNvPr id="4" name="矩形标注 3"/>
          <p:cNvSpPr/>
          <p:nvPr/>
        </p:nvSpPr>
        <p:spPr>
          <a:xfrm>
            <a:off x="395290" y="2095313"/>
            <a:ext cx="720327" cy="432048"/>
          </a:xfrm>
          <a:prstGeom prst="wedgeRectCallout">
            <a:avLst>
              <a:gd name="adj1" fmla="val -26297"/>
              <a:gd name="adj2" fmla="val -154475"/>
            </a:avLst>
          </a:prstGeom>
          <a:solidFill>
            <a:srgbClr val="E24C4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smtClean="0">
                <a:latin typeface="微软雅黑" panose="020B0503020204020204" pitchFamily="34" charset="-122"/>
                <a:ea typeface="微软雅黑" panose="020B0503020204020204" pitchFamily="34" charset="-122"/>
              </a:rPr>
              <a:t>构件名</a:t>
            </a:r>
            <a:endParaRPr lang="zh-CN" altLang="en-US" sz="1400" dirty="0">
              <a:latin typeface="微软雅黑" panose="020B0503020204020204" pitchFamily="34" charset="-122"/>
              <a:ea typeface="微软雅黑" panose="020B0503020204020204" pitchFamily="34" charset="-122"/>
            </a:endParaRPr>
          </a:p>
        </p:txBody>
      </p:sp>
      <p:sp>
        <p:nvSpPr>
          <p:cNvPr id="5" name="矩形标注 4"/>
          <p:cNvSpPr/>
          <p:nvPr/>
        </p:nvSpPr>
        <p:spPr>
          <a:xfrm>
            <a:off x="2915816" y="2118173"/>
            <a:ext cx="361712" cy="1656184"/>
          </a:xfrm>
          <a:prstGeom prst="wedgeRectCallout">
            <a:avLst>
              <a:gd name="adj1" fmla="val -37464"/>
              <a:gd name="adj2" fmla="val -80440"/>
            </a:avLst>
          </a:prstGeom>
          <a:solidFill>
            <a:srgbClr val="E24C4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构件被调用时间</a:t>
            </a:r>
          </a:p>
        </p:txBody>
      </p:sp>
      <p:sp>
        <p:nvSpPr>
          <p:cNvPr id="6" name="矩形标注 5"/>
          <p:cNvSpPr/>
          <p:nvPr/>
        </p:nvSpPr>
        <p:spPr>
          <a:xfrm>
            <a:off x="4139952" y="2127331"/>
            <a:ext cx="360040" cy="1644754"/>
          </a:xfrm>
          <a:prstGeom prst="wedgeRectCallout">
            <a:avLst>
              <a:gd name="adj1" fmla="val -24016"/>
              <a:gd name="adj2" fmla="val -76114"/>
            </a:avLst>
          </a:prstGeom>
          <a:solidFill>
            <a:srgbClr val="E24C4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构件执行时间</a:t>
            </a:r>
          </a:p>
        </p:txBody>
      </p:sp>
      <p:sp>
        <p:nvSpPr>
          <p:cNvPr id="7" name="矩形标注 6"/>
          <p:cNvSpPr/>
          <p:nvPr/>
        </p:nvSpPr>
        <p:spPr>
          <a:xfrm>
            <a:off x="6444208" y="2095313"/>
            <a:ext cx="504056" cy="2736304"/>
          </a:xfrm>
          <a:prstGeom prst="wedgeRectCallout">
            <a:avLst>
              <a:gd name="adj1" fmla="val -54944"/>
              <a:gd name="adj2" fmla="val -68722"/>
            </a:avLst>
          </a:prstGeom>
          <a:solidFill>
            <a:srgbClr val="E24C4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调用构件的客户端</a:t>
            </a:r>
            <a:r>
              <a:rPr lang="en-US" altLang="zh-CN" sz="1400" dirty="0">
                <a:latin typeface="微软雅黑" panose="020B0503020204020204" pitchFamily="34" charset="-122"/>
                <a:ea typeface="微软雅黑" panose="020B0503020204020204" pitchFamily="34" charset="-122"/>
              </a:rPr>
              <a:t>server</a:t>
            </a:r>
            <a:r>
              <a:rPr lang="zh-CN" altLang="en-US" sz="1400" dirty="0">
                <a:latin typeface="微软雅黑" panose="020B0503020204020204" pitchFamily="34" charset="-122"/>
                <a:ea typeface="微软雅黑" panose="020B0503020204020204" pitchFamily="34" charset="-122"/>
              </a:rPr>
              <a:t>信息</a:t>
            </a:r>
          </a:p>
        </p:txBody>
      </p:sp>
      <p:sp>
        <p:nvSpPr>
          <p:cNvPr id="8" name="矩形标注 7"/>
          <p:cNvSpPr/>
          <p:nvPr/>
        </p:nvSpPr>
        <p:spPr>
          <a:xfrm>
            <a:off x="8314744" y="2095313"/>
            <a:ext cx="505729" cy="2736304"/>
          </a:xfrm>
          <a:prstGeom prst="wedgeRectCallout">
            <a:avLst>
              <a:gd name="adj1" fmla="val -55961"/>
              <a:gd name="adj2" fmla="val -69795"/>
            </a:avLst>
          </a:prstGeom>
          <a:solidFill>
            <a:srgbClr val="E24C4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执行构件的服务端</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server</a:t>
            </a:r>
            <a:r>
              <a:rPr lang="zh-CN" altLang="en-US" sz="1400" dirty="0">
                <a:latin typeface="微软雅黑" panose="020B0503020204020204" pitchFamily="34" charset="-122"/>
                <a:ea typeface="微软雅黑" panose="020B0503020204020204" pitchFamily="34" charset="-122"/>
              </a:rPr>
              <a:t>信息</a:t>
            </a:r>
          </a:p>
        </p:txBody>
      </p:sp>
      <p:sp>
        <p:nvSpPr>
          <p:cNvPr id="9" name="矩形标注 8"/>
          <p:cNvSpPr/>
          <p:nvPr/>
        </p:nvSpPr>
        <p:spPr>
          <a:xfrm>
            <a:off x="1466657" y="2115901"/>
            <a:ext cx="361712" cy="1656184"/>
          </a:xfrm>
          <a:prstGeom prst="wedgeRectCallout">
            <a:avLst>
              <a:gd name="adj1" fmla="val -41860"/>
              <a:gd name="adj2" fmla="val -79960"/>
            </a:avLst>
          </a:prstGeom>
          <a:solidFill>
            <a:srgbClr val="E24C4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构件输入信息</a:t>
            </a:r>
          </a:p>
        </p:txBody>
      </p:sp>
      <p:sp>
        <p:nvSpPr>
          <p:cNvPr id="10" name="矩形标注 9"/>
          <p:cNvSpPr/>
          <p:nvPr/>
        </p:nvSpPr>
        <p:spPr>
          <a:xfrm>
            <a:off x="2267744" y="2115901"/>
            <a:ext cx="361712" cy="1656184"/>
          </a:xfrm>
          <a:prstGeom prst="wedgeRectCallout">
            <a:avLst>
              <a:gd name="adj1" fmla="val -41860"/>
              <a:gd name="adj2" fmla="val -80440"/>
            </a:avLst>
          </a:prstGeom>
          <a:solidFill>
            <a:srgbClr val="E24C4B"/>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构件输出信息</a:t>
            </a:r>
          </a:p>
        </p:txBody>
      </p:sp>
      <p:sp>
        <p:nvSpPr>
          <p:cNvPr id="11" name="矩形 10"/>
          <p:cNvSpPr/>
          <p:nvPr/>
        </p:nvSpPr>
        <p:spPr>
          <a:xfrm>
            <a:off x="5004048" y="1500174"/>
            <a:ext cx="1872208" cy="194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p>
        </p:txBody>
      </p:sp>
      <p:sp>
        <p:nvSpPr>
          <p:cNvPr id="12" name="矩形 11"/>
          <p:cNvSpPr/>
          <p:nvPr/>
        </p:nvSpPr>
        <p:spPr>
          <a:xfrm>
            <a:off x="6948264" y="1500174"/>
            <a:ext cx="1872208" cy="194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p>
        </p:txBody>
      </p:sp>
      <p:sp>
        <p:nvSpPr>
          <p:cNvPr id="13" name="矩形 12"/>
          <p:cNvSpPr/>
          <p:nvPr/>
        </p:nvSpPr>
        <p:spPr>
          <a:xfrm>
            <a:off x="255252" y="1500174"/>
            <a:ext cx="1004380" cy="1942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p>
        </p:txBody>
      </p:sp>
      <p:sp>
        <p:nvSpPr>
          <p:cNvPr id="14" name="矩形 13"/>
          <p:cNvSpPr/>
          <p:nvPr/>
        </p:nvSpPr>
        <p:spPr>
          <a:xfrm>
            <a:off x="1259632" y="1500174"/>
            <a:ext cx="716348" cy="2008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p>
        </p:txBody>
      </p:sp>
      <p:sp>
        <p:nvSpPr>
          <p:cNvPr id="15" name="矩形 14"/>
          <p:cNvSpPr/>
          <p:nvPr/>
        </p:nvSpPr>
        <p:spPr>
          <a:xfrm>
            <a:off x="1979712" y="1500174"/>
            <a:ext cx="720080" cy="2008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p>
        </p:txBody>
      </p:sp>
      <p:sp>
        <p:nvSpPr>
          <p:cNvPr id="16" name="矩形 15"/>
          <p:cNvSpPr/>
          <p:nvPr/>
        </p:nvSpPr>
        <p:spPr>
          <a:xfrm>
            <a:off x="2699792" y="1500174"/>
            <a:ext cx="1234096" cy="2008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p>
        </p:txBody>
      </p:sp>
      <p:sp>
        <p:nvSpPr>
          <p:cNvPr id="17" name="矩形 16"/>
          <p:cNvSpPr/>
          <p:nvPr/>
        </p:nvSpPr>
        <p:spPr>
          <a:xfrm>
            <a:off x="3975250" y="1500174"/>
            <a:ext cx="1028798" cy="2008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p>
        </p:txBody>
      </p:sp>
      <p:sp>
        <p:nvSpPr>
          <p:cNvPr id="18" name="标题 2"/>
          <p:cNvSpPr txBox="1">
            <a:spLocks/>
          </p:cNvSpPr>
          <p:nvPr/>
        </p:nvSpPr>
        <p:spPr bwMode="auto">
          <a:xfrm>
            <a:off x="652145" y="70402"/>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领域服务</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构件运行日志，可以形成运行基线</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1875642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4"/>
          <p:cNvPicPr>
            <a:picLocks noChangeAspect="1"/>
          </p:cNvPicPr>
          <p:nvPr/>
        </p:nvPicPr>
        <p:blipFill>
          <a:blip r:embed="rId2"/>
          <a:stretch>
            <a:fillRect/>
          </a:stretch>
        </p:blipFill>
        <p:spPr>
          <a:xfrm>
            <a:off x="251520" y="1142984"/>
            <a:ext cx="11083230" cy="5809156"/>
          </a:xfrm>
          <a:prstGeom prst="rect">
            <a:avLst/>
          </a:prstGeom>
        </p:spPr>
      </p:pic>
      <p:sp>
        <p:nvSpPr>
          <p:cNvPr id="4" name="标题 2"/>
          <p:cNvSpPr txBox="1">
            <a:spLocks/>
          </p:cNvSpPr>
          <p:nvPr/>
        </p:nvSpPr>
        <p:spPr bwMode="auto">
          <a:xfrm>
            <a:off x="652145" y="70402"/>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领域服务</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构件运行监控</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320606286"/>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3393160576"/>
              </p:ext>
            </p:extLst>
          </p:nvPr>
        </p:nvGraphicFramePr>
        <p:xfrm>
          <a:off x="1638300" y="1198217"/>
          <a:ext cx="7442199" cy="5431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标题 2"/>
          <p:cNvSpPr txBox="1">
            <a:spLocks/>
          </p:cNvSpPr>
          <p:nvPr/>
        </p:nvSpPr>
        <p:spPr bwMode="auto">
          <a:xfrm>
            <a:off x="652145" y="70402"/>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通过运行监控日志 重构</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优化 领域服务</a:t>
            </a:r>
            <a:r>
              <a:rPr lang="en-US" altLang="zh-CN" sz="3200" dirty="0" smtClean="0">
                <a:solidFill>
                  <a:srgbClr val="C00000"/>
                </a:solidFill>
                <a:latin typeface="微软雅黑" pitchFamily="34" charset="-122"/>
                <a:ea typeface="微软雅黑" pitchFamily="34" charset="-122"/>
              </a:rPr>
              <a:t>/</a:t>
            </a:r>
            <a:r>
              <a:rPr lang="zh-CN" altLang="en-US" sz="3200" dirty="0" smtClean="0">
                <a:solidFill>
                  <a:srgbClr val="C00000"/>
                </a:solidFill>
                <a:latin typeface="微软雅黑" pitchFamily="34" charset="-122"/>
                <a:ea typeface="微软雅黑" pitchFamily="34" charset="-122"/>
              </a:rPr>
              <a:t>构件</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9436982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使用</a:t>
            </a:r>
            <a:r>
              <a:rPr lang="en-US" altLang="zh-CN" sz="3200" dirty="0" err="1" smtClean="0">
                <a:solidFill>
                  <a:srgbClr val="C00000"/>
                </a:solidFill>
                <a:latin typeface="微软雅黑" pitchFamily="34" charset="-122"/>
                <a:ea typeface="微软雅黑" pitchFamily="34" charset="-122"/>
              </a:rPr>
              <a:t>dubbo</a:t>
            </a:r>
            <a:r>
              <a:rPr lang="zh-CN" altLang="en-US" sz="3200" dirty="0" smtClean="0">
                <a:solidFill>
                  <a:srgbClr val="C00000"/>
                </a:solidFill>
                <a:latin typeface="微软雅黑" pitchFamily="34" charset="-122"/>
                <a:ea typeface="微软雅黑" pitchFamily="34" charset="-122"/>
              </a:rPr>
              <a:t>发布服务（无中心化）</a:t>
            </a:r>
            <a:endParaRPr lang="zh-CN" altLang="en-US" sz="3200" dirty="0">
              <a:solidFill>
                <a:srgbClr val="C00000"/>
              </a:solidFill>
              <a:latin typeface="微软雅黑" pitchFamily="34" charset="-122"/>
              <a:ea typeface="微软雅黑" pitchFamily="34" charset="-122"/>
            </a:endParaRPr>
          </a:p>
        </p:txBody>
      </p:sp>
      <p:pic>
        <p:nvPicPr>
          <p:cNvPr id="5124" name="Picture 4" descr="http://img.blog.csdn.net/201312241407347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8720"/>
            <a:ext cx="5852160" cy="50749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852160" y="1188720"/>
            <a:ext cx="6096000" cy="1754326"/>
          </a:xfrm>
          <a:prstGeom prst="rect">
            <a:avLst/>
          </a:prstGeom>
        </p:spPr>
        <p:txBody>
          <a:bodyPr>
            <a:spAutoFit/>
          </a:bodyPr>
          <a:lstStyle/>
          <a:p>
            <a:r>
              <a:rPr lang="zh-CN" altLang="en-US" b="1" dirty="0">
                <a:solidFill>
                  <a:srgbClr val="000000"/>
                </a:solidFill>
                <a:latin typeface="Arial" panose="020B0604020202020204" pitchFamily="34" charset="0"/>
              </a:rPr>
              <a:t>节点角色说明：</a:t>
            </a: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Provider: </a:t>
            </a:r>
            <a:r>
              <a:rPr lang="zh-CN" altLang="en-US" dirty="0">
                <a:solidFill>
                  <a:srgbClr val="000000"/>
                </a:solidFill>
                <a:latin typeface="Arial" panose="020B0604020202020204" pitchFamily="34" charset="0"/>
              </a:rPr>
              <a:t>暴露服务的服务提供方。</a:t>
            </a: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Consumer: </a:t>
            </a:r>
            <a:r>
              <a:rPr lang="zh-CN" altLang="en-US" dirty="0">
                <a:solidFill>
                  <a:srgbClr val="000000"/>
                </a:solidFill>
                <a:latin typeface="Arial" panose="020B0604020202020204" pitchFamily="34" charset="0"/>
              </a:rPr>
              <a:t>调用远程服务的服务消费方。</a:t>
            </a: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Registry: </a:t>
            </a:r>
            <a:r>
              <a:rPr lang="zh-CN" altLang="en-US" dirty="0">
                <a:solidFill>
                  <a:srgbClr val="000000"/>
                </a:solidFill>
                <a:latin typeface="Arial" panose="020B0604020202020204" pitchFamily="34" charset="0"/>
              </a:rPr>
              <a:t>服务注册与发现的注册中心。</a:t>
            </a: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Monitor: </a:t>
            </a:r>
            <a:r>
              <a:rPr lang="zh-CN" altLang="en-US" dirty="0">
                <a:solidFill>
                  <a:srgbClr val="000000"/>
                </a:solidFill>
                <a:latin typeface="Arial" panose="020B0604020202020204" pitchFamily="34" charset="0"/>
              </a:rPr>
              <a:t>统计服务的调用次调和调用时间的监控中心。</a:t>
            </a:r>
          </a:p>
          <a:p>
            <a:r>
              <a:rPr lang="zh-CN" altLang="en-US" dirty="0">
                <a:solidFill>
                  <a:srgbClr val="000000"/>
                </a:solidFill>
                <a:latin typeface="Arial" panose="020B0604020202020204" pitchFamily="34" charset="0"/>
              </a:rPr>
              <a:t>       </a:t>
            </a:r>
            <a:r>
              <a:rPr lang="en-US" altLang="zh-CN" dirty="0">
                <a:solidFill>
                  <a:srgbClr val="000000"/>
                </a:solidFill>
                <a:latin typeface="Arial" panose="020B0604020202020204" pitchFamily="34" charset="0"/>
              </a:rPr>
              <a:t>Container: </a:t>
            </a:r>
            <a:r>
              <a:rPr lang="zh-CN" altLang="en-US" dirty="0">
                <a:solidFill>
                  <a:srgbClr val="000000"/>
                </a:solidFill>
                <a:latin typeface="Arial" panose="020B0604020202020204" pitchFamily="34" charset="0"/>
              </a:rPr>
              <a:t>服务运行容器。</a:t>
            </a:r>
            <a:endParaRPr lang="zh-CN" altLang="en-US" b="0" i="0" dirty="0">
              <a:solidFill>
                <a:srgbClr val="000000"/>
              </a:solidFill>
              <a:effectLst/>
              <a:latin typeface="Arial" panose="020B0604020202020204" pitchFamily="34" charset="0"/>
            </a:endParaRPr>
          </a:p>
        </p:txBody>
      </p:sp>
      <p:sp>
        <p:nvSpPr>
          <p:cNvPr id="5" name="矩形 4"/>
          <p:cNvSpPr/>
          <p:nvPr/>
        </p:nvSpPr>
        <p:spPr>
          <a:xfrm>
            <a:off x="5852160" y="3033682"/>
            <a:ext cx="6096000" cy="3139321"/>
          </a:xfrm>
          <a:prstGeom prst="rect">
            <a:avLst/>
          </a:prstGeom>
        </p:spPr>
        <p:txBody>
          <a:bodyPr>
            <a:spAutoFit/>
          </a:bodyPr>
          <a:lstStyle/>
          <a:p>
            <a:r>
              <a:rPr lang="zh-CN" altLang="en-US" b="1" dirty="0">
                <a:solidFill>
                  <a:srgbClr val="000000"/>
                </a:solidFill>
                <a:latin typeface="Arial" panose="020B0604020202020204" pitchFamily="34" charset="0"/>
              </a:rPr>
              <a:t>调用关系说明：</a:t>
            </a:r>
          </a:p>
          <a:p>
            <a:r>
              <a:rPr lang="en-US" altLang="zh-CN" dirty="0" smtClean="0">
                <a:solidFill>
                  <a:srgbClr val="000000"/>
                </a:solidFill>
                <a:latin typeface="Microsoft YaHei" panose="020B0503020204020204" pitchFamily="34" charset="-122"/>
                <a:ea typeface="Microsoft YaHei" panose="020B0503020204020204" pitchFamily="34" charset="-122"/>
              </a:rPr>
              <a:t>0. </a:t>
            </a:r>
            <a:r>
              <a:rPr lang="zh-CN" altLang="en-US" dirty="0" smtClean="0">
                <a:solidFill>
                  <a:srgbClr val="000000"/>
                </a:solidFill>
                <a:latin typeface="Microsoft YaHei" panose="020B0503020204020204" pitchFamily="34" charset="-122"/>
                <a:ea typeface="Microsoft YaHei" panose="020B0503020204020204" pitchFamily="34" charset="-122"/>
              </a:rPr>
              <a:t>服务</a:t>
            </a:r>
            <a:r>
              <a:rPr lang="zh-CN" altLang="en-US" dirty="0">
                <a:solidFill>
                  <a:srgbClr val="000000"/>
                </a:solidFill>
                <a:latin typeface="Microsoft YaHei" panose="020B0503020204020204" pitchFamily="34" charset="-122"/>
                <a:ea typeface="Microsoft YaHei" panose="020B0503020204020204" pitchFamily="34" charset="-122"/>
              </a:rPr>
              <a:t>容器负责启动，加载，运行服务提供者</a:t>
            </a:r>
            <a:r>
              <a:rPr lang="zh-CN" altLang="en-US" dirty="0" smtClean="0">
                <a:solidFill>
                  <a:srgbClr val="000000"/>
                </a:solidFill>
                <a:latin typeface="Microsoft YaHei" panose="020B0503020204020204" pitchFamily="34" charset="-122"/>
                <a:ea typeface="Microsoft YaHei" panose="020B0503020204020204" pitchFamily="34" charset="-122"/>
              </a:rPr>
              <a:t>。</a:t>
            </a:r>
            <a:endParaRPr lang="en-US" altLang="zh-CN" dirty="0" smtClean="0">
              <a:solidFill>
                <a:srgbClr val="000000"/>
              </a:solidFill>
              <a:latin typeface="Microsoft YaHei" panose="020B0503020204020204" pitchFamily="34" charset="-122"/>
              <a:ea typeface="Microsoft YaHei" panose="020B0503020204020204" pitchFamily="34" charset="-122"/>
            </a:endParaRPr>
          </a:p>
          <a:p>
            <a:r>
              <a:rPr lang="en-US" altLang="zh-CN" dirty="0" smtClean="0">
                <a:solidFill>
                  <a:srgbClr val="000000"/>
                </a:solidFill>
                <a:latin typeface="Microsoft YaHei" panose="020B0503020204020204" pitchFamily="34" charset="-122"/>
                <a:ea typeface="Microsoft YaHei" panose="020B0503020204020204" pitchFamily="34" charset="-122"/>
              </a:rPr>
              <a:t>1</a:t>
            </a:r>
            <a:r>
              <a:rPr lang="en-US" altLang="zh-CN" dirty="0">
                <a:solidFill>
                  <a:srgbClr val="000000"/>
                </a:solidFill>
                <a:latin typeface="Microsoft YaHei" panose="020B0503020204020204" pitchFamily="34" charset="-122"/>
                <a:ea typeface="Microsoft YaHei" panose="020B0503020204020204" pitchFamily="34" charset="-122"/>
              </a:rPr>
              <a:t>. </a:t>
            </a:r>
            <a:r>
              <a:rPr lang="zh-CN" altLang="en-US" dirty="0">
                <a:solidFill>
                  <a:srgbClr val="000000"/>
                </a:solidFill>
                <a:latin typeface="Microsoft YaHei" panose="020B0503020204020204" pitchFamily="34" charset="-122"/>
                <a:ea typeface="Microsoft YaHei" panose="020B0503020204020204" pitchFamily="34" charset="-122"/>
              </a:rPr>
              <a:t>服务提供者在启动时，向注册中心注册自己提供的服务。</a:t>
            </a:r>
            <a:endParaRPr lang="zh-CN" altLang="en-US" b="1" dirty="0">
              <a:solidFill>
                <a:srgbClr val="000000"/>
              </a:solidFill>
              <a:latin typeface="Arial" panose="020B0604020202020204" pitchFamily="34" charset="0"/>
            </a:endParaRPr>
          </a:p>
          <a:p>
            <a:r>
              <a:rPr lang="en-US" altLang="zh-CN" dirty="0">
                <a:solidFill>
                  <a:srgbClr val="000000"/>
                </a:solidFill>
                <a:latin typeface="Microsoft YaHei" panose="020B0503020204020204" pitchFamily="34" charset="-122"/>
                <a:ea typeface="Microsoft YaHei" panose="020B0503020204020204" pitchFamily="34" charset="-122"/>
              </a:rPr>
              <a:t>2. </a:t>
            </a:r>
            <a:r>
              <a:rPr lang="zh-CN" altLang="en-US" dirty="0">
                <a:solidFill>
                  <a:srgbClr val="000000"/>
                </a:solidFill>
                <a:latin typeface="Microsoft YaHei" panose="020B0503020204020204" pitchFamily="34" charset="-122"/>
                <a:ea typeface="Microsoft YaHei" panose="020B0503020204020204" pitchFamily="34" charset="-122"/>
              </a:rPr>
              <a:t>服务消费者在启动时，向注册中心订阅自己所需的服务。</a:t>
            </a:r>
            <a:endParaRPr lang="zh-CN" altLang="en-US" b="1" dirty="0">
              <a:solidFill>
                <a:srgbClr val="000000"/>
              </a:solidFill>
              <a:latin typeface="Arial" panose="020B0604020202020204" pitchFamily="34" charset="0"/>
            </a:endParaRPr>
          </a:p>
          <a:p>
            <a:r>
              <a:rPr lang="en-US" altLang="zh-CN" dirty="0">
                <a:solidFill>
                  <a:srgbClr val="000000"/>
                </a:solidFill>
                <a:latin typeface="Microsoft YaHei" panose="020B0503020204020204" pitchFamily="34" charset="-122"/>
                <a:ea typeface="Microsoft YaHei" panose="020B0503020204020204" pitchFamily="34" charset="-122"/>
              </a:rPr>
              <a:t>3. </a:t>
            </a:r>
            <a:r>
              <a:rPr lang="zh-CN" altLang="en-US" dirty="0">
                <a:solidFill>
                  <a:srgbClr val="000000"/>
                </a:solidFill>
                <a:latin typeface="Microsoft YaHei" panose="020B0503020204020204" pitchFamily="34" charset="-122"/>
                <a:ea typeface="Microsoft YaHei" panose="020B0503020204020204" pitchFamily="34" charset="-122"/>
              </a:rPr>
              <a:t>注册中心返回服务提供者</a:t>
            </a:r>
            <a:r>
              <a:rPr lang="zh-CN" altLang="en-US" dirty="0">
                <a:solidFill>
                  <a:srgbClr val="FF0000"/>
                </a:solidFill>
                <a:latin typeface="Microsoft YaHei" panose="020B0503020204020204" pitchFamily="34" charset="-122"/>
                <a:ea typeface="Microsoft YaHei" panose="020B0503020204020204" pitchFamily="34" charset="-122"/>
              </a:rPr>
              <a:t>地址列表</a:t>
            </a:r>
            <a:r>
              <a:rPr lang="zh-CN" altLang="en-US" dirty="0">
                <a:solidFill>
                  <a:srgbClr val="000000"/>
                </a:solidFill>
                <a:latin typeface="Microsoft YaHei" panose="020B0503020204020204" pitchFamily="34" charset="-122"/>
                <a:ea typeface="Microsoft YaHei" panose="020B0503020204020204" pitchFamily="34" charset="-122"/>
              </a:rPr>
              <a:t>给消费者，如果有变更，注册中心将基于长连接推送变更数据给消费者。</a:t>
            </a:r>
            <a:endParaRPr lang="zh-CN" altLang="en-US" b="1" dirty="0">
              <a:solidFill>
                <a:srgbClr val="000000"/>
              </a:solidFill>
              <a:latin typeface="Arial" panose="020B0604020202020204" pitchFamily="34" charset="0"/>
            </a:endParaRPr>
          </a:p>
          <a:p>
            <a:r>
              <a:rPr lang="en-US" altLang="zh-CN" dirty="0">
                <a:solidFill>
                  <a:srgbClr val="000000"/>
                </a:solidFill>
                <a:latin typeface="Microsoft YaHei" panose="020B0503020204020204" pitchFamily="34" charset="-122"/>
                <a:ea typeface="Microsoft YaHei" panose="020B0503020204020204" pitchFamily="34" charset="-122"/>
              </a:rPr>
              <a:t>4. </a:t>
            </a:r>
            <a:r>
              <a:rPr lang="zh-CN" altLang="en-US" dirty="0">
                <a:solidFill>
                  <a:srgbClr val="000000"/>
                </a:solidFill>
                <a:latin typeface="Microsoft YaHei" panose="020B0503020204020204" pitchFamily="34" charset="-122"/>
                <a:ea typeface="Microsoft YaHei" panose="020B0503020204020204" pitchFamily="34" charset="-122"/>
              </a:rPr>
              <a:t>服务消费者，从提供者地址列表中，基于软负载均衡算法，选一台提供者进行调用，如果调用失败，再选另一台调用。</a:t>
            </a:r>
            <a:endParaRPr lang="zh-CN" altLang="en-US" b="1" dirty="0">
              <a:solidFill>
                <a:srgbClr val="000000"/>
              </a:solidFill>
              <a:latin typeface="Arial" panose="020B0604020202020204" pitchFamily="34" charset="0"/>
            </a:endParaRPr>
          </a:p>
          <a:p>
            <a:r>
              <a:rPr lang="en-US" altLang="zh-CN" dirty="0">
                <a:solidFill>
                  <a:srgbClr val="000000"/>
                </a:solidFill>
                <a:latin typeface="Microsoft YaHei" panose="020B0503020204020204" pitchFamily="34" charset="-122"/>
                <a:ea typeface="Microsoft YaHei" panose="020B0503020204020204" pitchFamily="34" charset="-122"/>
              </a:rPr>
              <a:t>5. </a:t>
            </a:r>
            <a:r>
              <a:rPr lang="zh-CN" altLang="en-US" dirty="0">
                <a:solidFill>
                  <a:srgbClr val="000000"/>
                </a:solidFill>
                <a:latin typeface="Microsoft YaHei" panose="020B0503020204020204" pitchFamily="34" charset="-122"/>
                <a:ea typeface="Microsoft YaHei" panose="020B0503020204020204" pitchFamily="34" charset="-122"/>
              </a:rPr>
              <a:t>服务消费者和提供者，在内存中累计调用次数和调用时间，定时每分钟发送一次统计数据到监控中心。</a:t>
            </a:r>
            <a:endParaRPr lang="zh-CN" altLang="en-US"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68076289"/>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椭圆 88"/>
          <p:cNvSpPr/>
          <p:nvPr/>
        </p:nvSpPr>
        <p:spPr>
          <a:xfrm>
            <a:off x="7330440" y="1188720"/>
            <a:ext cx="3840481" cy="53500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Oval 76"/>
          <p:cNvSpPr>
            <a:spLocks noChangeAspect="1" noChangeArrowheads="1"/>
          </p:cNvSpPr>
          <p:nvPr/>
        </p:nvSpPr>
        <p:spPr bwMode="auto">
          <a:xfrm>
            <a:off x="4886743" y="1311813"/>
            <a:ext cx="1604192" cy="1108737"/>
          </a:xfrm>
          <a:prstGeom prst="ellipse">
            <a:avLst/>
          </a:prstGeom>
          <a:gradFill rotWithShape="0">
            <a:gsLst>
              <a:gs pos="0">
                <a:srgbClr val="FFFFFF"/>
              </a:gs>
              <a:gs pos="100000">
                <a:srgbClr val="00EFEF"/>
              </a:gs>
            </a:gsLst>
            <a:path path="shape">
              <a:fillToRect l="50000" t="50000" r="50000" b="50000"/>
            </a:path>
          </a:gradFill>
          <a:ln w="88900">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服务注册中心</a:t>
            </a:r>
            <a:endParaRPr lang="zh-CN" altLang="en-US" sz="2400" dirty="0"/>
          </a:p>
        </p:txBody>
      </p:sp>
      <p:sp>
        <p:nvSpPr>
          <p:cNvPr id="74" name="Oval 77"/>
          <p:cNvSpPr>
            <a:spLocks noChangeArrowheads="1"/>
          </p:cNvSpPr>
          <p:nvPr/>
        </p:nvSpPr>
        <p:spPr bwMode="auto">
          <a:xfrm>
            <a:off x="8457411" y="2264248"/>
            <a:ext cx="426168" cy="606110"/>
          </a:xfrm>
          <a:prstGeom prst="ellipse">
            <a:avLst/>
          </a:prstGeom>
          <a:gradFill rotWithShape="1">
            <a:gsLst>
              <a:gs pos="0">
                <a:srgbClr val="7889FB"/>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75" name="Oval 78"/>
          <p:cNvSpPr>
            <a:spLocks noChangeArrowheads="1"/>
          </p:cNvSpPr>
          <p:nvPr/>
        </p:nvSpPr>
        <p:spPr bwMode="auto">
          <a:xfrm>
            <a:off x="7961430" y="2710997"/>
            <a:ext cx="436645" cy="630530"/>
          </a:xfrm>
          <a:prstGeom prst="ellipse">
            <a:avLst/>
          </a:prstGeom>
          <a:gradFill rotWithShape="1">
            <a:gsLst>
              <a:gs pos="0">
                <a:srgbClr val="C771ED"/>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76" name="Oval 79"/>
          <p:cNvSpPr>
            <a:spLocks noChangeArrowheads="1"/>
          </p:cNvSpPr>
          <p:nvPr/>
        </p:nvSpPr>
        <p:spPr bwMode="auto">
          <a:xfrm>
            <a:off x="9445910" y="1420075"/>
            <a:ext cx="426168" cy="606110"/>
          </a:xfrm>
          <a:prstGeom prst="ellipse">
            <a:avLst/>
          </a:prstGeom>
          <a:gradFill rotWithShape="1">
            <a:gsLst>
              <a:gs pos="0">
                <a:srgbClr val="EB9A23"/>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77" name="Oval 80"/>
          <p:cNvSpPr>
            <a:spLocks noChangeArrowheads="1"/>
          </p:cNvSpPr>
          <p:nvPr/>
        </p:nvSpPr>
        <p:spPr bwMode="auto">
          <a:xfrm>
            <a:off x="8988267" y="5462470"/>
            <a:ext cx="422703" cy="606110"/>
          </a:xfrm>
          <a:prstGeom prst="ellipse">
            <a:avLst/>
          </a:prstGeom>
          <a:gradFill rotWithShape="1">
            <a:gsLst>
              <a:gs pos="0">
                <a:srgbClr val="377F8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78" name="Oval 81"/>
          <p:cNvSpPr>
            <a:spLocks noChangeArrowheads="1"/>
          </p:cNvSpPr>
          <p:nvPr/>
        </p:nvSpPr>
        <p:spPr bwMode="auto">
          <a:xfrm>
            <a:off x="9985018" y="3889002"/>
            <a:ext cx="426168" cy="606110"/>
          </a:xfrm>
          <a:prstGeom prst="ellipse">
            <a:avLst/>
          </a:prstGeom>
          <a:gradFill rotWithShape="1">
            <a:gsLst>
              <a:gs pos="0">
                <a:srgbClr val="CB4766"/>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79" name="Oval 82"/>
          <p:cNvSpPr>
            <a:spLocks noChangeArrowheads="1"/>
          </p:cNvSpPr>
          <p:nvPr/>
        </p:nvSpPr>
        <p:spPr bwMode="auto">
          <a:xfrm>
            <a:off x="7630219" y="3954560"/>
            <a:ext cx="426168" cy="606110"/>
          </a:xfrm>
          <a:prstGeom prst="ellipse">
            <a:avLst/>
          </a:prstGeom>
          <a:gradFill rotWithShape="1">
            <a:gsLst>
              <a:gs pos="0">
                <a:srgbClr val="DAD76A"/>
              </a:gs>
              <a:gs pos="100000">
                <a:srgbClr val="9933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80" name="Oval 83"/>
          <p:cNvSpPr>
            <a:spLocks noChangeArrowheads="1"/>
          </p:cNvSpPr>
          <p:nvPr/>
        </p:nvSpPr>
        <p:spPr bwMode="auto">
          <a:xfrm>
            <a:off x="7549501" y="3235879"/>
            <a:ext cx="426168" cy="606110"/>
          </a:xfrm>
          <a:prstGeom prst="ellipse">
            <a:avLst/>
          </a:prstGeom>
          <a:gradFill rotWithShape="1">
            <a:gsLst>
              <a:gs pos="0">
                <a:srgbClr val="F084E1"/>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81" name="Oval 84"/>
          <p:cNvSpPr>
            <a:spLocks noChangeArrowheads="1"/>
          </p:cNvSpPr>
          <p:nvPr/>
        </p:nvSpPr>
        <p:spPr bwMode="auto">
          <a:xfrm>
            <a:off x="8974486" y="1891500"/>
            <a:ext cx="450263" cy="568345"/>
          </a:xfrm>
          <a:prstGeom prst="ellipse">
            <a:avLst/>
          </a:prstGeom>
          <a:gradFill rotWithShape="1">
            <a:gsLst>
              <a:gs pos="0">
                <a:srgbClr val="47A14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82" name="Oval 78"/>
          <p:cNvSpPr>
            <a:spLocks noChangeArrowheads="1"/>
          </p:cNvSpPr>
          <p:nvPr/>
        </p:nvSpPr>
        <p:spPr bwMode="auto">
          <a:xfrm>
            <a:off x="8457485" y="4984170"/>
            <a:ext cx="436645" cy="630530"/>
          </a:xfrm>
          <a:prstGeom prst="ellipse">
            <a:avLst/>
          </a:prstGeom>
          <a:gradFill rotWithShape="1">
            <a:gsLst>
              <a:gs pos="0">
                <a:srgbClr val="C771ED"/>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83" name="Oval 80"/>
          <p:cNvSpPr>
            <a:spLocks noChangeArrowheads="1"/>
          </p:cNvSpPr>
          <p:nvPr/>
        </p:nvSpPr>
        <p:spPr bwMode="auto">
          <a:xfrm>
            <a:off x="9636102" y="3477475"/>
            <a:ext cx="422703" cy="606110"/>
          </a:xfrm>
          <a:prstGeom prst="ellipse">
            <a:avLst/>
          </a:prstGeom>
          <a:gradFill rotWithShape="1">
            <a:gsLst>
              <a:gs pos="0">
                <a:srgbClr val="377F8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84" name="Oval 81"/>
          <p:cNvSpPr>
            <a:spLocks noChangeArrowheads="1"/>
          </p:cNvSpPr>
          <p:nvPr/>
        </p:nvSpPr>
        <p:spPr bwMode="auto">
          <a:xfrm>
            <a:off x="9607397" y="4192057"/>
            <a:ext cx="426168" cy="606110"/>
          </a:xfrm>
          <a:prstGeom prst="ellipse">
            <a:avLst/>
          </a:prstGeom>
          <a:gradFill rotWithShape="1">
            <a:gsLst>
              <a:gs pos="0">
                <a:srgbClr val="CB4766"/>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85" name="Oval 82"/>
          <p:cNvSpPr>
            <a:spLocks noChangeArrowheads="1"/>
          </p:cNvSpPr>
          <p:nvPr/>
        </p:nvSpPr>
        <p:spPr bwMode="auto">
          <a:xfrm>
            <a:off x="8009966" y="4542758"/>
            <a:ext cx="426168" cy="606110"/>
          </a:xfrm>
          <a:prstGeom prst="ellipse">
            <a:avLst/>
          </a:prstGeom>
          <a:gradFill rotWithShape="1">
            <a:gsLst>
              <a:gs pos="0">
                <a:srgbClr val="DAD76A"/>
              </a:gs>
              <a:gs pos="100000">
                <a:srgbClr val="9933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86" name="Oval 83"/>
          <p:cNvSpPr>
            <a:spLocks noChangeArrowheads="1"/>
          </p:cNvSpPr>
          <p:nvPr/>
        </p:nvSpPr>
        <p:spPr bwMode="auto">
          <a:xfrm>
            <a:off x="9501226" y="5841184"/>
            <a:ext cx="426168" cy="606110"/>
          </a:xfrm>
          <a:prstGeom prst="ellipse">
            <a:avLst/>
          </a:prstGeom>
          <a:gradFill rotWithShape="1">
            <a:gsLst>
              <a:gs pos="0">
                <a:srgbClr val="F084E1"/>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87" name="Oval 79"/>
          <p:cNvSpPr>
            <a:spLocks noChangeArrowheads="1"/>
          </p:cNvSpPr>
          <p:nvPr/>
        </p:nvSpPr>
        <p:spPr bwMode="auto">
          <a:xfrm>
            <a:off x="10059210" y="3102784"/>
            <a:ext cx="426168" cy="606110"/>
          </a:xfrm>
          <a:prstGeom prst="ellipse">
            <a:avLst/>
          </a:prstGeom>
          <a:gradFill rotWithShape="1">
            <a:gsLst>
              <a:gs pos="0">
                <a:srgbClr val="EB9A23"/>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sp>
        <p:nvSpPr>
          <p:cNvPr id="88" name="Oval 83"/>
          <p:cNvSpPr>
            <a:spLocks noChangeArrowheads="1"/>
          </p:cNvSpPr>
          <p:nvPr/>
        </p:nvSpPr>
        <p:spPr bwMode="auto">
          <a:xfrm>
            <a:off x="10478630" y="3523717"/>
            <a:ext cx="426168" cy="606110"/>
          </a:xfrm>
          <a:prstGeom prst="ellipse">
            <a:avLst/>
          </a:prstGeom>
          <a:gradFill rotWithShape="1">
            <a:gsLst>
              <a:gs pos="0">
                <a:srgbClr val="F084E1"/>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领</a:t>
            </a:r>
            <a:endParaRPr lang="zh-CN" altLang="en-US" sz="2400" dirty="0"/>
          </a:p>
        </p:txBody>
      </p:sp>
      <p:cxnSp>
        <p:nvCxnSpPr>
          <p:cNvPr id="91" name="直接箭头连接符 90"/>
          <p:cNvCxnSpPr>
            <a:stCxn id="79" idx="1"/>
            <a:endCxn id="73" idx="5"/>
          </p:cNvCxnSpPr>
          <p:nvPr/>
        </p:nvCxnSpPr>
        <p:spPr>
          <a:xfrm flipH="1" flipV="1">
            <a:off x="6256007" y="2258179"/>
            <a:ext cx="1436623" cy="1785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342320" y="1213995"/>
            <a:ext cx="3623249" cy="53500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Oval 77"/>
          <p:cNvSpPr>
            <a:spLocks noChangeArrowheads="1"/>
          </p:cNvSpPr>
          <p:nvPr/>
        </p:nvSpPr>
        <p:spPr bwMode="auto">
          <a:xfrm>
            <a:off x="1437518" y="2289523"/>
            <a:ext cx="426168" cy="606110"/>
          </a:xfrm>
          <a:prstGeom prst="ellipse">
            <a:avLst/>
          </a:prstGeom>
          <a:gradFill rotWithShape="1">
            <a:gsLst>
              <a:gs pos="0">
                <a:srgbClr val="7889FB"/>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95" name="Oval 78"/>
          <p:cNvSpPr>
            <a:spLocks noChangeArrowheads="1"/>
          </p:cNvSpPr>
          <p:nvPr/>
        </p:nvSpPr>
        <p:spPr bwMode="auto">
          <a:xfrm>
            <a:off x="941537" y="2736272"/>
            <a:ext cx="436645" cy="630530"/>
          </a:xfrm>
          <a:prstGeom prst="ellipse">
            <a:avLst/>
          </a:prstGeom>
          <a:gradFill rotWithShape="1">
            <a:gsLst>
              <a:gs pos="0">
                <a:srgbClr val="C771ED"/>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96" name="Oval 79"/>
          <p:cNvSpPr>
            <a:spLocks noChangeArrowheads="1"/>
          </p:cNvSpPr>
          <p:nvPr/>
        </p:nvSpPr>
        <p:spPr bwMode="auto">
          <a:xfrm>
            <a:off x="2426017" y="1445350"/>
            <a:ext cx="426168" cy="606110"/>
          </a:xfrm>
          <a:prstGeom prst="ellipse">
            <a:avLst/>
          </a:prstGeom>
          <a:gradFill rotWithShape="1">
            <a:gsLst>
              <a:gs pos="0">
                <a:srgbClr val="EB9A23"/>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97" name="Oval 80"/>
          <p:cNvSpPr>
            <a:spLocks noChangeArrowheads="1"/>
          </p:cNvSpPr>
          <p:nvPr/>
        </p:nvSpPr>
        <p:spPr bwMode="auto">
          <a:xfrm>
            <a:off x="1968374" y="5487745"/>
            <a:ext cx="422703" cy="606110"/>
          </a:xfrm>
          <a:prstGeom prst="ellipse">
            <a:avLst/>
          </a:prstGeom>
          <a:gradFill rotWithShape="1">
            <a:gsLst>
              <a:gs pos="0">
                <a:srgbClr val="377F8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98" name="Oval 81"/>
          <p:cNvSpPr>
            <a:spLocks noChangeArrowheads="1"/>
          </p:cNvSpPr>
          <p:nvPr/>
        </p:nvSpPr>
        <p:spPr bwMode="auto">
          <a:xfrm>
            <a:off x="2965125" y="3914277"/>
            <a:ext cx="426168" cy="606110"/>
          </a:xfrm>
          <a:prstGeom prst="ellipse">
            <a:avLst/>
          </a:prstGeom>
          <a:gradFill rotWithShape="1">
            <a:gsLst>
              <a:gs pos="0">
                <a:srgbClr val="CB4766"/>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99" name="Oval 82"/>
          <p:cNvSpPr>
            <a:spLocks noChangeArrowheads="1"/>
          </p:cNvSpPr>
          <p:nvPr/>
        </p:nvSpPr>
        <p:spPr bwMode="auto">
          <a:xfrm>
            <a:off x="610326" y="3979835"/>
            <a:ext cx="426168" cy="606110"/>
          </a:xfrm>
          <a:prstGeom prst="ellipse">
            <a:avLst/>
          </a:prstGeom>
          <a:gradFill rotWithShape="1">
            <a:gsLst>
              <a:gs pos="0">
                <a:srgbClr val="DAD76A"/>
              </a:gs>
              <a:gs pos="100000">
                <a:srgbClr val="9933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100" name="Oval 83"/>
          <p:cNvSpPr>
            <a:spLocks noChangeArrowheads="1"/>
          </p:cNvSpPr>
          <p:nvPr/>
        </p:nvSpPr>
        <p:spPr bwMode="auto">
          <a:xfrm>
            <a:off x="529608" y="3261154"/>
            <a:ext cx="426168" cy="606110"/>
          </a:xfrm>
          <a:prstGeom prst="ellipse">
            <a:avLst/>
          </a:prstGeom>
          <a:gradFill rotWithShape="1">
            <a:gsLst>
              <a:gs pos="0">
                <a:srgbClr val="F084E1"/>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101" name="Oval 84"/>
          <p:cNvSpPr>
            <a:spLocks noChangeArrowheads="1"/>
          </p:cNvSpPr>
          <p:nvPr/>
        </p:nvSpPr>
        <p:spPr bwMode="auto">
          <a:xfrm>
            <a:off x="1954593" y="1916775"/>
            <a:ext cx="450263" cy="568345"/>
          </a:xfrm>
          <a:prstGeom prst="ellipse">
            <a:avLst/>
          </a:prstGeom>
          <a:gradFill rotWithShape="1">
            <a:gsLst>
              <a:gs pos="0">
                <a:srgbClr val="47A14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102" name="Oval 78"/>
          <p:cNvSpPr>
            <a:spLocks noChangeArrowheads="1"/>
          </p:cNvSpPr>
          <p:nvPr/>
        </p:nvSpPr>
        <p:spPr bwMode="auto">
          <a:xfrm>
            <a:off x="1437592" y="5009445"/>
            <a:ext cx="436645" cy="630530"/>
          </a:xfrm>
          <a:prstGeom prst="ellipse">
            <a:avLst/>
          </a:prstGeom>
          <a:gradFill rotWithShape="1">
            <a:gsLst>
              <a:gs pos="0">
                <a:srgbClr val="C771ED"/>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103" name="Oval 80"/>
          <p:cNvSpPr>
            <a:spLocks noChangeArrowheads="1"/>
          </p:cNvSpPr>
          <p:nvPr/>
        </p:nvSpPr>
        <p:spPr bwMode="auto">
          <a:xfrm>
            <a:off x="2616209" y="3502750"/>
            <a:ext cx="422703" cy="606110"/>
          </a:xfrm>
          <a:prstGeom prst="ellipse">
            <a:avLst/>
          </a:prstGeom>
          <a:gradFill rotWithShape="1">
            <a:gsLst>
              <a:gs pos="0">
                <a:srgbClr val="377F8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104" name="Oval 81"/>
          <p:cNvSpPr>
            <a:spLocks noChangeArrowheads="1"/>
          </p:cNvSpPr>
          <p:nvPr/>
        </p:nvSpPr>
        <p:spPr bwMode="auto">
          <a:xfrm>
            <a:off x="2587504" y="4217332"/>
            <a:ext cx="426168" cy="606110"/>
          </a:xfrm>
          <a:prstGeom prst="ellipse">
            <a:avLst/>
          </a:prstGeom>
          <a:gradFill rotWithShape="1">
            <a:gsLst>
              <a:gs pos="0">
                <a:srgbClr val="CB4766"/>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105" name="Oval 82"/>
          <p:cNvSpPr>
            <a:spLocks noChangeArrowheads="1"/>
          </p:cNvSpPr>
          <p:nvPr/>
        </p:nvSpPr>
        <p:spPr bwMode="auto">
          <a:xfrm>
            <a:off x="990073" y="4568033"/>
            <a:ext cx="426168" cy="606110"/>
          </a:xfrm>
          <a:prstGeom prst="ellipse">
            <a:avLst/>
          </a:prstGeom>
          <a:gradFill rotWithShape="1">
            <a:gsLst>
              <a:gs pos="0">
                <a:srgbClr val="DAD76A"/>
              </a:gs>
              <a:gs pos="100000">
                <a:srgbClr val="9933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106" name="Oval 83"/>
          <p:cNvSpPr>
            <a:spLocks noChangeArrowheads="1"/>
          </p:cNvSpPr>
          <p:nvPr/>
        </p:nvSpPr>
        <p:spPr bwMode="auto">
          <a:xfrm>
            <a:off x="2481333" y="5759779"/>
            <a:ext cx="426168" cy="606110"/>
          </a:xfrm>
          <a:prstGeom prst="ellipse">
            <a:avLst/>
          </a:prstGeom>
          <a:gradFill rotWithShape="1">
            <a:gsLst>
              <a:gs pos="0">
                <a:srgbClr val="F084E1"/>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107" name="Oval 79"/>
          <p:cNvSpPr>
            <a:spLocks noChangeArrowheads="1"/>
          </p:cNvSpPr>
          <p:nvPr/>
        </p:nvSpPr>
        <p:spPr bwMode="auto">
          <a:xfrm>
            <a:off x="3039317" y="3128059"/>
            <a:ext cx="426168" cy="606110"/>
          </a:xfrm>
          <a:prstGeom prst="ellipse">
            <a:avLst/>
          </a:prstGeom>
          <a:gradFill rotWithShape="1">
            <a:gsLst>
              <a:gs pos="0">
                <a:srgbClr val="EB9A23"/>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sp>
        <p:nvSpPr>
          <p:cNvPr id="108" name="Oval 83"/>
          <p:cNvSpPr>
            <a:spLocks noChangeArrowheads="1"/>
          </p:cNvSpPr>
          <p:nvPr/>
        </p:nvSpPr>
        <p:spPr bwMode="auto">
          <a:xfrm>
            <a:off x="3458737" y="3945232"/>
            <a:ext cx="426168" cy="606110"/>
          </a:xfrm>
          <a:prstGeom prst="ellipse">
            <a:avLst/>
          </a:prstGeom>
          <a:gradFill rotWithShape="1">
            <a:gsLst>
              <a:gs pos="0">
                <a:srgbClr val="F084E1"/>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应</a:t>
            </a:r>
            <a:endParaRPr lang="zh-CN" altLang="en-US" sz="2400" dirty="0"/>
          </a:p>
        </p:txBody>
      </p:sp>
      <p:cxnSp>
        <p:nvCxnSpPr>
          <p:cNvPr id="110" name="直接连接符 109"/>
          <p:cNvCxnSpPr>
            <a:stCxn id="108" idx="6"/>
            <a:endCxn id="79" idx="2"/>
          </p:cNvCxnSpPr>
          <p:nvPr/>
        </p:nvCxnSpPr>
        <p:spPr>
          <a:xfrm>
            <a:off x="3884905" y="4248287"/>
            <a:ext cx="3745314" cy="9328"/>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4239804" y="3898919"/>
            <a:ext cx="3161443" cy="646331"/>
          </a:xfrm>
          <a:prstGeom prst="rect">
            <a:avLst/>
          </a:prstGeom>
          <a:noFill/>
        </p:spPr>
        <p:txBody>
          <a:bodyPr wrap="none" rtlCol="0">
            <a:spAutoFit/>
          </a:bodyPr>
          <a:lstStyle/>
          <a:p>
            <a:r>
              <a:rPr lang="en-US" altLang="zh-CN" dirty="0" smtClean="0"/>
              <a:t>3.</a:t>
            </a:r>
            <a:r>
              <a:rPr lang="zh-CN" altLang="en-US" dirty="0" smtClean="0"/>
              <a:t>通过获取的服务地址，端口</a:t>
            </a:r>
            <a:endParaRPr lang="en-US" altLang="zh-CN" dirty="0" smtClean="0"/>
          </a:p>
          <a:p>
            <a:r>
              <a:rPr lang="zh-CN" altLang="en-US" dirty="0" smtClean="0"/>
              <a:t>调用领域服务</a:t>
            </a:r>
            <a:endParaRPr lang="en-US" altLang="zh-CN" dirty="0" smtClean="0"/>
          </a:p>
        </p:txBody>
      </p:sp>
      <p:cxnSp>
        <p:nvCxnSpPr>
          <p:cNvPr id="113" name="直接连接符 112"/>
          <p:cNvCxnSpPr>
            <a:stCxn id="73" idx="3"/>
            <a:endCxn id="108" idx="0"/>
          </p:cNvCxnSpPr>
          <p:nvPr/>
        </p:nvCxnSpPr>
        <p:spPr>
          <a:xfrm flipH="1">
            <a:off x="3671821" y="2258179"/>
            <a:ext cx="1449850" cy="1687053"/>
          </a:xfrm>
          <a:prstGeom prst="line">
            <a:avLst/>
          </a:prstGeom>
        </p:spPr>
        <p:style>
          <a:lnRef idx="1">
            <a:schemeClr val="accent1"/>
          </a:lnRef>
          <a:fillRef idx="0">
            <a:schemeClr val="accent1"/>
          </a:fillRef>
          <a:effectRef idx="0">
            <a:schemeClr val="accent1"/>
          </a:effectRef>
          <a:fontRef idx="minor">
            <a:schemeClr val="tx1"/>
          </a:fontRef>
        </p:style>
      </p:cxnSp>
      <p:sp>
        <p:nvSpPr>
          <p:cNvPr id="120" name="文本框 119"/>
          <p:cNvSpPr txBox="1"/>
          <p:nvPr/>
        </p:nvSpPr>
        <p:spPr>
          <a:xfrm>
            <a:off x="4056476" y="2456240"/>
            <a:ext cx="2007281" cy="646331"/>
          </a:xfrm>
          <a:prstGeom prst="rect">
            <a:avLst/>
          </a:prstGeom>
          <a:noFill/>
        </p:spPr>
        <p:txBody>
          <a:bodyPr wrap="none" rtlCol="0">
            <a:spAutoFit/>
          </a:bodyPr>
          <a:lstStyle/>
          <a:p>
            <a:r>
              <a:rPr lang="en-US" altLang="zh-CN" dirty="0" smtClean="0"/>
              <a:t>2.</a:t>
            </a:r>
            <a:r>
              <a:rPr lang="zh-CN" altLang="en-US" dirty="0" smtClean="0"/>
              <a:t>获取服务接口的</a:t>
            </a:r>
            <a:endParaRPr lang="en-US" altLang="zh-CN" dirty="0" smtClean="0"/>
          </a:p>
          <a:p>
            <a:r>
              <a:rPr lang="zh-CN" altLang="en-US" dirty="0" smtClean="0"/>
              <a:t>地址，端口</a:t>
            </a:r>
            <a:endParaRPr lang="en-US" altLang="zh-CN" dirty="0" smtClean="0"/>
          </a:p>
        </p:txBody>
      </p:sp>
      <p:sp>
        <p:nvSpPr>
          <p:cNvPr id="122" name="文本框 121"/>
          <p:cNvSpPr txBox="1"/>
          <p:nvPr/>
        </p:nvSpPr>
        <p:spPr>
          <a:xfrm>
            <a:off x="6098853" y="2699330"/>
            <a:ext cx="1776448" cy="369332"/>
          </a:xfrm>
          <a:prstGeom prst="rect">
            <a:avLst/>
          </a:prstGeom>
          <a:noFill/>
        </p:spPr>
        <p:txBody>
          <a:bodyPr wrap="none" rtlCol="0">
            <a:spAutoFit/>
          </a:bodyPr>
          <a:lstStyle/>
          <a:p>
            <a:r>
              <a:rPr lang="en-US" altLang="zh-CN" dirty="0" smtClean="0"/>
              <a:t>1.</a:t>
            </a:r>
            <a:r>
              <a:rPr lang="zh-CN" altLang="en-US" dirty="0" smtClean="0"/>
              <a:t>注册领域服务</a:t>
            </a:r>
            <a:endParaRPr lang="en-US" altLang="zh-CN" dirty="0" smtClean="0"/>
          </a:p>
        </p:txBody>
      </p:sp>
      <p:sp>
        <p:nvSpPr>
          <p:cNvPr id="125" name="Oval 76"/>
          <p:cNvSpPr>
            <a:spLocks noChangeAspect="1" noChangeArrowheads="1"/>
          </p:cNvSpPr>
          <p:nvPr/>
        </p:nvSpPr>
        <p:spPr bwMode="auto">
          <a:xfrm>
            <a:off x="4905105" y="4915555"/>
            <a:ext cx="1604192" cy="1108737"/>
          </a:xfrm>
          <a:prstGeom prst="ellipse">
            <a:avLst/>
          </a:prstGeom>
          <a:gradFill rotWithShape="0">
            <a:gsLst>
              <a:gs pos="0">
                <a:srgbClr val="FFFFFF"/>
              </a:gs>
              <a:gs pos="100000">
                <a:srgbClr val="00EFEF"/>
              </a:gs>
            </a:gsLst>
            <a:path path="shape">
              <a:fillToRect l="50000" t="50000" r="50000" b="50000"/>
            </a:path>
          </a:gradFill>
          <a:ln w="88900">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r>
              <a:rPr lang="zh-CN" altLang="en-US" sz="2400" dirty="0" smtClean="0"/>
              <a:t>服务监控中心</a:t>
            </a:r>
            <a:endParaRPr lang="zh-CN" altLang="en-US" sz="2400" dirty="0"/>
          </a:p>
        </p:txBody>
      </p:sp>
    </p:spTree>
    <p:extLst>
      <p:ext uri="{BB962C8B-B14F-4D97-AF65-F5344CB8AC3E}">
        <p14:creationId xmlns:p14="http://schemas.microsoft.com/office/powerpoint/2010/main" val="541375653"/>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无中心化与集中负载均衡的区别</a:t>
            </a:r>
            <a:endParaRPr lang="zh-CN" altLang="en-US" sz="3200" dirty="0">
              <a:solidFill>
                <a:srgbClr val="C00000"/>
              </a:solidFill>
              <a:latin typeface="微软雅黑" pitchFamily="34" charset="-122"/>
              <a:ea typeface="微软雅黑" pitchFamily="34" charset="-122"/>
            </a:endParaRPr>
          </a:p>
        </p:txBody>
      </p:sp>
      <p:sp>
        <p:nvSpPr>
          <p:cNvPr id="3" name="Rectangle 2"/>
          <p:cNvSpPr>
            <a:spLocks noChangeArrowheads="1"/>
          </p:cNvSpPr>
          <p:nvPr/>
        </p:nvSpPr>
        <p:spPr bwMode="auto">
          <a:xfrm>
            <a:off x="1825625" y="1113790"/>
            <a:ext cx="8586788" cy="55562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grpSp>
        <p:nvGrpSpPr>
          <p:cNvPr id="4" name="Group 4"/>
          <p:cNvGrpSpPr>
            <a:grpSpLocks/>
          </p:cNvGrpSpPr>
          <p:nvPr/>
        </p:nvGrpSpPr>
        <p:grpSpPr bwMode="auto">
          <a:xfrm>
            <a:off x="2373313" y="5430203"/>
            <a:ext cx="7604125" cy="509587"/>
            <a:chOff x="535" y="3267"/>
            <a:chExt cx="4790" cy="321"/>
          </a:xfrm>
        </p:grpSpPr>
        <p:sp>
          <p:nvSpPr>
            <p:cNvPr id="5" name="AutoShape 5"/>
            <p:cNvSpPr>
              <a:spLocks noChangeArrowheads="1"/>
            </p:cNvSpPr>
            <p:nvPr/>
          </p:nvSpPr>
          <p:spPr bwMode="auto">
            <a:xfrm rot="-426171">
              <a:off x="535" y="3267"/>
              <a:ext cx="4790" cy="321"/>
            </a:xfrm>
            <a:prstGeom prst="rightArrow">
              <a:avLst>
                <a:gd name="adj1" fmla="val 67111"/>
                <a:gd name="adj2" fmla="val 49879"/>
              </a:avLst>
            </a:prstGeom>
            <a:gradFill rotWithShape="1">
              <a:gsLst>
                <a:gs pos="0">
                  <a:srgbClr val="002F47">
                    <a:alpha val="0"/>
                  </a:srgbClr>
                </a:gs>
                <a:gs pos="100000">
                  <a:srgbClr val="006699">
                    <a:alpha val="51999"/>
                  </a:srgb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6" name="Text Box 6"/>
            <p:cNvSpPr txBox="1">
              <a:spLocks noChangeArrowheads="1"/>
            </p:cNvSpPr>
            <p:nvPr/>
          </p:nvSpPr>
          <p:spPr bwMode="auto">
            <a:xfrm rot="-430410">
              <a:off x="2485" y="3304"/>
              <a:ext cx="1023" cy="213"/>
            </a:xfrm>
            <a:prstGeom prst="rect">
              <a:avLst/>
            </a:prstGeom>
            <a:solidFill>
              <a:schemeClr val="accent1">
                <a:alpha val="54117"/>
              </a:schemeClr>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0"/>
                </a:spcBef>
                <a:buClrTx/>
                <a:buFontTx/>
                <a:buNone/>
              </a:pPr>
              <a:r>
                <a:rPr lang="zh-CN" altLang="zh-CN" sz="1600">
                  <a:solidFill>
                    <a:srgbClr val="000000"/>
                  </a:solidFill>
                  <a:latin typeface="Arial" panose="020B0604020202020204" pitchFamily="34" charset="0"/>
                </a:rPr>
                <a:t>灵活性；伸缩性</a:t>
              </a:r>
              <a:endParaRPr lang="zh-CN" altLang="zh-CN" sz="1600" b="1">
                <a:solidFill>
                  <a:srgbClr val="336699"/>
                </a:solidFill>
              </a:endParaRPr>
            </a:p>
          </p:txBody>
        </p:sp>
      </p:grpSp>
      <p:grpSp>
        <p:nvGrpSpPr>
          <p:cNvPr id="7" name="Group 7"/>
          <p:cNvGrpSpPr>
            <a:grpSpLocks/>
          </p:cNvGrpSpPr>
          <p:nvPr/>
        </p:nvGrpSpPr>
        <p:grpSpPr bwMode="auto">
          <a:xfrm>
            <a:off x="1939925" y="2560003"/>
            <a:ext cx="2689225" cy="2847975"/>
            <a:chOff x="262" y="1459"/>
            <a:chExt cx="1694" cy="1794"/>
          </a:xfrm>
        </p:grpSpPr>
        <p:grpSp>
          <p:nvGrpSpPr>
            <p:cNvPr id="8" name="Group 8"/>
            <p:cNvGrpSpPr>
              <a:grpSpLocks/>
            </p:cNvGrpSpPr>
            <p:nvPr/>
          </p:nvGrpSpPr>
          <p:grpSpPr bwMode="auto">
            <a:xfrm>
              <a:off x="742" y="2022"/>
              <a:ext cx="733" cy="703"/>
              <a:chOff x="742" y="2022"/>
              <a:chExt cx="733" cy="703"/>
            </a:xfrm>
          </p:grpSpPr>
          <p:sp>
            <p:nvSpPr>
              <p:cNvPr id="11" name="Line 9"/>
              <p:cNvSpPr>
                <a:spLocks noChangeAspect="1" noChangeShapeType="1"/>
              </p:cNvSpPr>
              <p:nvPr/>
            </p:nvSpPr>
            <p:spPr bwMode="auto">
              <a:xfrm>
                <a:off x="903" y="2367"/>
                <a:ext cx="462" cy="2"/>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 name="Line 10"/>
              <p:cNvSpPr>
                <a:spLocks noChangeAspect="1" noChangeShapeType="1"/>
              </p:cNvSpPr>
              <p:nvPr/>
            </p:nvSpPr>
            <p:spPr bwMode="auto">
              <a:xfrm>
                <a:off x="961" y="2208"/>
                <a:ext cx="169" cy="390"/>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 name="Line 11"/>
              <p:cNvSpPr>
                <a:spLocks noChangeAspect="1" noChangeShapeType="1"/>
              </p:cNvSpPr>
              <p:nvPr/>
            </p:nvSpPr>
            <p:spPr bwMode="auto">
              <a:xfrm flipV="1">
                <a:off x="1130" y="2532"/>
                <a:ext cx="163" cy="64"/>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Line 12"/>
              <p:cNvSpPr>
                <a:spLocks noChangeAspect="1" noChangeShapeType="1"/>
              </p:cNvSpPr>
              <p:nvPr/>
            </p:nvSpPr>
            <p:spPr bwMode="auto">
              <a:xfrm flipH="1" flipV="1">
                <a:off x="964" y="2528"/>
                <a:ext cx="332" cy="3"/>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Line 13"/>
              <p:cNvSpPr>
                <a:spLocks noChangeAspect="1" noChangeShapeType="1"/>
              </p:cNvSpPr>
              <p:nvPr/>
            </p:nvSpPr>
            <p:spPr bwMode="auto">
              <a:xfrm flipV="1">
                <a:off x="964" y="2207"/>
                <a:ext cx="332" cy="323"/>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6" name="Line 14"/>
              <p:cNvSpPr>
                <a:spLocks noChangeAspect="1" noChangeShapeType="1"/>
              </p:cNvSpPr>
              <p:nvPr/>
            </p:nvSpPr>
            <p:spPr bwMode="auto">
              <a:xfrm flipH="1">
                <a:off x="961" y="2207"/>
                <a:ext cx="338" cy="0"/>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7" name="Line 15"/>
              <p:cNvSpPr>
                <a:spLocks noChangeAspect="1" noChangeShapeType="1"/>
              </p:cNvSpPr>
              <p:nvPr/>
            </p:nvSpPr>
            <p:spPr bwMode="auto">
              <a:xfrm flipH="1">
                <a:off x="966" y="2369"/>
                <a:ext cx="399" cy="162"/>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8" name="Line 16"/>
              <p:cNvSpPr>
                <a:spLocks noChangeAspect="1" noChangeShapeType="1"/>
              </p:cNvSpPr>
              <p:nvPr/>
            </p:nvSpPr>
            <p:spPr bwMode="auto">
              <a:xfrm flipV="1">
                <a:off x="957" y="2143"/>
                <a:ext cx="173" cy="65"/>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Line 17"/>
              <p:cNvSpPr>
                <a:spLocks noChangeAspect="1" noChangeShapeType="1"/>
              </p:cNvSpPr>
              <p:nvPr/>
            </p:nvSpPr>
            <p:spPr bwMode="auto">
              <a:xfrm flipH="1">
                <a:off x="898" y="2148"/>
                <a:ext cx="229" cy="221"/>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0" name="Line 18"/>
              <p:cNvSpPr>
                <a:spLocks noChangeAspect="1" noChangeShapeType="1"/>
              </p:cNvSpPr>
              <p:nvPr/>
            </p:nvSpPr>
            <p:spPr bwMode="auto">
              <a:xfrm>
                <a:off x="1124" y="2143"/>
                <a:ext cx="172" cy="385"/>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1" name="Line 19"/>
              <p:cNvSpPr>
                <a:spLocks noChangeAspect="1" noChangeShapeType="1"/>
              </p:cNvSpPr>
              <p:nvPr/>
            </p:nvSpPr>
            <p:spPr bwMode="auto">
              <a:xfrm>
                <a:off x="1124" y="2146"/>
                <a:ext cx="241" cy="223"/>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Line 20"/>
              <p:cNvSpPr>
                <a:spLocks noChangeAspect="1" noChangeShapeType="1"/>
              </p:cNvSpPr>
              <p:nvPr/>
            </p:nvSpPr>
            <p:spPr bwMode="auto">
              <a:xfrm>
                <a:off x="1120" y="2146"/>
                <a:ext cx="180" cy="58"/>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Line 21"/>
              <p:cNvSpPr>
                <a:spLocks noChangeAspect="1" noChangeShapeType="1"/>
              </p:cNvSpPr>
              <p:nvPr/>
            </p:nvSpPr>
            <p:spPr bwMode="auto">
              <a:xfrm flipH="1">
                <a:off x="1125" y="2204"/>
                <a:ext cx="173" cy="387"/>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Line 22"/>
              <p:cNvSpPr>
                <a:spLocks noChangeAspect="1" noChangeShapeType="1"/>
              </p:cNvSpPr>
              <p:nvPr/>
            </p:nvSpPr>
            <p:spPr bwMode="auto">
              <a:xfrm>
                <a:off x="1296" y="2204"/>
                <a:ext cx="69" cy="165"/>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5" name="Line 23"/>
              <p:cNvSpPr>
                <a:spLocks noChangeAspect="1" noChangeShapeType="1"/>
              </p:cNvSpPr>
              <p:nvPr/>
            </p:nvSpPr>
            <p:spPr bwMode="auto">
              <a:xfrm flipH="1">
                <a:off x="1299" y="2378"/>
                <a:ext cx="67" cy="152"/>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 name="Line 24"/>
              <p:cNvSpPr>
                <a:spLocks noChangeAspect="1" noChangeShapeType="1"/>
              </p:cNvSpPr>
              <p:nvPr/>
            </p:nvSpPr>
            <p:spPr bwMode="auto">
              <a:xfrm flipH="1" flipV="1">
                <a:off x="961" y="2533"/>
                <a:ext cx="166" cy="61"/>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7" name="Line 25"/>
              <p:cNvSpPr>
                <a:spLocks noChangeAspect="1" noChangeShapeType="1"/>
              </p:cNvSpPr>
              <p:nvPr/>
            </p:nvSpPr>
            <p:spPr bwMode="auto">
              <a:xfrm flipH="1" flipV="1">
                <a:off x="901" y="2371"/>
                <a:ext cx="66" cy="160"/>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Line 26"/>
              <p:cNvSpPr>
                <a:spLocks noChangeAspect="1" noChangeShapeType="1"/>
              </p:cNvSpPr>
              <p:nvPr/>
            </p:nvSpPr>
            <p:spPr bwMode="auto">
              <a:xfrm flipV="1">
                <a:off x="900" y="2204"/>
                <a:ext cx="57" cy="161"/>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Line 27"/>
              <p:cNvSpPr>
                <a:spLocks noChangeAspect="1" noChangeShapeType="1"/>
              </p:cNvSpPr>
              <p:nvPr/>
            </p:nvSpPr>
            <p:spPr bwMode="auto">
              <a:xfrm flipH="1">
                <a:off x="1127" y="2377"/>
                <a:ext cx="236" cy="214"/>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Line 28"/>
              <p:cNvSpPr>
                <a:spLocks noChangeAspect="1" noChangeShapeType="1"/>
              </p:cNvSpPr>
              <p:nvPr/>
            </p:nvSpPr>
            <p:spPr bwMode="auto">
              <a:xfrm flipH="1" flipV="1">
                <a:off x="898" y="2365"/>
                <a:ext cx="397" cy="167"/>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1" name="Line 29"/>
              <p:cNvSpPr>
                <a:spLocks noChangeAspect="1" noChangeShapeType="1"/>
              </p:cNvSpPr>
              <p:nvPr/>
            </p:nvSpPr>
            <p:spPr bwMode="auto">
              <a:xfrm flipH="1" flipV="1">
                <a:off x="959" y="2208"/>
                <a:ext cx="334" cy="325"/>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2" name="Line 30"/>
              <p:cNvSpPr>
                <a:spLocks noChangeAspect="1" noChangeShapeType="1"/>
              </p:cNvSpPr>
              <p:nvPr/>
            </p:nvSpPr>
            <p:spPr bwMode="auto">
              <a:xfrm>
                <a:off x="1112" y="2125"/>
                <a:ext cx="1" cy="505"/>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3" name="Line 31"/>
              <p:cNvSpPr>
                <a:spLocks noChangeAspect="1" noChangeShapeType="1"/>
              </p:cNvSpPr>
              <p:nvPr/>
            </p:nvSpPr>
            <p:spPr bwMode="auto">
              <a:xfrm flipH="1" flipV="1">
                <a:off x="865" y="2377"/>
                <a:ext cx="250" cy="250"/>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 name="Line 32"/>
              <p:cNvSpPr>
                <a:spLocks noChangeAspect="1" noChangeShapeType="1"/>
              </p:cNvSpPr>
              <p:nvPr/>
            </p:nvSpPr>
            <p:spPr bwMode="auto">
              <a:xfrm>
                <a:off x="867" y="2374"/>
                <a:ext cx="506" cy="3"/>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5" name="Line 33"/>
              <p:cNvSpPr>
                <a:spLocks noChangeAspect="1" noChangeShapeType="1"/>
              </p:cNvSpPr>
              <p:nvPr/>
            </p:nvSpPr>
            <p:spPr bwMode="auto">
              <a:xfrm flipH="1" flipV="1">
                <a:off x="931" y="2193"/>
                <a:ext cx="442" cy="184"/>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Line 34"/>
              <p:cNvSpPr>
                <a:spLocks noChangeAspect="1" noChangeShapeType="1"/>
              </p:cNvSpPr>
              <p:nvPr/>
            </p:nvSpPr>
            <p:spPr bwMode="auto">
              <a:xfrm>
                <a:off x="931" y="2194"/>
                <a:ext cx="184" cy="439"/>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7" name="Line 35"/>
              <p:cNvSpPr>
                <a:spLocks noChangeAspect="1" noChangeShapeType="1"/>
              </p:cNvSpPr>
              <p:nvPr/>
            </p:nvSpPr>
            <p:spPr bwMode="auto">
              <a:xfrm flipV="1">
                <a:off x="1115" y="2559"/>
                <a:ext cx="179" cy="71"/>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8" name="Line 36"/>
              <p:cNvSpPr>
                <a:spLocks noChangeAspect="1" noChangeShapeType="1"/>
              </p:cNvSpPr>
              <p:nvPr/>
            </p:nvSpPr>
            <p:spPr bwMode="auto">
              <a:xfrm flipH="1" flipV="1">
                <a:off x="934" y="2554"/>
                <a:ext cx="363" cy="3"/>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9" name="Line 37"/>
              <p:cNvSpPr>
                <a:spLocks noChangeAspect="1" noChangeShapeType="1"/>
              </p:cNvSpPr>
              <p:nvPr/>
            </p:nvSpPr>
            <p:spPr bwMode="auto">
              <a:xfrm flipV="1">
                <a:off x="934" y="2193"/>
                <a:ext cx="363" cy="364"/>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 name="Line 38"/>
              <p:cNvSpPr>
                <a:spLocks noChangeAspect="1" noChangeShapeType="1"/>
              </p:cNvSpPr>
              <p:nvPr/>
            </p:nvSpPr>
            <p:spPr bwMode="auto">
              <a:xfrm flipH="1">
                <a:off x="931" y="2193"/>
                <a:ext cx="369" cy="1"/>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1" name="Line 39"/>
              <p:cNvSpPr>
                <a:spLocks noChangeAspect="1" noChangeShapeType="1"/>
              </p:cNvSpPr>
              <p:nvPr/>
            </p:nvSpPr>
            <p:spPr bwMode="auto">
              <a:xfrm>
                <a:off x="933" y="2193"/>
                <a:ext cx="440" cy="182"/>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2" name="Line 40"/>
              <p:cNvSpPr>
                <a:spLocks noChangeAspect="1" noChangeShapeType="1"/>
              </p:cNvSpPr>
              <p:nvPr/>
            </p:nvSpPr>
            <p:spPr bwMode="auto">
              <a:xfrm flipH="1">
                <a:off x="935" y="2375"/>
                <a:ext cx="438" cy="182"/>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3" name="Line 41"/>
              <p:cNvSpPr>
                <a:spLocks noChangeAspect="1" noChangeShapeType="1"/>
              </p:cNvSpPr>
              <p:nvPr/>
            </p:nvSpPr>
            <p:spPr bwMode="auto">
              <a:xfrm flipH="1" flipV="1">
                <a:off x="926" y="2193"/>
                <a:ext cx="8" cy="369"/>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Line 42"/>
              <p:cNvSpPr>
                <a:spLocks noChangeAspect="1" noChangeShapeType="1"/>
              </p:cNvSpPr>
              <p:nvPr/>
            </p:nvSpPr>
            <p:spPr bwMode="auto">
              <a:xfrm flipV="1">
                <a:off x="926" y="2122"/>
                <a:ext cx="189" cy="72"/>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 name="Line 43"/>
              <p:cNvSpPr>
                <a:spLocks noChangeAspect="1" noChangeShapeType="1"/>
              </p:cNvSpPr>
              <p:nvPr/>
            </p:nvSpPr>
            <p:spPr bwMode="auto">
              <a:xfrm flipH="1">
                <a:off x="862" y="2127"/>
                <a:ext cx="250" cy="248"/>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Line 44"/>
              <p:cNvSpPr>
                <a:spLocks noChangeAspect="1" noChangeShapeType="1"/>
              </p:cNvSpPr>
              <p:nvPr/>
            </p:nvSpPr>
            <p:spPr bwMode="auto">
              <a:xfrm flipH="1">
                <a:off x="933" y="2125"/>
                <a:ext cx="177" cy="432"/>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7" name="Line 45"/>
              <p:cNvSpPr>
                <a:spLocks noChangeAspect="1" noChangeShapeType="1"/>
              </p:cNvSpPr>
              <p:nvPr/>
            </p:nvSpPr>
            <p:spPr bwMode="auto">
              <a:xfrm>
                <a:off x="1109" y="2122"/>
                <a:ext cx="188" cy="432"/>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8" name="Line 46"/>
              <p:cNvSpPr>
                <a:spLocks noChangeAspect="1" noChangeShapeType="1"/>
              </p:cNvSpPr>
              <p:nvPr/>
            </p:nvSpPr>
            <p:spPr bwMode="auto">
              <a:xfrm flipH="1">
                <a:off x="1297" y="2193"/>
                <a:ext cx="2" cy="364"/>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9" name="Line 47"/>
              <p:cNvSpPr>
                <a:spLocks noChangeAspect="1" noChangeShapeType="1"/>
              </p:cNvSpPr>
              <p:nvPr/>
            </p:nvSpPr>
            <p:spPr bwMode="auto">
              <a:xfrm>
                <a:off x="1109" y="2125"/>
                <a:ext cx="264" cy="252"/>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0" name="Line 48"/>
              <p:cNvSpPr>
                <a:spLocks noChangeAspect="1" noChangeShapeType="1"/>
              </p:cNvSpPr>
              <p:nvPr/>
            </p:nvSpPr>
            <p:spPr bwMode="auto">
              <a:xfrm>
                <a:off x="1104" y="2125"/>
                <a:ext cx="198" cy="66"/>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1" name="Line 49"/>
              <p:cNvSpPr>
                <a:spLocks noChangeAspect="1" noChangeShapeType="1"/>
              </p:cNvSpPr>
              <p:nvPr/>
            </p:nvSpPr>
            <p:spPr bwMode="auto">
              <a:xfrm flipH="1">
                <a:off x="865" y="2194"/>
                <a:ext cx="431" cy="181"/>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 name="Line 50"/>
              <p:cNvSpPr>
                <a:spLocks noChangeAspect="1" noChangeShapeType="1"/>
              </p:cNvSpPr>
              <p:nvPr/>
            </p:nvSpPr>
            <p:spPr bwMode="auto">
              <a:xfrm flipH="1">
                <a:off x="1110" y="2191"/>
                <a:ext cx="189" cy="433"/>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3" name="Line 51"/>
              <p:cNvSpPr>
                <a:spLocks noChangeAspect="1" noChangeShapeType="1"/>
              </p:cNvSpPr>
              <p:nvPr/>
            </p:nvSpPr>
            <p:spPr bwMode="auto">
              <a:xfrm>
                <a:off x="1297" y="2190"/>
                <a:ext cx="76" cy="185"/>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4" name="Line 52"/>
              <p:cNvSpPr>
                <a:spLocks noChangeAspect="1" noChangeShapeType="1"/>
              </p:cNvSpPr>
              <p:nvPr/>
            </p:nvSpPr>
            <p:spPr bwMode="auto">
              <a:xfrm flipH="1">
                <a:off x="1300" y="2386"/>
                <a:ext cx="74" cy="171"/>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 name="Line 53"/>
              <p:cNvSpPr>
                <a:spLocks noChangeAspect="1" noChangeShapeType="1"/>
              </p:cNvSpPr>
              <p:nvPr/>
            </p:nvSpPr>
            <p:spPr bwMode="auto">
              <a:xfrm flipH="1" flipV="1">
                <a:off x="930" y="2561"/>
                <a:ext cx="183" cy="66"/>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6" name="Line 54"/>
              <p:cNvSpPr>
                <a:spLocks noChangeAspect="1" noChangeShapeType="1"/>
              </p:cNvSpPr>
              <p:nvPr/>
            </p:nvSpPr>
            <p:spPr bwMode="auto">
              <a:xfrm flipH="1" flipV="1">
                <a:off x="865" y="2378"/>
                <a:ext cx="72" cy="179"/>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Line 55"/>
              <p:cNvSpPr>
                <a:spLocks noChangeAspect="1" noChangeShapeType="1"/>
              </p:cNvSpPr>
              <p:nvPr/>
            </p:nvSpPr>
            <p:spPr bwMode="auto">
              <a:xfrm flipV="1">
                <a:off x="864" y="2191"/>
                <a:ext cx="62" cy="181"/>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8" name="Line 56"/>
              <p:cNvSpPr>
                <a:spLocks noChangeAspect="1" noChangeShapeType="1"/>
              </p:cNvSpPr>
              <p:nvPr/>
            </p:nvSpPr>
            <p:spPr bwMode="auto">
              <a:xfrm flipH="1">
                <a:off x="1113" y="2384"/>
                <a:ext cx="258" cy="240"/>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9" name="Line 57"/>
              <p:cNvSpPr>
                <a:spLocks noChangeAspect="1" noChangeShapeType="1"/>
              </p:cNvSpPr>
              <p:nvPr/>
            </p:nvSpPr>
            <p:spPr bwMode="auto">
              <a:xfrm flipH="1" flipV="1">
                <a:off x="860" y="2372"/>
                <a:ext cx="436" cy="187"/>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0" name="Line 58"/>
              <p:cNvSpPr>
                <a:spLocks noChangeAspect="1" noChangeShapeType="1"/>
              </p:cNvSpPr>
              <p:nvPr/>
            </p:nvSpPr>
            <p:spPr bwMode="auto">
              <a:xfrm flipH="1" flipV="1">
                <a:off x="928" y="2194"/>
                <a:ext cx="366" cy="367"/>
              </a:xfrm>
              <a:prstGeom prst="line">
                <a:avLst/>
              </a:prstGeom>
              <a:noFill/>
              <a:ln w="254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61" name="Oval 59"/>
              <p:cNvSpPr>
                <a:spLocks noChangeArrowheads="1"/>
              </p:cNvSpPr>
              <p:nvPr/>
            </p:nvSpPr>
            <p:spPr bwMode="auto">
              <a:xfrm>
                <a:off x="1058" y="2022"/>
                <a:ext cx="123" cy="123"/>
              </a:xfrm>
              <a:prstGeom prst="ellipse">
                <a:avLst/>
              </a:prstGeom>
              <a:gradFill rotWithShape="1">
                <a:gsLst>
                  <a:gs pos="0">
                    <a:srgbClr val="7889FB"/>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62" name="Oval 60"/>
              <p:cNvSpPr>
                <a:spLocks noChangeArrowheads="1"/>
              </p:cNvSpPr>
              <p:nvPr/>
            </p:nvSpPr>
            <p:spPr bwMode="auto">
              <a:xfrm>
                <a:off x="1270" y="2107"/>
                <a:ext cx="123" cy="123"/>
              </a:xfrm>
              <a:prstGeom prst="ellipse">
                <a:avLst/>
              </a:prstGeom>
              <a:gradFill rotWithShape="1">
                <a:gsLst>
                  <a:gs pos="0">
                    <a:srgbClr val="C771ED"/>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63" name="Oval 61"/>
              <p:cNvSpPr>
                <a:spLocks noChangeArrowheads="1"/>
              </p:cNvSpPr>
              <p:nvPr/>
            </p:nvSpPr>
            <p:spPr bwMode="auto">
              <a:xfrm>
                <a:off x="1352" y="2312"/>
                <a:ext cx="123" cy="123"/>
              </a:xfrm>
              <a:prstGeom prst="ellipse">
                <a:avLst/>
              </a:prstGeom>
              <a:gradFill rotWithShape="1">
                <a:gsLst>
                  <a:gs pos="0">
                    <a:srgbClr val="EB9A23"/>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64" name="Oval 62"/>
              <p:cNvSpPr>
                <a:spLocks noChangeArrowheads="1"/>
              </p:cNvSpPr>
              <p:nvPr/>
            </p:nvSpPr>
            <p:spPr bwMode="auto">
              <a:xfrm>
                <a:off x="1271" y="2528"/>
                <a:ext cx="123" cy="123"/>
              </a:xfrm>
              <a:prstGeom prst="ellipse">
                <a:avLst/>
              </a:prstGeom>
              <a:gradFill rotWithShape="1">
                <a:gsLst>
                  <a:gs pos="0">
                    <a:srgbClr val="377F8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65" name="Oval 63"/>
              <p:cNvSpPr>
                <a:spLocks noChangeArrowheads="1"/>
              </p:cNvSpPr>
              <p:nvPr/>
            </p:nvSpPr>
            <p:spPr bwMode="auto">
              <a:xfrm>
                <a:off x="1057" y="2602"/>
                <a:ext cx="123" cy="123"/>
              </a:xfrm>
              <a:prstGeom prst="ellipse">
                <a:avLst/>
              </a:prstGeom>
              <a:gradFill rotWithShape="1">
                <a:gsLst>
                  <a:gs pos="0">
                    <a:srgbClr val="CB4766"/>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66" name="Oval 64"/>
              <p:cNvSpPr>
                <a:spLocks noChangeArrowheads="1"/>
              </p:cNvSpPr>
              <p:nvPr/>
            </p:nvSpPr>
            <p:spPr bwMode="auto">
              <a:xfrm>
                <a:off x="821" y="2528"/>
                <a:ext cx="122" cy="123"/>
              </a:xfrm>
              <a:prstGeom prst="ellipse">
                <a:avLst/>
              </a:prstGeom>
              <a:gradFill rotWithShape="1">
                <a:gsLst>
                  <a:gs pos="0">
                    <a:srgbClr val="DAD76A"/>
                  </a:gs>
                  <a:gs pos="100000">
                    <a:srgbClr val="9933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67" name="Oval 65"/>
              <p:cNvSpPr>
                <a:spLocks noChangeArrowheads="1"/>
              </p:cNvSpPr>
              <p:nvPr/>
            </p:nvSpPr>
            <p:spPr bwMode="auto">
              <a:xfrm>
                <a:off x="833" y="2528"/>
                <a:ext cx="123" cy="123"/>
              </a:xfrm>
              <a:prstGeom prst="ellipse">
                <a:avLst/>
              </a:prstGeom>
              <a:gradFill rotWithShape="1">
                <a:gsLst>
                  <a:gs pos="0">
                    <a:srgbClr val="DAD76A"/>
                  </a:gs>
                  <a:gs pos="100000">
                    <a:srgbClr val="9933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68" name="Oval 66"/>
              <p:cNvSpPr>
                <a:spLocks noChangeArrowheads="1"/>
              </p:cNvSpPr>
              <p:nvPr/>
            </p:nvSpPr>
            <p:spPr bwMode="auto">
              <a:xfrm>
                <a:off x="742" y="2312"/>
                <a:ext cx="123" cy="123"/>
              </a:xfrm>
              <a:prstGeom prst="ellipse">
                <a:avLst/>
              </a:prstGeom>
              <a:gradFill rotWithShape="1">
                <a:gsLst>
                  <a:gs pos="0">
                    <a:srgbClr val="F084E1"/>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69" name="Oval 67"/>
              <p:cNvSpPr>
                <a:spLocks noChangeArrowheads="1"/>
              </p:cNvSpPr>
              <p:nvPr/>
            </p:nvSpPr>
            <p:spPr bwMode="auto">
              <a:xfrm>
                <a:off x="833" y="2095"/>
                <a:ext cx="123" cy="123"/>
              </a:xfrm>
              <a:prstGeom prst="ellipse">
                <a:avLst/>
              </a:prstGeom>
              <a:gradFill rotWithShape="1">
                <a:gsLst>
                  <a:gs pos="0">
                    <a:srgbClr val="47A14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grpSp>
        <p:sp>
          <p:nvSpPr>
            <p:cNvPr id="9" name="Text Box 68"/>
            <p:cNvSpPr txBox="1">
              <a:spLocks noChangeArrowheads="1"/>
            </p:cNvSpPr>
            <p:nvPr/>
          </p:nvSpPr>
          <p:spPr bwMode="auto">
            <a:xfrm>
              <a:off x="410" y="2837"/>
              <a:ext cx="1397" cy="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117475" indent="-117475" defTabSz="825500"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defTabSz="82550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defTabSz="8255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defTabSz="8255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defTabSz="8255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15000"/>
                </a:spcAft>
                <a:buClr>
                  <a:srgbClr val="2DB6B3"/>
                </a:buClr>
                <a:buFont typeface="Wingdings" panose="05000000000000000000" pitchFamily="2" charset="2"/>
                <a:buChar char="§"/>
              </a:pPr>
              <a:r>
                <a:rPr lang="zh-CN" altLang="zh-CN" sz="1400">
                  <a:latin typeface="Arial" panose="020B0604020202020204" pitchFamily="34" charset="0"/>
                </a:rPr>
                <a:t>应用之间点对点的连接</a:t>
              </a:r>
            </a:p>
            <a:p>
              <a:pPr fontAlgn="base">
                <a:spcBef>
                  <a:spcPct val="0"/>
                </a:spcBef>
                <a:spcAft>
                  <a:spcPct val="15000"/>
                </a:spcAft>
                <a:buClr>
                  <a:srgbClr val="2DB6B3"/>
                </a:buClr>
                <a:buFont typeface="Wingdings" panose="05000000000000000000" pitchFamily="2" charset="2"/>
                <a:buChar char="§"/>
              </a:pPr>
              <a:r>
                <a:rPr lang="zh-CN" altLang="zh-CN" sz="1400">
                  <a:latin typeface="Arial" panose="020B0604020202020204" pitchFamily="34" charset="0"/>
                </a:rPr>
                <a:t>实现简单、基本的信息交互和数据传递</a:t>
              </a:r>
            </a:p>
          </p:txBody>
        </p:sp>
        <p:sp>
          <p:nvSpPr>
            <p:cNvPr id="10" name="Text Box 69"/>
            <p:cNvSpPr txBox="1">
              <a:spLocks noChangeArrowheads="1"/>
            </p:cNvSpPr>
            <p:nvPr/>
          </p:nvSpPr>
          <p:spPr bwMode="auto">
            <a:xfrm>
              <a:off x="262" y="1459"/>
              <a:ext cx="1694"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50000"/>
                </a:spcBef>
                <a:buClrTx/>
                <a:buFontTx/>
                <a:buNone/>
              </a:pPr>
              <a:r>
                <a:rPr lang="zh-CN" altLang="zh-CN" sz="1800" dirty="0">
                  <a:latin typeface="Arial" panose="020B0604020202020204" pitchFamily="34" charset="0"/>
                </a:rPr>
                <a:t>传统架构</a:t>
              </a:r>
            </a:p>
            <a:p>
              <a:pPr algn="ctr" eaLnBrk="1" fontAlgn="base" hangingPunct="1">
                <a:spcBef>
                  <a:spcPct val="50000"/>
                </a:spcBef>
                <a:buClrTx/>
                <a:buFontTx/>
                <a:buNone/>
              </a:pPr>
              <a:r>
                <a:rPr lang="zh-CN" altLang="zh-CN" sz="1800" dirty="0">
                  <a:latin typeface="Arial" panose="020B0604020202020204" pitchFamily="34" charset="0"/>
                </a:rPr>
                <a:t>基于消息传递的模式</a:t>
              </a:r>
            </a:p>
          </p:txBody>
        </p:sp>
      </p:grpSp>
      <p:grpSp>
        <p:nvGrpSpPr>
          <p:cNvPr id="70" name="Group 70"/>
          <p:cNvGrpSpPr>
            <a:grpSpLocks/>
          </p:cNvGrpSpPr>
          <p:nvPr/>
        </p:nvGrpSpPr>
        <p:grpSpPr bwMode="auto">
          <a:xfrm>
            <a:off x="4572000" y="1950403"/>
            <a:ext cx="2730500" cy="2986087"/>
            <a:chOff x="1920" y="1075"/>
            <a:chExt cx="1720" cy="1881"/>
          </a:xfrm>
        </p:grpSpPr>
        <p:grpSp>
          <p:nvGrpSpPr>
            <p:cNvPr id="71" name="Group 71"/>
            <p:cNvGrpSpPr>
              <a:grpSpLocks/>
            </p:cNvGrpSpPr>
            <p:nvPr/>
          </p:nvGrpSpPr>
          <p:grpSpPr bwMode="auto">
            <a:xfrm>
              <a:off x="2405" y="1581"/>
              <a:ext cx="733" cy="703"/>
              <a:chOff x="2405" y="1581"/>
              <a:chExt cx="733" cy="703"/>
            </a:xfrm>
          </p:grpSpPr>
          <p:sp>
            <p:nvSpPr>
              <p:cNvPr id="74" name="Line 72"/>
              <p:cNvSpPr>
                <a:spLocks noChangeAspect="1" noChangeShapeType="1"/>
              </p:cNvSpPr>
              <p:nvPr/>
            </p:nvSpPr>
            <p:spPr bwMode="auto">
              <a:xfrm>
                <a:off x="2769" y="1662"/>
                <a:ext cx="0" cy="535"/>
              </a:xfrm>
              <a:prstGeom prst="line">
                <a:avLst/>
              </a:prstGeom>
              <a:noFill/>
              <a:ln w="889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5" name="Line 73"/>
              <p:cNvSpPr>
                <a:spLocks noChangeAspect="1" noChangeShapeType="1"/>
              </p:cNvSpPr>
              <p:nvPr/>
            </p:nvSpPr>
            <p:spPr bwMode="auto">
              <a:xfrm>
                <a:off x="2463" y="1932"/>
                <a:ext cx="614" cy="4"/>
              </a:xfrm>
              <a:prstGeom prst="line">
                <a:avLst/>
              </a:prstGeom>
              <a:noFill/>
              <a:ln w="889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 name="Line 74"/>
              <p:cNvSpPr>
                <a:spLocks noChangeAspect="1" noChangeShapeType="1"/>
              </p:cNvSpPr>
              <p:nvPr/>
            </p:nvSpPr>
            <p:spPr bwMode="auto">
              <a:xfrm flipV="1">
                <a:off x="2561" y="1736"/>
                <a:ext cx="415" cy="402"/>
              </a:xfrm>
              <a:prstGeom prst="line">
                <a:avLst/>
              </a:prstGeom>
              <a:noFill/>
              <a:ln w="889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7" name="Line 75"/>
              <p:cNvSpPr>
                <a:spLocks noChangeAspect="1" noChangeShapeType="1"/>
              </p:cNvSpPr>
              <p:nvPr/>
            </p:nvSpPr>
            <p:spPr bwMode="auto">
              <a:xfrm flipH="1" flipV="1">
                <a:off x="2568" y="1740"/>
                <a:ext cx="401" cy="389"/>
              </a:xfrm>
              <a:prstGeom prst="line">
                <a:avLst/>
              </a:prstGeom>
              <a:noFill/>
              <a:ln w="88900">
                <a:solidFill>
                  <a:srgbClr val="96969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8" name="Oval 76"/>
              <p:cNvSpPr>
                <a:spLocks noChangeAspect="1" noChangeArrowheads="1"/>
              </p:cNvSpPr>
              <p:nvPr/>
            </p:nvSpPr>
            <p:spPr bwMode="auto">
              <a:xfrm>
                <a:off x="2653" y="1825"/>
                <a:ext cx="234" cy="225"/>
              </a:xfrm>
              <a:prstGeom prst="ellipse">
                <a:avLst/>
              </a:prstGeom>
              <a:gradFill rotWithShape="0">
                <a:gsLst>
                  <a:gs pos="0">
                    <a:srgbClr val="FFFFFF"/>
                  </a:gs>
                  <a:gs pos="100000">
                    <a:srgbClr val="00EFEF"/>
                  </a:gs>
                </a:gsLst>
                <a:path path="shape">
                  <a:fillToRect l="50000" t="50000" r="50000" b="50000"/>
                </a:path>
              </a:gradFill>
              <a:ln w="88900">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79" name="Oval 77"/>
              <p:cNvSpPr>
                <a:spLocks noChangeArrowheads="1"/>
              </p:cNvSpPr>
              <p:nvPr/>
            </p:nvSpPr>
            <p:spPr bwMode="auto">
              <a:xfrm>
                <a:off x="2705" y="1581"/>
                <a:ext cx="123" cy="123"/>
              </a:xfrm>
              <a:prstGeom prst="ellipse">
                <a:avLst/>
              </a:prstGeom>
              <a:gradFill rotWithShape="1">
                <a:gsLst>
                  <a:gs pos="0">
                    <a:srgbClr val="7889FB"/>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80" name="Oval 78"/>
              <p:cNvSpPr>
                <a:spLocks noChangeArrowheads="1"/>
              </p:cNvSpPr>
              <p:nvPr/>
            </p:nvSpPr>
            <p:spPr bwMode="auto">
              <a:xfrm>
                <a:off x="2934" y="1666"/>
                <a:ext cx="123" cy="123"/>
              </a:xfrm>
              <a:prstGeom prst="ellipse">
                <a:avLst/>
              </a:prstGeom>
              <a:gradFill rotWithShape="1">
                <a:gsLst>
                  <a:gs pos="0">
                    <a:srgbClr val="C771ED"/>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81" name="Oval 79"/>
              <p:cNvSpPr>
                <a:spLocks noChangeArrowheads="1"/>
              </p:cNvSpPr>
              <p:nvPr/>
            </p:nvSpPr>
            <p:spPr bwMode="auto">
              <a:xfrm>
                <a:off x="3015" y="1871"/>
                <a:ext cx="123" cy="123"/>
              </a:xfrm>
              <a:prstGeom prst="ellipse">
                <a:avLst/>
              </a:prstGeom>
              <a:gradFill rotWithShape="1">
                <a:gsLst>
                  <a:gs pos="0">
                    <a:srgbClr val="EB9A23"/>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82" name="Oval 80"/>
              <p:cNvSpPr>
                <a:spLocks noChangeArrowheads="1"/>
              </p:cNvSpPr>
              <p:nvPr/>
            </p:nvSpPr>
            <p:spPr bwMode="auto">
              <a:xfrm>
                <a:off x="2935" y="2087"/>
                <a:ext cx="122" cy="123"/>
              </a:xfrm>
              <a:prstGeom prst="ellipse">
                <a:avLst/>
              </a:prstGeom>
              <a:gradFill rotWithShape="1">
                <a:gsLst>
                  <a:gs pos="0">
                    <a:srgbClr val="377F8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83" name="Oval 81"/>
              <p:cNvSpPr>
                <a:spLocks noChangeArrowheads="1"/>
              </p:cNvSpPr>
              <p:nvPr/>
            </p:nvSpPr>
            <p:spPr bwMode="auto">
              <a:xfrm>
                <a:off x="2704" y="2161"/>
                <a:ext cx="123" cy="123"/>
              </a:xfrm>
              <a:prstGeom prst="ellipse">
                <a:avLst/>
              </a:prstGeom>
              <a:gradFill rotWithShape="1">
                <a:gsLst>
                  <a:gs pos="0">
                    <a:srgbClr val="CB4766"/>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84" name="Oval 82"/>
              <p:cNvSpPr>
                <a:spLocks noChangeArrowheads="1"/>
              </p:cNvSpPr>
              <p:nvPr/>
            </p:nvSpPr>
            <p:spPr bwMode="auto">
              <a:xfrm>
                <a:off x="2496" y="2087"/>
                <a:ext cx="123" cy="123"/>
              </a:xfrm>
              <a:prstGeom prst="ellipse">
                <a:avLst/>
              </a:prstGeom>
              <a:gradFill rotWithShape="1">
                <a:gsLst>
                  <a:gs pos="0">
                    <a:srgbClr val="DAD76A"/>
                  </a:gs>
                  <a:gs pos="100000">
                    <a:srgbClr val="9933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85" name="Oval 83"/>
              <p:cNvSpPr>
                <a:spLocks noChangeArrowheads="1"/>
              </p:cNvSpPr>
              <p:nvPr/>
            </p:nvSpPr>
            <p:spPr bwMode="auto">
              <a:xfrm>
                <a:off x="2405" y="1871"/>
                <a:ext cx="123" cy="123"/>
              </a:xfrm>
              <a:prstGeom prst="ellipse">
                <a:avLst/>
              </a:prstGeom>
              <a:gradFill rotWithShape="1">
                <a:gsLst>
                  <a:gs pos="0">
                    <a:srgbClr val="F084E1"/>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sp>
            <p:nvSpPr>
              <p:cNvPr id="86" name="Oval 84"/>
              <p:cNvSpPr>
                <a:spLocks noChangeArrowheads="1"/>
              </p:cNvSpPr>
              <p:nvPr/>
            </p:nvSpPr>
            <p:spPr bwMode="auto">
              <a:xfrm>
                <a:off x="2496" y="1654"/>
                <a:ext cx="123" cy="123"/>
              </a:xfrm>
              <a:prstGeom prst="ellipse">
                <a:avLst/>
              </a:prstGeom>
              <a:gradFill rotWithShape="1">
                <a:gsLst>
                  <a:gs pos="0">
                    <a:srgbClr val="47A147"/>
                  </a:gs>
                  <a:gs pos="100000">
                    <a:srgbClr val="000000">
                      <a:alpha val="89000"/>
                    </a:srgbClr>
                  </a:gs>
                </a:gsLst>
                <a:path path="rect">
                  <a:fillToRect l="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grpSp>
        <p:sp>
          <p:nvSpPr>
            <p:cNvPr id="72" name="Text Box 85"/>
            <p:cNvSpPr txBox="1">
              <a:spLocks noChangeArrowheads="1"/>
            </p:cNvSpPr>
            <p:nvPr/>
          </p:nvSpPr>
          <p:spPr bwMode="auto">
            <a:xfrm>
              <a:off x="2144" y="2408"/>
              <a:ext cx="1496" cy="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117475" indent="-117475" defTabSz="825500"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defTabSz="82550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defTabSz="8255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defTabSz="8255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defTabSz="8255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15000"/>
                </a:spcAft>
                <a:buClr>
                  <a:srgbClr val="2DB6B3"/>
                </a:buClr>
                <a:buFont typeface="Wingdings" panose="05000000000000000000" pitchFamily="2" charset="2"/>
                <a:buChar char="§"/>
              </a:pPr>
              <a:r>
                <a:rPr lang="zh-CN" altLang="zh-CN" sz="1400">
                  <a:latin typeface="Arial" panose="020B0604020202020204" pitchFamily="34" charset="0"/>
                </a:rPr>
                <a:t>通过HUB模式实现应用之间的整合</a:t>
              </a:r>
            </a:p>
            <a:p>
              <a:pPr fontAlgn="base">
                <a:spcBef>
                  <a:spcPct val="0"/>
                </a:spcBef>
                <a:spcAft>
                  <a:spcPct val="15000"/>
                </a:spcAft>
                <a:buClr>
                  <a:srgbClr val="2DB6B3"/>
                </a:buClr>
                <a:buFont typeface="Wingdings" panose="05000000000000000000" pitchFamily="2" charset="2"/>
                <a:buChar char="§"/>
              </a:pPr>
              <a:r>
                <a:rPr lang="zh-CN" altLang="zh-CN" sz="1400">
                  <a:latin typeface="Arial" panose="020B0604020202020204" pitchFamily="34" charset="0"/>
                </a:rPr>
                <a:t>很容易管理大量的连接和系统</a:t>
              </a:r>
            </a:p>
          </p:txBody>
        </p:sp>
        <p:sp>
          <p:nvSpPr>
            <p:cNvPr id="73" name="Text Box 86"/>
            <p:cNvSpPr txBox="1">
              <a:spLocks noChangeArrowheads="1"/>
            </p:cNvSpPr>
            <p:nvPr/>
          </p:nvSpPr>
          <p:spPr bwMode="auto">
            <a:xfrm>
              <a:off x="1920" y="1075"/>
              <a:ext cx="1703"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hangingPunct="1">
                <a:spcBef>
                  <a:spcPct val="50000"/>
                </a:spcBef>
                <a:buClrTx/>
                <a:buFontTx/>
                <a:buNone/>
              </a:pPr>
              <a:r>
                <a:rPr lang="zh-CN" altLang="zh-CN" sz="1800">
                  <a:latin typeface="Arial" panose="020B0604020202020204" pitchFamily="34" charset="0"/>
                </a:rPr>
                <a:t>过渡架构</a:t>
              </a:r>
            </a:p>
            <a:p>
              <a:pPr algn="ctr" eaLnBrk="1" fontAlgn="base" hangingPunct="1">
                <a:spcBef>
                  <a:spcPct val="50000"/>
                </a:spcBef>
                <a:buClrTx/>
                <a:buFontTx/>
                <a:buNone/>
              </a:pPr>
              <a:r>
                <a:rPr lang="zh-CN" altLang="zh-CN" sz="1800">
                  <a:latin typeface="Arial" panose="020B0604020202020204" pitchFamily="34" charset="0"/>
                </a:rPr>
                <a:t>企业应用整合</a:t>
              </a:r>
            </a:p>
          </p:txBody>
        </p:sp>
      </p:grpSp>
      <p:grpSp>
        <p:nvGrpSpPr>
          <p:cNvPr id="87" name="Group 87"/>
          <p:cNvGrpSpPr>
            <a:grpSpLocks/>
          </p:cNvGrpSpPr>
          <p:nvPr/>
        </p:nvGrpSpPr>
        <p:grpSpPr bwMode="auto">
          <a:xfrm>
            <a:off x="7572375" y="1301115"/>
            <a:ext cx="2811463" cy="3519488"/>
            <a:chOff x="3810" y="666"/>
            <a:chExt cx="1771" cy="2217"/>
          </a:xfrm>
        </p:grpSpPr>
        <p:sp>
          <p:nvSpPr>
            <p:cNvPr id="88" name="Text Box 88"/>
            <p:cNvSpPr txBox="1">
              <a:spLocks noChangeArrowheads="1"/>
            </p:cNvSpPr>
            <p:nvPr/>
          </p:nvSpPr>
          <p:spPr bwMode="auto">
            <a:xfrm>
              <a:off x="3915" y="2320"/>
              <a:ext cx="1666" cy="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marL="117475" indent="-117475" defTabSz="825500"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defTabSz="82550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defTabSz="8255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defTabSz="8255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defTabSz="8255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defTabSz="8255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fontAlgn="base">
                <a:spcBef>
                  <a:spcPct val="0"/>
                </a:spcBef>
                <a:spcAft>
                  <a:spcPct val="15000"/>
                </a:spcAft>
                <a:buClr>
                  <a:srgbClr val="2DB6B3"/>
                </a:buClr>
                <a:buFont typeface="Wingdings" panose="05000000000000000000" pitchFamily="2" charset="2"/>
                <a:buChar char="§"/>
              </a:pPr>
              <a:r>
                <a:rPr lang="zh-CN" altLang="zh-CN" sz="1400">
                  <a:solidFill>
                    <a:srgbClr val="FF0000"/>
                  </a:solidFill>
                  <a:latin typeface="Arial" panose="020B0604020202020204" pitchFamily="34" charset="0"/>
                </a:rPr>
                <a:t>通过</a:t>
              </a:r>
              <a:r>
                <a:rPr lang="zh-CN" altLang="en-US" sz="1400">
                  <a:solidFill>
                    <a:srgbClr val="FF0000"/>
                  </a:solidFill>
                  <a:latin typeface="Arial" panose="020B0604020202020204" pitchFamily="34" charset="0"/>
                </a:rPr>
                <a:t>协同平台</a:t>
              </a:r>
              <a:r>
                <a:rPr lang="zh-CN" altLang="zh-CN" sz="1400">
                  <a:solidFill>
                    <a:srgbClr val="FF0000"/>
                  </a:solidFill>
                  <a:latin typeface="Arial" panose="020B0604020202020204" pitchFamily="34" charset="0"/>
                </a:rPr>
                <a:t>实现服务的整合集中和流程实现 </a:t>
              </a:r>
            </a:p>
            <a:p>
              <a:pPr fontAlgn="base">
                <a:spcBef>
                  <a:spcPct val="0"/>
                </a:spcBef>
                <a:spcAft>
                  <a:spcPct val="15000"/>
                </a:spcAft>
                <a:buClr>
                  <a:srgbClr val="2DB6B3"/>
                </a:buClr>
                <a:buFont typeface="Wingdings" panose="05000000000000000000" pitchFamily="2" charset="2"/>
                <a:buChar char="§"/>
              </a:pPr>
              <a:r>
                <a:rPr lang="zh-CN" altLang="zh-CN" sz="1400">
                  <a:solidFill>
                    <a:srgbClr val="FF0000"/>
                  </a:solidFill>
                  <a:latin typeface="Arial" panose="020B0604020202020204" pitchFamily="34" charset="0"/>
                </a:rPr>
                <a:t>借助标准的接口灵活地连接，实现真正的随需应变</a:t>
              </a:r>
            </a:p>
          </p:txBody>
        </p:sp>
        <p:sp>
          <p:nvSpPr>
            <p:cNvPr id="89" name="Text Box 89"/>
            <p:cNvSpPr txBox="1">
              <a:spLocks noChangeArrowheads="1"/>
            </p:cNvSpPr>
            <p:nvPr/>
          </p:nvSpPr>
          <p:spPr bwMode="auto">
            <a:xfrm>
              <a:off x="3810" y="666"/>
              <a:ext cx="1702" cy="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hangingPunct="1">
                <a:lnSpc>
                  <a:spcPct val="90000"/>
                </a:lnSpc>
                <a:spcBef>
                  <a:spcPct val="50000"/>
                </a:spcBef>
                <a:buClrTx/>
                <a:buFontTx/>
                <a:buNone/>
              </a:pPr>
              <a:r>
                <a:rPr lang="zh-CN" altLang="zh-CN" sz="1800" b="1">
                  <a:solidFill>
                    <a:srgbClr val="FF0000"/>
                  </a:solidFill>
                  <a:latin typeface="Arial" panose="020B0604020202020204" pitchFamily="34" charset="0"/>
                </a:rPr>
                <a:t>先进构架</a:t>
              </a:r>
            </a:p>
            <a:p>
              <a:pPr algn="ctr" eaLnBrk="1" fontAlgn="base" hangingPunct="1">
                <a:lnSpc>
                  <a:spcPct val="90000"/>
                </a:lnSpc>
                <a:spcBef>
                  <a:spcPct val="50000"/>
                </a:spcBef>
                <a:buClrTx/>
                <a:buFontTx/>
                <a:buNone/>
              </a:pPr>
              <a:r>
                <a:rPr lang="zh-CN" altLang="zh-CN" sz="1800" b="1">
                  <a:solidFill>
                    <a:srgbClr val="FF0000"/>
                  </a:solidFill>
                  <a:latin typeface="Arial" panose="020B0604020202020204" pitchFamily="34" charset="0"/>
                </a:rPr>
                <a:t>面向服务体系架构</a:t>
              </a:r>
            </a:p>
            <a:p>
              <a:pPr algn="ctr" eaLnBrk="1" fontAlgn="base" hangingPunct="1">
                <a:lnSpc>
                  <a:spcPct val="90000"/>
                </a:lnSpc>
                <a:spcBef>
                  <a:spcPct val="50000"/>
                </a:spcBef>
                <a:buClrTx/>
                <a:buFontTx/>
                <a:buNone/>
              </a:pPr>
              <a:r>
                <a:rPr lang="zh-CN" altLang="zh-CN" sz="1800" b="1">
                  <a:solidFill>
                    <a:srgbClr val="FF0000"/>
                  </a:solidFill>
                  <a:latin typeface="Arial" panose="020B0604020202020204" pitchFamily="34" charset="0"/>
                </a:rPr>
                <a:t>SOA</a:t>
              </a:r>
            </a:p>
          </p:txBody>
        </p:sp>
        <p:grpSp>
          <p:nvGrpSpPr>
            <p:cNvPr id="90" name="Group 90"/>
            <p:cNvGrpSpPr>
              <a:grpSpLocks/>
            </p:cNvGrpSpPr>
            <p:nvPr/>
          </p:nvGrpSpPr>
          <p:grpSpPr bwMode="auto">
            <a:xfrm>
              <a:off x="4170" y="1327"/>
              <a:ext cx="967" cy="891"/>
              <a:chOff x="4170" y="1327"/>
              <a:chExt cx="967" cy="891"/>
            </a:xfrm>
          </p:grpSpPr>
          <p:pic>
            <p:nvPicPr>
              <p:cNvPr id="91" name="Picture 91" descr="5674256861379033009755.png"/>
              <p:cNvPicPr>
                <a:picLocks noChangeAspect="1" noChangeArrowheads="1"/>
              </p:cNvPicPr>
              <p:nvPr/>
            </p:nvPicPr>
            <p:blipFill>
              <a:blip r:embed="rId2">
                <a:lum bright="-4000" contrast="20000"/>
                <a:extLst>
                  <a:ext uri="{28A0092B-C50C-407E-A947-70E740481C1C}">
                    <a14:useLocalDpi xmlns:a14="http://schemas.microsoft.com/office/drawing/2010/main" val="0"/>
                  </a:ext>
                </a:extLst>
              </a:blip>
              <a:srcRect/>
              <a:stretch>
                <a:fillRect/>
              </a:stretch>
            </p:blipFill>
            <p:spPr bwMode="auto">
              <a:xfrm>
                <a:off x="4170" y="1938"/>
                <a:ext cx="280"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 name="Picture 92" descr="95529551113790330097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 y="1956"/>
                <a:ext cx="262"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3" name="Picture 93" descr="541656421137903300976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1956"/>
                <a:ext cx="262"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 name="Picture 94" descr="11893847013790330097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3" y="1956"/>
                <a:ext cx="262"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95" name="Group 95"/>
              <p:cNvGrpSpPr>
                <a:grpSpLocks/>
              </p:cNvGrpSpPr>
              <p:nvPr/>
            </p:nvGrpSpPr>
            <p:grpSpPr bwMode="auto">
              <a:xfrm>
                <a:off x="4291" y="1702"/>
                <a:ext cx="716" cy="291"/>
                <a:chOff x="4291" y="1702"/>
                <a:chExt cx="716" cy="291"/>
              </a:xfrm>
            </p:grpSpPr>
            <p:sp>
              <p:nvSpPr>
                <p:cNvPr id="108" name="AutoShape 96"/>
                <p:cNvSpPr>
                  <a:spLocks noChangeArrowheads="1"/>
                </p:cNvSpPr>
                <p:nvPr/>
              </p:nvSpPr>
              <p:spPr bwMode="auto">
                <a:xfrm>
                  <a:off x="4291" y="1702"/>
                  <a:ext cx="58" cy="291"/>
                </a:xfrm>
                <a:prstGeom prst="can">
                  <a:avLst>
                    <a:gd name="adj" fmla="val 77279"/>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50000"/>
                    </a:spcBef>
                    <a:buClrTx/>
                    <a:buFontTx/>
                    <a:buNone/>
                  </a:pPr>
                  <a:endParaRPr lang="zh-CN" altLang="zh-CN" sz="2400">
                    <a:solidFill>
                      <a:schemeClr val="bg1"/>
                    </a:solidFill>
                  </a:endParaRPr>
                </a:p>
              </p:txBody>
            </p:sp>
            <p:sp>
              <p:nvSpPr>
                <p:cNvPr id="109" name="AutoShape 97"/>
                <p:cNvSpPr>
                  <a:spLocks noChangeArrowheads="1"/>
                </p:cNvSpPr>
                <p:nvPr/>
              </p:nvSpPr>
              <p:spPr bwMode="auto">
                <a:xfrm>
                  <a:off x="4509" y="1702"/>
                  <a:ext cx="58" cy="291"/>
                </a:xfrm>
                <a:prstGeom prst="can">
                  <a:avLst>
                    <a:gd name="adj" fmla="val 77279"/>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50000"/>
                    </a:spcBef>
                    <a:buClrTx/>
                    <a:buFontTx/>
                    <a:buNone/>
                  </a:pPr>
                  <a:endParaRPr lang="zh-CN" altLang="zh-CN" sz="2400">
                    <a:solidFill>
                      <a:schemeClr val="bg1"/>
                    </a:solidFill>
                  </a:endParaRPr>
                </a:p>
              </p:txBody>
            </p:sp>
            <p:sp>
              <p:nvSpPr>
                <p:cNvPr id="110" name="AutoShape 98"/>
                <p:cNvSpPr>
                  <a:spLocks noChangeArrowheads="1"/>
                </p:cNvSpPr>
                <p:nvPr/>
              </p:nvSpPr>
              <p:spPr bwMode="auto">
                <a:xfrm>
                  <a:off x="4728" y="1702"/>
                  <a:ext cx="60" cy="291"/>
                </a:xfrm>
                <a:prstGeom prst="can">
                  <a:avLst>
                    <a:gd name="adj" fmla="val 40731"/>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50000"/>
                    </a:spcBef>
                    <a:buClrTx/>
                    <a:buFontTx/>
                    <a:buNone/>
                  </a:pPr>
                  <a:endParaRPr lang="zh-CN" altLang="zh-CN" sz="2400">
                    <a:solidFill>
                      <a:schemeClr val="bg1"/>
                    </a:solidFill>
                  </a:endParaRPr>
                </a:p>
              </p:txBody>
            </p:sp>
            <p:sp>
              <p:nvSpPr>
                <p:cNvPr id="111" name="AutoShape 99"/>
                <p:cNvSpPr>
                  <a:spLocks noChangeArrowheads="1"/>
                </p:cNvSpPr>
                <p:nvPr/>
              </p:nvSpPr>
              <p:spPr bwMode="auto">
                <a:xfrm>
                  <a:off x="4949" y="1702"/>
                  <a:ext cx="58" cy="291"/>
                </a:xfrm>
                <a:prstGeom prst="can">
                  <a:avLst>
                    <a:gd name="adj" fmla="val 53610"/>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50000"/>
                    </a:spcBef>
                    <a:buClrTx/>
                    <a:buFontTx/>
                    <a:buNone/>
                  </a:pPr>
                  <a:endParaRPr lang="zh-CN" altLang="zh-CN" sz="2400">
                    <a:solidFill>
                      <a:schemeClr val="bg1"/>
                    </a:solidFill>
                  </a:endParaRPr>
                </a:p>
              </p:txBody>
            </p:sp>
          </p:grpSp>
          <p:grpSp>
            <p:nvGrpSpPr>
              <p:cNvPr id="96" name="Group 100"/>
              <p:cNvGrpSpPr>
                <a:grpSpLocks/>
              </p:cNvGrpSpPr>
              <p:nvPr/>
            </p:nvGrpSpPr>
            <p:grpSpPr bwMode="auto">
              <a:xfrm>
                <a:off x="4198" y="1696"/>
                <a:ext cx="939" cy="180"/>
                <a:chOff x="4198" y="1696"/>
                <a:chExt cx="939" cy="180"/>
              </a:xfrm>
            </p:grpSpPr>
            <p:sp>
              <p:nvSpPr>
                <p:cNvPr id="106" name="AutoShape 101"/>
                <p:cNvSpPr>
                  <a:spLocks noChangeArrowheads="1"/>
                </p:cNvSpPr>
                <p:nvPr/>
              </p:nvSpPr>
              <p:spPr bwMode="auto">
                <a:xfrm rot="5400000">
                  <a:off x="4579" y="1317"/>
                  <a:ext cx="180" cy="939"/>
                </a:xfrm>
                <a:prstGeom prst="can">
                  <a:avLst>
                    <a:gd name="adj" fmla="val 53326"/>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50000"/>
                    </a:spcBef>
                    <a:buClrTx/>
                    <a:buFontTx/>
                    <a:buNone/>
                  </a:pPr>
                  <a:endParaRPr lang="zh-CN" altLang="zh-CN" sz="2400">
                    <a:solidFill>
                      <a:schemeClr val="bg1"/>
                    </a:solidFill>
                  </a:endParaRPr>
                </a:p>
              </p:txBody>
            </p:sp>
            <p:sp>
              <p:nvSpPr>
                <p:cNvPr id="107" name="Oval 102"/>
                <p:cNvSpPr>
                  <a:spLocks noChangeArrowheads="1"/>
                </p:cNvSpPr>
                <p:nvPr/>
              </p:nvSpPr>
              <p:spPr bwMode="auto">
                <a:xfrm>
                  <a:off x="5041" y="1703"/>
                  <a:ext cx="93" cy="166"/>
                </a:xfrm>
                <a:prstGeom prst="ellipse">
                  <a:avLst/>
                </a:prstGeom>
                <a:gradFill rotWithShape="1">
                  <a:gsLst>
                    <a:gs pos="0">
                      <a:srgbClr val="000000"/>
                    </a:gs>
                    <a:gs pos="100000">
                      <a:schemeClr val="bg2">
                        <a:alpha val="70000"/>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eaLnBrk="1" fontAlgn="base" hangingPunct="1">
                    <a:spcBef>
                      <a:spcPct val="0"/>
                    </a:spcBef>
                    <a:buClrTx/>
                    <a:buFontTx/>
                    <a:buNone/>
                  </a:pPr>
                  <a:endParaRPr lang="zh-CN" altLang="en-US" sz="2400"/>
                </a:p>
              </p:txBody>
            </p:sp>
          </p:grpSp>
          <p:grpSp>
            <p:nvGrpSpPr>
              <p:cNvPr id="97" name="Group 103"/>
              <p:cNvGrpSpPr>
                <a:grpSpLocks/>
              </p:cNvGrpSpPr>
              <p:nvPr/>
            </p:nvGrpSpPr>
            <p:grpSpPr bwMode="auto">
              <a:xfrm>
                <a:off x="4272" y="1446"/>
                <a:ext cx="716" cy="291"/>
                <a:chOff x="4272" y="1446"/>
                <a:chExt cx="716" cy="291"/>
              </a:xfrm>
            </p:grpSpPr>
            <p:sp>
              <p:nvSpPr>
                <p:cNvPr id="102" name="AutoShape 104"/>
                <p:cNvSpPr>
                  <a:spLocks noChangeArrowheads="1"/>
                </p:cNvSpPr>
                <p:nvPr/>
              </p:nvSpPr>
              <p:spPr bwMode="auto">
                <a:xfrm>
                  <a:off x="4272" y="1446"/>
                  <a:ext cx="58" cy="291"/>
                </a:xfrm>
                <a:prstGeom prst="can">
                  <a:avLst>
                    <a:gd name="adj" fmla="val 77279"/>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50000"/>
                    </a:spcBef>
                    <a:buClrTx/>
                    <a:buFontTx/>
                    <a:buNone/>
                  </a:pPr>
                  <a:endParaRPr lang="zh-CN" altLang="zh-CN" sz="2400">
                    <a:solidFill>
                      <a:schemeClr val="bg1"/>
                    </a:solidFill>
                  </a:endParaRPr>
                </a:p>
              </p:txBody>
            </p:sp>
            <p:sp>
              <p:nvSpPr>
                <p:cNvPr id="103" name="AutoShape 105"/>
                <p:cNvSpPr>
                  <a:spLocks noChangeArrowheads="1"/>
                </p:cNvSpPr>
                <p:nvPr/>
              </p:nvSpPr>
              <p:spPr bwMode="auto">
                <a:xfrm>
                  <a:off x="4490" y="1446"/>
                  <a:ext cx="58" cy="291"/>
                </a:xfrm>
                <a:prstGeom prst="can">
                  <a:avLst>
                    <a:gd name="adj" fmla="val 77279"/>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50000"/>
                    </a:spcBef>
                    <a:buClrTx/>
                    <a:buFontTx/>
                    <a:buNone/>
                  </a:pPr>
                  <a:endParaRPr lang="zh-CN" altLang="zh-CN" sz="2400">
                    <a:solidFill>
                      <a:schemeClr val="bg1"/>
                    </a:solidFill>
                  </a:endParaRPr>
                </a:p>
              </p:txBody>
            </p:sp>
            <p:sp>
              <p:nvSpPr>
                <p:cNvPr id="104" name="AutoShape 106"/>
                <p:cNvSpPr>
                  <a:spLocks noChangeArrowheads="1"/>
                </p:cNvSpPr>
                <p:nvPr/>
              </p:nvSpPr>
              <p:spPr bwMode="auto">
                <a:xfrm>
                  <a:off x="4709" y="1446"/>
                  <a:ext cx="60" cy="291"/>
                </a:xfrm>
                <a:prstGeom prst="can">
                  <a:avLst>
                    <a:gd name="adj" fmla="val 40731"/>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50000"/>
                    </a:spcBef>
                    <a:buClrTx/>
                    <a:buFontTx/>
                    <a:buNone/>
                  </a:pPr>
                  <a:endParaRPr lang="zh-CN" altLang="zh-CN" sz="2400">
                    <a:solidFill>
                      <a:schemeClr val="bg1"/>
                    </a:solidFill>
                  </a:endParaRPr>
                </a:p>
              </p:txBody>
            </p:sp>
            <p:sp>
              <p:nvSpPr>
                <p:cNvPr id="105" name="AutoShape 107"/>
                <p:cNvSpPr>
                  <a:spLocks noChangeArrowheads="1"/>
                </p:cNvSpPr>
                <p:nvPr/>
              </p:nvSpPr>
              <p:spPr bwMode="auto">
                <a:xfrm>
                  <a:off x="4930" y="1446"/>
                  <a:ext cx="58" cy="291"/>
                </a:xfrm>
                <a:prstGeom prst="can">
                  <a:avLst>
                    <a:gd name="adj" fmla="val 53610"/>
                  </a:avLst>
                </a:prstGeom>
                <a:gradFill rotWithShape="0">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fontAlgn="b">
                    <a:spcBef>
                      <a:spcPct val="20000"/>
                    </a:spcBef>
                    <a:buClr>
                      <a:schemeClr val="tx1"/>
                    </a:buClr>
                    <a:buSzPct val="100000"/>
                    <a:buFont typeface="Wingdings" panose="05000000000000000000" pitchFamily="2" charset="2"/>
                    <a:buChar char=""/>
                    <a:defRPr sz="3200">
                      <a:solidFill>
                        <a:schemeClr val="tx1"/>
                      </a:solidFill>
                      <a:latin typeface="Times New Roman" panose="02020603050405020304" pitchFamily="18" charset="0"/>
                      <a:ea typeface="宋体" panose="02010600030101010101" pitchFamily="2" charset="-122"/>
                    </a:defRPr>
                  </a:lvl1pPr>
                  <a:lvl2pPr marL="742950" indent="-285750" fontAlgn="b">
                    <a:spcBef>
                      <a:spcPct val="20000"/>
                    </a:spcBef>
                    <a:buClr>
                      <a:schemeClr val="bg2"/>
                    </a:buClr>
                    <a:buSzPct val="100000"/>
                    <a:buFont typeface="Wingdings" panose="05000000000000000000" pitchFamily="2" charset="2"/>
                    <a:buChar char=""/>
                    <a:defRPr sz="2800">
                      <a:solidFill>
                        <a:schemeClr val="tx1"/>
                      </a:solidFill>
                      <a:latin typeface="Times New Roman" panose="02020603050405020304" pitchFamily="18" charset="0"/>
                      <a:ea typeface="宋体" panose="02010600030101010101" pitchFamily="2" charset="-122"/>
                    </a:defRPr>
                  </a:lvl2pPr>
                  <a:lvl3pPr marL="1143000" indent="-228600" fontAlgn="b">
                    <a:spcBef>
                      <a:spcPct val="20000"/>
                    </a:spcBef>
                    <a:buClr>
                      <a:schemeClr val="tx1"/>
                    </a:buClr>
                    <a:buSzPct val="100000"/>
                    <a:buFont typeface="Wingdings" panose="05000000000000000000" pitchFamily="2" charset="2"/>
                    <a:buChar char=""/>
                    <a:defRPr sz="2400">
                      <a:solidFill>
                        <a:schemeClr val="tx1"/>
                      </a:solidFill>
                      <a:latin typeface="Times New Roman" panose="02020603050405020304" pitchFamily="18" charset="0"/>
                      <a:ea typeface="宋体" panose="02010600030101010101" pitchFamily="2" charset="-122"/>
                    </a:defRPr>
                  </a:lvl3pPr>
                  <a:lvl4pPr marL="1600200" indent="-228600" fontAlgn="b">
                    <a:spcBef>
                      <a:spcPct val="20000"/>
                    </a:spcBef>
                    <a:buClr>
                      <a:schemeClr val="bg2"/>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4pPr>
                  <a:lvl5pPr marL="2057400" indent="-228600" fontAlgn="b">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 hangingPunct="0">
                    <a:spcBef>
                      <a:spcPct val="20000"/>
                    </a:spcBef>
                    <a:spcAft>
                      <a:spcPct val="0"/>
                    </a:spcAft>
                    <a:buClr>
                      <a:schemeClr val="tx1"/>
                    </a:buClr>
                    <a:buSzPct val="100000"/>
                    <a:buFont typeface="Wingdings" panose="05000000000000000000" pitchFamily="2" charset="2"/>
                    <a:buChar char=""/>
                    <a:defRPr sz="2000">
                      <a:solidFill>
                        <a:schemeClr val="tx1"/>
                      </a:solidFill>
                      <a:latin typeface="Times New Roman" panose="02020603050405020304" pitchFamily="18" charset="0"/>
                      <a:ea typeface="宋体" panose="02010600030101010101" pitchFamily="2" charset="-122"/>
                    </a:defRPr>
                  </a:lvl9pPr>
                </a:lstStyle>
                <a:p>
                  <a:pPr algn="ctr" eaLnBrk="1" fontAlgn="base">
                    <a:spcBef>
                      <a:spcPct val="50000"/>
                    </a:spcBef>
                    <a:buClrTx/>
                    <a:buFontTx/>
                    <a:buNone/>
                  </a:pPr>
                  <a:endParaRPr lang="zh-CN" altLang="zh-CN" sz="2400">
                    <a:solidFill>
                      <a:schemeClr val="bg1"/>
                    </a:solidFill>
                  </a:endParaRPr>
                </a:p>
              </p:txBody>
            </p:sp>
          </p:grpSp>
          <p:pic>
            <p:nvPicPr>
              <p:cNvPr id="98" name="Picture 108" descr="118938470137903300979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0" y="1327"/>
                <a:ext cx="262"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9" name="Picture 109" descr="5674256861379033009755.png"/>
              <p:cNvPicPr>
                <a:picLocks noChangeAspect="1" noChangeArrowheads="1"/>
              </p:cNvPicPr>
              <p:nvPr/>
            </p:nvPicPr>
            <p:blipFill>
              <a:blip r:embed="rId2">
                <a:lum bright="-4000" contrast="20000"/>
                <a:extLst>
                  <a:ext uri="{28A0092B-C50C-407E-A947-70E740481C1C}">
                    <a14:useLocalDpi xmlns:a14="http://schemas.microsoft.com/office/drawing/2010/main" val="0"/>
                  </a:ext>
                </a:extLst>
              </a:blip>
              <a:srcRect/>
              <a:stretch>
                <a:fillRect/>
              </a:stretch>
            </p:blipFill>
            <p:spPr bwMode="auto">
              <a:xfrm>
                <a:off x="4825" y="1327"/>
                <a:ext cx="280"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0" name="Picture 110" descr="541656421137903300976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 y="1327"/>
                <a:ext cx="262"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1" name="Picture 111" descr="95529551113790330097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 y="1327"/>
                <a:ext cx="262"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sp>
        <p:nvSpPr>
          <p:cNvPr id="112" name="圆角矩形 111"/>
          <p:cNvSpPr/>
          <p:nvPr/>
        </p:nvSpPr>
        <p:spPr>
          <a:xfrm>
            <a:off x="7943850" y="2794953"/>
            <a:ext cx="2157413" cy="5540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44630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anim calcmode="lin" valueType="num">
                                      <p:cBhvr additive="base">
                                        <p:cTn id="11" dur="500" fill="hold"/>
                                        <p:tgtEl>
                                          <p:spTgt spid="70"/>
                                        </p:tgtEl>
                                        <p:attrNameLst>
                                          <p:attrName>ppt_x</p:attrName>
                                        </p:attrNameLst>
                                      </p:cBhvr>
                                      <p:tavLst>
                                        <p:tav tm="0">
                                          <p:val>
                                            <p:strVal val="#ppt_x"/>
                                          </p:val>
                                        </p:tav>
                                        <p:tav tm="100000">
                                          <p:val>
                                            <p:strVal val="#ppt_x"/>
                                          </p:val>
                                        </p:tav>
                                      </p:tavLst>
                                    </p:anim>
                                    <p:anim calcmode="lin" valueType="num">
                                      <p:cBhvr additive="base">
                                        <p:cTn id="12"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639270" y="1767840"/>
            <a:ext cx="11141250" cy="481584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大数据批量业务的库表设计改进（应收核定）</a:t>
            </a:r>
            <a:endParaRPr lang="en-US" altLang="zh-CN" sz="2400" dirty="0" smtClean="0"/>
          </a:p>
          <a:p>
            <a:pPr marL="0" indent="0">
              <a:buFont typeface="Wingdings 3" charset="2"/>
              <a:buNone/>
            </a:pPr>
            <a:r>
              <a:rPr lang="zh-CN" altLang="en-US" sz="2400" dirty="0" smtClean="0"/>
              <a:t>    </a:t>
            </a:r>
            <a:r>
              <a:rPr lang="en-US" altLang="zh-CN" sz="2400" dirty="0" smtClean="0"/>
              <a:t>1.</a:t>
            </a:r>
            <a:r>
              <a:rPr lang="zh-CN" altLang="en-US" sz="2400" dirty="0" smtClean="0"/>
              <a:t>分表、分区；</a:t>
            </a:r>
            <a:endParaRPr lang="en-US" altLang="zh-CN" sz="2400" dirty="0" smtClean="0"/>
          </a:p>
          <a:p>
            <a:pPr marL="0" indent="0">
              <a:buFont typeface="Wingdings 3" charset="2"/>
              <a:buNone/>
            </a:pPr>
            <a:r>
              <a:rPr lang="en-US" altLang="zh-CN" sz="2400" dirty="0" smtClean="0"/>
              <a:t>    2.</a:t>
            </a:r>
            <a:r>
              <a:rPr lang="zh-CN" altLang="en-US" sz="2400" dirty="0" smtClean="0"/>
              <a:t>数据准备、检查与实际数据处理分离（减少事务处理时间）</a:t>
            </a:r>
            <a:endParaRPr lang="en-US" altLang="zh-CN" sz="2400" dirty="0" smtClean="0"/>
          </a:p>
          <a:p>
            <a:pPr marL="0" indent="0">
              <a:buFont typeface="Wingdings 3" charset="2"/>
              <a:buNone/>
            </a:pPr>
            <a:r>
              <a:rPr lang="zh-CN" altLang="en-US" sz="2400" dirty="0" smtClean="0"/>
              <a:t>    </a:t>
            </a:r>
            <a:r>
              <a:rPr lang="en-US" altLang="zh-CN" sz="2400" dirty="0" smtClean="0"/>
              <a:t>3.</a:t>
            </a:r>
            <a:r>
              <a:rPr lang="zh-CN" altLang="en-US" sz="2400" dirty="0" smtClean="0"/>
              <a:t>调整参数表或业务表便于业务的批量执行</a:t>
            </a:r>
            <a:endParaRPr lang="en-US" altLang="zh-CN" sz="2400" dirty="0" smtClean="0"/>
          </a:p>
          <a:p>
            <a:r>
              <a:rPr lang="zh-CN" altLang="en-US" sz="2400" dirty="0" smtClean="0"/>
              <a:t>设计合理的批量业务队列请求管控</a:t>
            </a:r>
            <a:endParaRPr lang="en-US" altLang="zh-CN" sz="2400" dirty="0" smtClean="0"/>
          </a:p>
          <a:p>
            <a:pPr marL="0" indent="0">
              <a:buFont typeface="Wingdings 3" charset="2"/>
              <a:buNone/>
            </a:pPr>
            <a:r>
              <a:rPr lang="en-US" altLang="zh-CN" sz="2400" dirty="0" smtClean="0"/>
              <a:t>     1.</a:t>
            </a:r>
            <a:r>
              <a:rPr lang="zh-CN" altLang="en-US" sz="2400" dirty="0" smtClean="0"/>
              <a:t>批量业务处理队列注册</a:t>
            </a:r>
            <a:endParaRPr lang="en-US" altLang="zh-CN" sz="2400" dirty="0" smtClean="0"/>
          </a:p>
          <a:p>
            <a:pPr marL="0" indent="0">
              <a:buFont typeface="Wingdings 3" charset="2"/>
              <a:buNone/>
            </a:pPr>
            <a:r>
              <a:rPr lang="en-US" altLang="zh-CN" sz="2400" dirty="0" smtClean="0"/>
              <a:t>      2.</a:t>
            </a:r>
            <a:r>
              <a:rPr lang="zh-CN" altLang="en-US" sz="2400" dirty="0" smtClean="0"/>
              <a:t>对批量业务队列进行统一管理（启动、暂停、参数设置）</a:t>
            </a:r>
            <a:endParaRPr lang="en-US" altLang="zh-CN" sz="2400" dirty="0" smtClean="0"/>
          </a:p>
          <a:p>
            <a:pPr marL="0" indent="0">
              <a:buFont typeface="Wingdings 3" charset="2"/>
              <a:buNone/>
            </a:pPr>
            <a:r>
              <a:rPr lang="en-US" altLang="zh-CN" sz="2400" dirty="0" smtClean="0"/>
              <a:t>      3.</a:t>
            </a:r>
            <a:r>
              <a:rPr lang="zh-CN" altLang="en-US" sz="2400" dirty="0" smtClean="0"/>
              <a:t>监控各业务队列运行情况</a:t>
            </a:r>
            <a:endParaRPr lang="en-US" altLang="zh-CN" sz="2400" dirty="0" smtClean="0"/>
          </a:p>
          <a:p>
            <a:r>
              <a:rPr lang="zh-CN" altLang="en-US" sz="2400" dirty="0" smtClean="0"/>
              <a:t>引入</a:t>
            </a:r>
            <a:r>
              <a:rPr lang="en-US" altLang="zh-CN" sz="2400" dirty="0" err="1" smtClean="0">
                <a:solidFill>
                  <a:srgbClr val="FF0000"/>
                </a:solidFill>
              </a:rPr>
              <a:t>dwr</a:t>
            </a:r>
            <a:r>
              <a:rPr lang="zh-CN" altLang="en-US" sz="2400" dirty="0" smtClean="0">
                <a:solidFill>
                  <a:srgbClr val="FF0000"/>
                </a:solidFill>
              </a:rPr>
              <a:t>主动推送</a:t>
            </a:r>
            <a:r>
              <a:rPr lang="zh-CN" altLang="en-US" sz="2400" dirty="0" smtClean="0"/>
              <a:t>业务处理进度情况</a:t>
            </a:r>
            <a:endParaRPr lang="en-US" altLang="zh-CN" sz="2400" dirty="0"/>
          </a:p>
          <a:p>
            <a:pPr marL="0" indent="0">
              <a:buFont typeface="Wingdings 3" charset="2"/>
              <a:buNone/>
            </a:pPr>
            <a:r>
              <a:rPr lang="en-US" altLang="zh-CN" sz="2400" dirty="0" smtClean="0"/>
              <a:t>    </a:t>
            </a:r>
            <a:endParaRPr lang="zh-CN" altLang="en-US" sz="2400" dirty="0">
              <a:solidFill>
                <a:srgbClr val="FF0000"/>
              </a:solidFill>
            </a:endParaRPr>
          </a:p>
        </p:txBody>
      </p:sp>
      <p:sp>
        <p:nvSpPr>
          <p:cNvPr id="3" name="标题 2"/>
          <p:cNvSpPr txBox="1">
            <a:spLocks/>
          </p:cNvSpPr>
          <p:nvPr/>
        </p:nvSpPr>
        <p:spPr bwMode="auto">
          <a:xfrm>
            <a:off x="652145" y="70402"/>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大业务数据处理设计</a:t>
            </a:r>
            <a:endParaRPr lang="zh-CN" altLang="en-US" sz="3200" dirty="0">
              <a:solidFill>
                <a:srgbClr val="C00000"/>
              </a:solidFill>
              <a:latin typeface="微软雅黑" pitchFamily="34" charset="-122"/>
              <a:ea typeface="微软雅黑" pitchFamily="34" charset="-122"/>
            </a:endParaRPr>
          </a:p>
        </p:txBody>
      </p:sp>
      <p:sp>
        <p:nvSpPr>
          <p:cNvPr id="5" name="文本框 4"/>
          <p:cNvSpPr txBox="1"/>
          <p:nvPr/>
        </p:nvSpPr>
        <p:spPr>
          <a:xfrm>
            <a:off x="235239" y="1168420"/>
            <a:ext cx="11674991" cy="523220"/>
          </a:xfrm>
          <a:prstGeom prst="rect">
            <a:avLst/>
          </a:prstGeom>
          <a:noFill/>
        </p:spPr>
        <p:txBody>
          <a:bodyPr wrap="none" rtlCol="0">
            <a:spAutoFit/>
          </a:bodyPr>
          <a:lstStyle/>
          <a:p>
            <a:r>
              <a:rPr lang="zh-CN" altLang="en-US" sz="2800" dirty="0">
                <a:solidFill>
                  <a:srgbClr val="FF0000"/>
                </a:solidFill>
              </a:rPr>
              <a:t>确保数据库和中间件服务器的负载合适，避免同时大批量业务的</a:t>
            </a:r>
            <a:r>
              <a:rPr lang="zh-CN" altLang="en-US" sz="2800" dirty="0" smtClean="0">
                <a:solidFill>
                  <a:srgbClr val="FF0000"/>
                </a:solidFill>
              </a:rPr>
              <a:t>并发处理</a:t>
            </a:r>
            <a:endParaRPr lang="en-US" altLang="zh-CN" sz="2800" dirty="0">
              <a:solidFill>
                <a:srgbClr val="FF0000"/>
              </a:solidFill>
            </a:endParaRPr>
          </a:p>
        </p:txBody>
      </p:sp>
    </p:spTree>
    <p:extLst>
      <p:ext uri="{BB962C8B-B14F-4D97-AF65-F5344CB8AC3E}">
        <p14:creationId xmlns:p14="http://schemas.microsoft.com/office/powerpoint/2010/main" val="152942521"/>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1041889" y="220302"/>
            <a:ext cx="10973435" cy="679081"/>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批量</a:t>
            </a:r>
            <a:r>
              <a:rPr lang="zh-CN" altLang="en-US" sz="3200" dirty="0" smtClean="0">
                <a:solidFill>
                  <a:srgbClr val="C00000"/>
                </a:solidFill>
                <a:latin typeface="微软雅黑" pitchFamily="34" charset="-122"/>
                <a:ea typeface="微软雅黑" pitchFamily="34" charset="-122"/>
              </a:rPr>
              <a:t>业务线程池控制设计（重要参数配置工具化、可监控）</a:t>
            </a:r>
            <a:endParaRPr lang="zh-CN" altLang="en-US" sz="3200" dirty="0">
              <a:solidFill>
                <a:srgbClr val="C00000"/>
              </a:solidFill>
              <a:latin typeface="微软雅黑" pitchFamily="34" charset="-122"/>
              <a:ea typeface="微软雅黑" pitchFamily="34" charset="-122"/>
            </a:endParaRPr>
          </a:p>
        </p:txBody>
      </p:sp>
      <p:pic>
        <p:nvPicPr>
          <p:cNvPr id="10" name="图片 9"/>
          <p:cNvPicPr>
            <a:picLocks noChangeAspect="1"/>
          </p:cNvPicPr>
          <p:nvPr/>
        </p:nvPicPr>
        <p:blipFill>
          <a:blip r:embed="rId2"/>
          <a:stretch>
            <a:fillRect/>
          </a:stretch>
        </p:blipFill>
        <p:spPr>
          <a:xfrm>
            <a:off x="104931" y="1109425"/>
            <a:ext cx="11902190" cy="5238750"/>
          </a:xfrm>
          <a:prstGeom prst="rect">
            <a:avLst/>
          </a:prstGeom>
        </p:spPr>
      </p:pic>
    </p:spTree>
    <p:extLst>
      <p:ext uri="{BB962C8B-B14F-4D97-AF65-F5344CB8AC3E}">
        <p14:creationId xmlns:p14="http://schemas.microsoft.com/office/powerpoint/2010/main" val="2275963992"/>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9705" y="1094282"/>
            <a:ext cx="11882407" cy="5584182"/>
          </a:xfrm>
          <a:prstGeom prst="rect">
            <a:avLst/>
          </a:prstGeom>
        </p:spPr>
      </p:pic>
      <p:sp>
        <p:nvSpPr>
          <p:cNvPr id="3" name="标题 2"/>
          <p:cNvSpPr txBox="1">
            <a:spLocks/>
          </p:cNvSpPr>
          <p:nvPr/>
        </p:nvSpPr>
        <p:spPr bwMode="auto">
          <a:xfrm>
            <a:off x="652145" y="70402"/>
            <a:ext cx="10973435" cy="679081"/>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批量</a:t>
            </a:r>
            <a:r>
              <a:rPr lang="zh-CN" altLang="en-US" sz="3200" dirty="0" smtClean="0">
                <a:solidFill>
                  <a:srgbClr val="C00000"/>
                </a:solidFill>
                <a:latin typeface="微软雅黑" pitchFamily="34" charset="-122"/>
                <a:ea typeface="微软雅黑" pitchFamily="34" charset="-122"/>
              </a:rPr>
              <a:t>业务处理设计（任务池、数据准备、数据处理）</a:t>
            </a:r>
            <a:endParaRPr lang="zh-CN" altLang="en-US" sz="3200" dirty="0">
              <a:solidFill>
                <a:srgbClr val="C00000"/>
              </a:solidFill>
              <a:latin typeface="微软雅黑" pitchFamily="34" charset="-122"/>
              <a:ea typeface="微软雅黑" pitchFamily="34" charset="-122"/>
            </a:endParaRPr>
          </a:p>
        </p:txBody>
      </p:sp>
      <p:cxnSp>
        <p:nvCxnSpPr>
          <p:cNvPr id="4" name="Elbow Connector 76"/>
          <p:cNvCxnSpPr/>
          <p:nvPr/>
        </p:nvCxnSpPr>
        <p:spPr bwMode="auto">
          <a:xfrm rot="16200000" flipH="1">
            <a:off x="1939387" y="3588294"/>
            <a:ext cx="5052339" cy="6281"/>
          </a:xfrm>
          <a:prstGeom prst="bentConnector3">
            <a:avLst>
              <a:gd name="adj1" fmla="val 50000"/>
            </a:avLst>
          </a:prstGeom>
          <a:solidFill>
            <a:srgbClr val="C0C0C0"/>
          </a:solidFill>
          <a:ln w="28575" cap="flat" cmpd="sng" algn="ctr">
            <a:solidFill>
              <a:srgbClr val="FF0000"/>
            </a:solidFill>
            <a:prstDash val="dashDot"/>
            <a:round/>
            <a:headEnd type="none" w="med" len="med"/>
            <a:tailEnd type="none" w="med" len="med"/>
          </a:ln>
          <a:effectLst/>
        </p:spPr>
      </p:cxnSp>
      <p:cxnSp>
        <p:nvCxnSpPr>
          <p:cNvPr id="5" name="Elbow Connector 76"/>
          <p:cNvCxnSpPr/>
          <p:nvPr/>
        </p:nvCxnSpPr>
        <p:spPr bwMode="auto">
          <a:xfrm rot="16200000" flipH="1">
            <a:off x="6438932" y="3740694"/>
            <a:ext cx="5052339" cy="6281"/>
          </a:xfrm>
          <a:prstGeom prst="bentConnector3">
            <a:avLst>
              <a:gd name="adj1" fmla="val 50000"/>
            </a:avLst>
          </a:prstGeom>
          <a:solidFill>
            <a:srgbClr val="C0C0C0"/>
          </a:solidFill>
          <a:ln w="28575" cap="flat" cmpd="sng" algn="ctr">
            <a:solidFill>
              <a:srgbClr val="FF0000"/>
            </a:solidFill>
            <a:prstDash val="dashDot"/>
            <a:round/>
            <a:headEnd type="none" w="med" len="med"/>
            <a:tailEnd type="none" w="med" len="med"/>
          </a:ln>
          <a:effectLst/>
        </p:spPr>
      </p:cxnSp>
      <p:sp>
        <p:nvSpPr>
          <p:cNvPr id="6" name="文本框 5"/>
          <p:cNvSpPr txBox="1"/>
          <p:nvPr/>
        </p:nvSpPr>
        <p:spPr>
          <a:xfrm>
            <a:off x="2270155" y="1282377"/>
            <a:ext cx="1261884" cy="523220"/>
          </a:xfrm>
          <a:prstGeom prst="rect">
            <a:avLst/>
          </a:prstGeom>
          <a:noFill/>
        </p:spPr>
        <p:txBody>
          <a:bodyPr wrap="none" rtlCol="0">
            <a:spAutoFit/>
          </a:bodyPr>
          <a:lstStyle/>
          <a:p>
            <a:r>
              <a:rPr lang="zh-CN" altLang="en-US" sz="2800" dirty="0" smtClean="0"/>
              <a:t>任务池</a:t>
            </a:r>
            <a:endParaRPr lang="zh-CN" altLang="en-US" sz="2800" dirty="0"/>
          </a:p>
        </p:txBody>
      </p:sp>
      <p:sp>
        <p:nvSpPr>
          <p:cNvPr id="7" name="文本框 6"/>
          <p:cNvSpPr txBox="1"/>
          <p:nvPr/>
        </p:nvSpPr>
        <p:spPr>
          <a:xfrm>
            <a:off x="5545778" y="1297367"/>
            <a:ext cx="2339102" cy="523220"/>
          </a:xfrm>
          <a:prstGeom prst="rect">
            <a:avLst/>
          </a:prstGeom>
          <a:noFill/>
        </p:spPr>
        <p:txBody>
          <a:bodyPr wrap="none" rtlCol="0">
            <a:spAutoFit/>
          </a:bodyPr>
          <a:lstStyle/>
          <a:p>
            <a:r>
              <a:rPr lang="zh-CN" altLang="en-US" sz="2800" dirty="0"/>
              <a:t>并行数据准备</a:t>
            </a:r>
          </a:p>
        </p:txBody>
      </p:sp>
      <p:sp>
        <p:nvSpPr>
          <p:cNvPr id="8" name="文本框 7"/>
          <p:cNvSpPr txBox="1"/>
          <p:nvPr/>
        </p:nvSpPr>
        <p:spPr>
          <a:xfrm>
            <a:off x="9325626" y="1282377"/>
            <a:ext cx="2339102" cy="523220"/>
          </a:xfrm>
          <a:prstGeom prst="rect">
            <a:avLst/>
          </a:prstGeom>
          <a:noFill/>
        </p:spPr>
        <p:txBody>
          <a:bodyPr wrap="none" rtlCol="0">
            <a:spAutoFit/>
          </a:bodyPr>
          <a:lstStyle/>
          <a:p>
            <a:r>
              <a:rPr lang="zh-CN" altLang="en-US" sz="2800" dirty="0"/>
              <a:t>串行数据处理</a:t>
            </a:r>
          </a:p>
        </p:txBody>
      </p:sp>
    </p:spTree>
    <p:extLst>
      <p:ext uri="{BB962C8B-B14F-4D97-AF65-F5344CB8AC3E}">
        <p14:creationId xmlns:p14="http://schemas.microsoft.com/office/powerpoint/2010/main" val="3987320379"/>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554037"/>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人社省级集中产品中的工艺调整</a:t>
            </a:r>
            <a:endParaRPr lang="zh-CN" altLang="en-US" sz="3200" dirty="0">
              <a:solidFill>
                <a:srgbClr val="C00000"/>
              </a:solidFill>
              <a:latin typeface="微软雅黑" pitchFamily="34" charset="-122"/>
              <a:ea typeface="微软雅黑" pitchFamily="34"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981464443"/>
              </p:ext>
            </p:extLst>
          </p:nvPr>
        </p:nvGraphicFramePr>
        <p:xfrm>
          <a:off x="389745" y="1036320"/>
          <a:ext cx="11192973" cy="5821680"/>
        </p:xfrm>
        <a:graphic>
          <a:graphicData uri="http://schemas.openxmlformats.org/drawingml/2006/table">
            <a:tbl>
              <a:tblPr firstRow="1" bandRow="1">
                <a:tableStyleId>{5C22544A-7EE6-4342-B048-85BDC9FD1C3A}</a:tableStyleId>
              </a:tblPr>
              <a:tblGrid>
                <a:gridCol w="1948722"/>
                <a:gridCol w="4332761"/>
                <a:gridCol w="4911490"/>
              </a:tblGrid>
              <a:tr h="370840">
                <a:tc>
                  <a:txBody>
                    <a:bodyPr/>
                    <a:lstStyle/>
                    <a:p>
                      <a:endParaRPr lang="zh-CN" altLang="en-US" sz="2000" dirty="0"/>
                    </a:p>
                  </a:txBody>
                  <a:tcPr/>
                </a:tc>
                <a:tc>
                  <a:txBody>
                    <a:bodyPr/>
                    <a:lstStyle/>
                    <a:p>
                      <a:pPr algn="ctr"/>
                      <a:r>
                        <a:rPr lang="zh-CN" altLang="en-US" sz="2000" dirty="0" smtClean="0"/>
                        <a:t>当前的设计方法</a:t>
                      </a:r>
                      <a:endParaRPr lang="zh-CN" altLang="en-US" sz="2000" dirty="0"/>
                    </a:p>
                  </a:txBody>
                  <a:tcPr/>
                </a:tc>
                <a:tc>
                  <a:txBody>
                    <a:bodyPr/>
                    <a:lstStyle/>
                    <a:p>
                      <a:pPr algn="ctr"/>
                      <a:r>
                        <a:rPr lang="zh-CN" altLang="en-US" sz="2000" dirty="0" smtClean="0"/>
                        <a:t>新的设计方法</a:t>
                      </a:r>
                      <a:endParaRPr lang="zh-CN" altLang="en-US" sz="2000" dirty="0"/>
                    </a:p>
                  </a:txBody>
                  <a:tcPr/>
                </a:tc>
              </a:tr>
              <a:tr h="370840">
                <a:tc>
                  <a:txBody>
                    <a:bodyPr/>
                    <a:lstStyle/>
                    <a:p>
                      <a:r>
                        <a:rPr lang="zh-CN" altLang="en-US" sz="2000" dirty="0" smtClean="0"/>
                        <a:t>业务需求分析</a:t>
                      </a:r>
                      <a:endParaRPr lang="zh-CN" altLang="en-US" sz="2000" dirty="0"/>
                    </a:p>
                  </a:txBody>
                  <a:tcPr/>
                </a:tc>
                <a:tc>
                  <a:txBody>
                    <a:bodyPr/>
                    <a:lstStyle/>
                    <a:p>
                      <a:r>
                        <a:rPr lang="zh-CN" altLang="en-US" sz="2000" dirty="0" smtClean="0">
                          <a:solidFill>
                            <a:srgbClr val="FF0000"/>
                          </a:solidFill>
                        </a:rPr>
                        <a:t>用户告知的需求为主导</a:t>
                      </a:r>
                      <a:endParaRPr lang="zh-CN" altLang="en-US" sz="2000" dirty="0">
                        <a:solidFill>
                          <a:srgbClr val="FF0000"/>
                        </a:solidFill>
                      </a:endParaRPr>
                    </a:p>
                  </a:txBody>
                  <a:tcPr/>
                </a:tc>
                <a:tc>
                  <a:txBody>
                    <a:bodyPr/>
                    <a:lstStyle/>
                    <a:p>
                      <a:r>
                        <a:rPr lang="zh-CN" altLang="en-US" sz="2000" dirty="0" smtClean="0">
                          <a:solidFill>
                            <a:srgbClr val="FF0000"/>
                          </a:solidFill>
                        </a:rPr>
                        <a:t>我们总结的业务模型为基础，兼容用户本地政策和管理模式</a:t>
                      </a:r>
                      <a:endParaRPr lang="zh-CN" altLang="en-US" sz="2000" dirty="0">
                        <a:solidFill>
                          <a:srgbClr val="FF0000"/>
                        </a:solidFill>
                      </a:endParaRPr>
                    </a:p>
                  </a:txBody>
                  <a:tcPr/>
                </a:tc>
              </a:tr>
              <a:tr h="370840">
                <a:tc>
                  <a:txBody>
                    <a:bodyPr/>
                    <a:lstStyle/>
                    <a:p>
                      <a:r>
                        <a:rPr lang="zh-CN" altLang="en-US" sz="2000" dirty="0" smtClean="0"/>
                        <a:t>业务后台设计（业务逻辑）</a:t>
                      </a:r>
                      <a:endParaRPr lang="zh-CN" altLang="en-US" sz="2000" dirty="0"/>
                    </a:p>
                  </a:txBody>
                  <a:tcPr/>
                </a:tc>
                <a:tc>
                  <a:txBody>
                    <a:bodyPr/>
                    <a:lstStyle/>
                    <a:p>
                      <a:r>
                        <a:rPr lang="zh-CN" altLang="en-US" sz="2000" dirty="0" smtClean="0">
                          <a:solidFill>
                            <a:srgbClr val="FF0000"/>
                          </a:solidFill>
                        </a:rPr>
                        <a:t>以核三库表结构为基础的设计方法</a:t>
                      </a:r>
                      <a:endParaRPr lang="zh-CN" altLang="en-US" sz="2000" dirty="0">
                        <a:solidFill>
                          <a:srgbClr val="FF0000"/>
                        </a:solidFill>
                      </a:endParaRPr>
                    </a:p>
                  </a:txBody>
                  <a:tcPr/>
                </a:tc>
                <a:tc>
                  <a:txBody>
                    <a:bodyPr/>
                    <a:lstStyle/>
                    <a:p>
                      <a:r>
                        <a:rPr lang="zh-CN" altLang="en-US" sz="2000" dirty="0" smtClean="0"/>
                        <a:t>以业务模型为基础的设计方法</a:t>
                      </a:r>
                      <a:endParaRPr lang="en-US" altLang="zh-CN" sz="2000" dirty="0" smtClean="0"/>
                    </a:p>
                    <a:p>
                      <a:r>
                        <a:rPr lang="zh-CN" altLang="en-US" sz="2000" dirty="0" smtClean="0"/>
                        <a:t>业务逻辑与业务数据持久化进行分离</a:t>
                      </a:r>
                      <a:endParaRPr lang="zh-CN" altLang="en-US" sz="2000" dirty="0"/>
                    </a:p>
                  </a:txBody>
                  <a:tcPr/>
                </a:tc>
              </a:tr>
              <a:tr h="370840">
                <a:tc>
                  <a:txBody>
                    <a:bodyPr/>
                    <a:lstStyle/>
                    <a:p>
                      <a:r>
                        <a:rPr lang="zh-CN" altLang="en-US" sz="2000" dirty="0" smtClean="0"/>
                        <a:t>数据数对象设计</a:t>
                      </a:r>
                      <a:endParaRPr lang="zh-CN" altLang="en-US" sz="2000" dirty="0"/>
                    </a:p>
                  </a:txBody>
                  <a:tcPr/>
                </a:tc>
                <a:tc>
                  <a:txBody>
                    <a:bodyPr/>
                    <a:lstStyle/>
                    <a:p>
                      <a:r>
                        <a:rPr lang="zh-CN" altLang="en-US" sz="2000" dirty="0" smtClean="0">
                          <a:solidFill>
                            <a:srgbClr val="FF0000"/>
                          </a:solidFill>
                        </a:rPr>
                        <a:t>以核三指标为基础、大量使用存储过程实现业务逻辑</a:t>
                      </a:r>
                      <a:endParaRPr lang="zh-CN" altLang="en-US" sz="2000" dirty="0">
                        <a:solidFill>
                          <a:srgbClr val="FF0000"/>
                        </a:solidFill>
                      </a:endParaRPr>
                    </a:p>
                  </a:txBody>
                  <a:tcPr/>
                </a:tc>
                <a:tc>
                  <a:txBody>
                    <a:bodyPr/>
                    <a:lstStyle/>
                    <a:p>
                      <a:r>
                        <a:rPr lang="zh-CN" altLang="en-US" sz="2000" dirty="0" smtClean="0"/>
                        <a:t>以核三指标为基础，效率为先的设计模式，减少存储过程的使用，后台定期批量业务操作业务才使用存储过程</a:t>
                      </a:r>
                      <a:endParaRPr lang="zh-CN" altLang="en-US" sz="2000" dirty="0"/>
                    </a:p>
                  </a:txBody>
                  <a:tcPr/>
                </a:tc>
              </a:tr>
              <a:tr h="370840">
                <a:tc>
                  <a:txBody>
                    <a:bodyPr/>
                    <a:lstStyle/>
                    <a:p>
                      <a:r>
                        <a:rPr lang="zh-CN" altLang="en-US" sz="2000" dirty="0" smtClean="0"/>
                        <a:t>业务经办界面设计</a:t>
                      </a:r>
                      <a:endParaRPr lang="zh-CN" altLang="en-US" sz="2000" dirty="0"/>
                    </a:p>
                  </a:txBody>
                  <a:tcPr/>
                </a:tc>
                <a:tc>
                  <a:txBody>
                    <a:bodyPr/>
                    <a:lstStyle/>
                    <a:p>
                      <a:r>
                        <a:rPr lang="zh-CN" altLang="en-US" sz="2000" dirty="0" smtClean="0"/>
                        <a:t>按每个人的项目经验（各部分业务主要负责人）</a:t>
                      </a:r>
                      <a:endParaRPr lang="zh-CN" altLang="en-US" sz="2000" dirty="0"/>
                    </a:p>
                  </a:txBody>
                  <a:tcPr/>
                </a:tc>
                <a:tc>
                  <a:txBody>
                    <a:bodyPr/>
                    <a:lstStyle/>
                    <a:p>
                      <a:r>
                        <a:rPr lang="zh-CN" altLang="en-US" sz="2000" dirty="0" smtClean="0"/>
                        <a:t>集中统一设计，逐步优化业务经办界面（以单位基本信息登记为例</a:t>
                      </a:r>
                      <a:r>
                        <a:rPr lang="en-US" altLang="zh-CN" sz="2000" dirty="0" smtClean="0"/>
                        <a:t>【</a:t>
                      </a:r>
                      <a:r>
                        <a:rPr lang="zh-CN" altLang="en-US" sz="2000" dirty="0" smtClean="0"/>
                        <a:t>银行信息登记</a:t>
                      </a:r>
                      <a:r>
                        <a:rPr lang="en-US" altLang="zh-CN" sz="2000" dirty="0" smtClean="0"/>
                        <a:t>】</a:t>
                      </a:r>
                      <a:r>
                        <a:rPr lang="zh-CN" altLang="en-US" sz="2000" dirty="0" smtClean="0"/>
                        <a:t>）</a:t>
                      </a:r>
                      <a:endParaRPr lang="zh-CN" altLang="en-US" sz="2000" dirty="0"/>
                    </a:p>
                  </a:txBody>
                  <a:tcPr/>
                </a:tc>
              </a:tr>
              <a:tr h="370840">
                <a:tc>
                  <a:txBody>
                    <a:bodyPr/>
                    <a:lstStyle/>
                    <a:p>
                      <a:r>
                        <a:rPr lang="zh-CN" altLang="en-US" sz="2000" dirty="0" smtClean="0"/>
                        <a:t>业务测试</a:t>
                      </a:r>
                      <a:endParaRPr lang="zh-CN" altLang="en-US" sz="2000" dirty="0"/>
                    </a:p>
                  </a:txBody>
                  <a:tcPr/>
                </a:tc>
                <a:tc>
                  <a:txBody>
                    <a:bodyPr/>
                    <a:lstStyle/>
                    <a:p>
                      <a:r>
                        <a:rPr lang="zh-CN" altLang="en-US" sz="2000" dirty="0" smtClean="0"/>
                        <a:t>业务界面功能测试管理</a:t>
                      </a:r>
                      <a:endParaRPr lang="zh-CN" altLang="en-US" sz="2000" dirty="0"/>
                    </a:p>
                  </a:txBody>
                  <a:tcPr/>
                </a:tc>
                <a:tc>
                  <a:txBody>
                    <a:bodyPr/>
                    <a:lstStyle/>
                    <a:p>
                      <a:r>
                        <a:rPr lang="zh-CN" altLang="en-US" sz="2000" dirty="0" smtClean="0"/>
                        <a:t>业务构件测试管理</a:t>
                      </a:r>
                      <a:endParaRPr lang="en-US" altLang="zh-CN" sz="2000" dirty="0" smtClean="0"/>
                    </a:p>
                    <a:p>
                      <a:r>
                        <a:rPr lang="zh-CN" altLang="en-US" sz="2000" dirty="0" smtClean="0"/>
                        <a:t>业务服务测试管理</a:t>
                      </a:r>
                      <a:endParaRPr lang="en-US" altLang="zh-CN" sz="2000" dirty="0" smtClean="0"/>
                    </a:p>
                    <a:p>
                      <a:r>
                        <a:rPr lang="zh-CN" altLang="en-US" sz="2000" dirty="0" smtClean="0"/>
                        <a:t>业务功能测试管理</a:t>
                      </a:r>
                      <a:endParaRPr lang="zh-CN" altLang="en-US" sz="2000" dirty="0"/>
                    </a:p>
                  </a:txBody>
                  <a:tcPr/>
                </a:tc>
              </a:tr>
              <a:tr h="370840">
                <a:tc>
                  <a:txBody>
                    <a:bodyPr/>
                    <a:lstStyle/>
                    <a:p>
                      <a:r>
                        <a:rPr lang="zh-CN" altLang="en-US" sz="2000" dirty="0" smtClean="0"/>
                        <a:t>人员分工</a:t>
                      </a:r>
                      <a:endParaRPr lang="zh-CN" altLang="en-US" sz="2000" dirty="0"/>
                    </a:p>
                  </a:txBody>
                  <a:tcPr/>
                </a:tc>
                <a:tc>
                  <a:txBody>
                    <a:bodyPr/>
                    <a:lstStyle/>
                    <a:p>
                      <a:r>
                        <a:rPr lang="zh-CN" altLang="en-US" sz="2000" dirty="0" smtClean="0">
                          <a:solidFill>
                            <a:srgbClr val="FF0000"/>
                          </a:solidFill>
                        </a:rPr>
                        <a:t>所有人员进现场</a:t>
                      </a:r>
                      <a:endParaRPr lang="zh-CN" altLang="en-US" sz="2000"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2000" dirty="0" smtClean="0">
                          <a:solidFill>
                            <a:srgbClr val="FF0000"/>
                          </a:solidFill>
                        </a:rPr>
                        <a:t>精通本地业务人员和部分开发人员进入现场；精通本地业务人员现场与用户和核心设计人员进行沟通。</a:t>
                      </a:r>
                      <a:endParaRPr lang="zh-CN" altLang="en-US" sz="2000" dirty="0">
                        <a:solidFill>
                          <a:srgbClr val="FF0000"/>
                        </a:solidFill>
                      </a:endParaRPr>
                    </a:p>
                  </a:txBody>
                  <a:tcPr/>
                </a:tc>
              </a:tr>
            </a:tbl>
          </a:graphicData>
        </a:graphic>
      </p:graphicFrame>
    </p:spTree>
    <p:extLst>
      <p:ext uri="{BB962C8B-B14F-4D97-AF65-F5344CB8AC3E}">
        <p14:creationId xmlns:p14="http://schemas.microsoft.com/office/powerpoint/2010/main" val="584395527"/>
      </p:ext>
    </p:extLst>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828884" y="1539240"/>
            <a:ext cx="10369862" cy="5046345"/>
          </a:xfrm>
          <a:prstGeom prst="rect">
            <a:avLst/>
          </a:prstGeom>
          <a:noFill/>
          <a:ln w="9525">
            <a:noFill/>
            <a:miter lim="800000"/>
            <a:headEnd/>
            <a:tailEnd/>
          </a:ln>
          <a:effectLst/>
        </p:spPr>
      </p:pic>
      <p:sp>
        <p:nvSpPr>
          <p:cNvPr id="3" name="标题 2"/>
          <p:cNvSpPr txBox="1">
            <a:spLocks/>
          </p:cNvSpPr>
          <p:nvPr/>
        </p:nvSpPr>
        <p:spPr bwMode="auto">
          <a:xfrm>
            <a:off x="652145" y="70402"/>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批量文件上传处理</a:t>
            </a:r>
            <a:endParaRPr lang="zh-CN" altLang="en-US" sz="3200" dirty="0">
              <a:solidFill>
                <a:srgbClr val="C00000"/>
              </a:solidFill>
              <a:latin typeface="微软雅黑" pitchFamily="34" charset="-122"/>
              <a:ea typeface="微软雅黑" pitchFamily="34" charset="-122"/>
            </a:endParaRPr>
          </a:p>
        </p:txBody>
      </p:sp>
      <p:sp>
        <p:nvSpPr>
          <p:cNvPr id="4" name="圆角矩形 3"/>
          <p:cNvSpPr/>
          <p:nvPr/>
        </p:nvSpPr>
        <p:spPr>
          <a:xfrm>
            <a:off x="1722120" y="1127760"/>
            <a:ext cx="1463040" cy="579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告知后台处理情况</a:t>
            </a:r>
            <a:endParaRPr lang="zh-CN" altLang="en-US" dirty="0"/>
          </a:p>
        </p:txBody>
      </p:sp>
      <p:sp>
        <p:nvSpPr>
          <p:cNvPr id="5" name="任意多边形 4"/>
          <p:cNvSpPr/>
          <p:nvPr/>
        </p:nvSpPr>
        <p:spPr>
          <a:xfrm>
            <a:off x="3185160" y="1176203"/>
            <a:ext cx="6360424" cy="3974917"/>
          </a:xfrm>
          <a:custGeom>
            <a:avLst/>
            <a:gdLst>
              <a:gd name="connsiteX0" fmla="*/ 4175760 w 6238504"/>
              <a:gd name="connsiteY0" fmla="*/ 3919378 h 3919378"/>
              <a:gd name="connsiteX1" fmla="*/ 6080760 w 6238504"/>
              <a:gd name="connsiteY1" fmla="*/ 3035458 h 3919378"/>
              <a:gd name="connsiteX2" fmla="*/ 5440680 w 6238504"/>
              <a:gd name="connsiteY2" fmla="*/ 292258 h 3919378"/>
              <a:gd name="connsiteX3" fmla="*/ 0 w 6238504"/>
              <a:gd name="connsiteY3" fmla="*/ 78898 h 3919378"/>
            </a:gdLst>
            <a:ahLst/>
            <a:cxnLst>
              <a:cxn ang="0">
                <a:pos x="connsiteX0" y="connsiteY0"/>
              </a:cxn>
              <a:cxn ang="0">
                <a:pos x="connsiteX1" y="connsiteY1"/>
              </a:cxn>
              <a:cxn ang="0">
                <a:pos x="connsiteX2" y="connsiteY2"/>
              </a:cxn>
              <a:cxn ang="0">
                <a:pos x="connsiteX3" y="connsiteY3"/>
              </a:cxn>
            </a:cxnLst>
            <a:rect l="l" t="t" r="r" b="b"/>
            <a:pathLst>
              <a:path w="6238504" h="3919378">
                <a:moveTo>
                  <a:pt x="4175760" y="3919378"/>
                </a:moveTo>
                <a:cubicBezTo>
                  <a:pt x="5022850" y="3779678"/>
                  <a:pt x="5869940" y="3639978"/>
                  <a:pt x="6080760" y="3035458"/>
                </a:cubicBezTo>
                <a:cubicBezTo>
                  <a:pt x="6291580" y="2430938"/>
                  <a:pt x="6454140" y="785018"/>
                  <a:pt x="5440680" y="292258"/>
                </a:cubicBezTo>
                <a:cubicBezTo>
                  <a:pt x="4427220" y="-200502"/>
                  <a:pt x="0" y="78898"/>
                  <a:pt x="0" y="7889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027424" y="2407920"/>
            <a:ext cx="756656" cy="198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6.1</a:t>
            </a:r>
            <a:endParaRPr lang="zh-CN" altLang="en-US" dirty="0"/>
          </a:p>
        </p:txBody>
      </p:sp>
      <p:sp>
        <p:nvSpPr>
          <p:cNvPr id="7" name="文本框 6"/>
          <p:cNvSpPr txBox="1"/>
          <p:nvPr/>
        </p:nvSpPr>
        <p:spPr>
          <a:xfrm>
            <a:off x="9309480" y="2009894"/>
            <a:ext cx="2882520" cy="369332"/>
          </a:xfrm>
          <a:prstGeom prst="rect">
            <a:avLst/>
          </a:prstGeom>
          <a:noFill/>
        </p:spPr>
        <p:txBody>
          <a:bodyPr wrap="none" rtlCol="0">
            <a:spAutoFit/>
          </a:bodyPr>
          <a:lstStyle/>
          <a:p>
            <a:r>
              <a:rPr lang="en-US" altLang="zh-CN" dirty="0" err="1"/>
              <a:t>d</a:t>
            </a:r>
            <a:r>
              <a:rPr lang="en-US" altLang="zh-CN" dirty="0" err="1" smtClean="0"/>
              <a:t>wr</a:t>
            </a:r>
            <a:r>
              <a:rPr lang="zh-CN" altLang="en-US" dirty="0" smtClean="0"/>
              <a:t>主动推送业务处理结果</a:t>
            </a:r>
            <a:endParaRPr lang="zh-CN" altLang="en-US" dirty="0"/>
          </a:p>
        </p:txBody>
      </p:sp>
      <p:sp>
        <p:nvSpPr>
          <p:cNvPr id="8" name="任意多边形 7"/>
          <p:cNvSpPr/>
          <p:nvPr/>
        </p:nvSpPr>
        <p:spPr>
          <a:xfrm>
            <a:off x="439334" y="1432560"/>
            <a:ext cx="1252306" cy="1524000"/>
          </a:xfrm>
          <a:custGeom>
            <a:avLst/>
            <a:gdLst>
              <a:gd name="connsiteX0" fmla="*/ 1252306 w 1252306"/>
              <a:gd name="connsiteY0" fmla="*/ 0 h 1524000"/>
              <a:gd name="connsiteX1" fmla="*/ 63586 w 1252306"/>
              <a:gd name="connsiteY1" fmla="*/ 304800 h 1524000"/>
              <a:gd name="connsiteX2" fmla="*/ 155026 w 1252306"/>
              <a:gd name="connsiteY2" fmla="*/ 1188720 h 1524000"/>
              <a:gd name="connsiteX3" fmla="*/ 94066 w 1252306"/>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1252306" h="1524000">
                <a:moveTo>
                  <a:pt x="1252306" y="0"/>
                </a:moveTo>
                <a:cubicBezTo>
                  <a:pt x="749386" y="53340"/>
                  <a:pt x="246466" y="106680"/>
                  <a:pt x="63586" y="304800"/>
                </a:cubicBezTo>
                <a:cubicBezTo>
                  <a:pt x="-119294" y="502920"/>
                  <a:pt x="149946" y="985520"/>
                  <a:pt x="155026" y="1188720"/>
                </a:cubicBezTo>
                <a:cubicBezTo>
                  <a:pt x="160106" y="1391920"/>
                  <a:pt x="94066" y="1524000"/>
                  <a:pt x="94066" y="15240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514193" y="2661496"/>
            <a:ext cx="520814" cy="978141"/>
          </a:xfrm>
          <a:prstGeom prst="rect">
            <a:avLst/>
          </a:prstGeom>
        </p:spPr>
      </p:pic>
      <p:sp>
        <p:nvSpPr>
          <p:cNvPr id="10" name="椭圆 9"/>
          <p:cNvSpPr/>
          <p:nvPr/>
        </p:nvSpPr>
        <p:spPr>
          <a:xfrm>
            <a:off x="72228" y="1724843"/>
            <a:ext cx="756656" cy="198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6.1</a:t>
            </a:r>
            <a:endParaRPr lang="zh-CN" altLang="en-US" dirty="0"/>
          </a:p>
        </p:txBody>
      </p:sp>
      <p:sp>
        <p:nvSpPr>
          <p:cNvPr id="11" name="任意多边形 10"/>
          <p:cNvSpPr/>
          <p:nvPr/>
        </p:nvSpPr>
        <p:spPr>
          <a:xfrm>
            <a:off x="5273040" y="2407920"/>
            <a:ext cx="1554480" cy="1203960"/>
          </a:xfrm>
          <a:custGeom>
            <a:avLst/>
            <a:gdLst>
              <a:gd name="connsiteX0" fmla="*/ 0 w 1752600"/>
              <a:gd name="connsiteY0" fmla="*/ 0 h 1234440"/>
              <a:gd name="connsiteX1" fmla="*/ 1310640 w 1752600"/>
              <a:gd name="connsiteY1" fmla="*/ 274320 h 1234440"/>
              <a:gd name="connsiteX2" fmla="*/ 1752600 w 1752600"/>
              <a:gd name="connsiteY2" fmla="*/ 1234440 h 1234440"/>
            </a:gdLst>
            <a:ahLst/>
            <a:cxnLst>
              <a:cxn ang="0">
                <a:pos x="connsiteX0" y="connsiteY0"/>
              </a:cxn>
              <a:cxn ang="0">
                <a:pos x="connsiteX1" y="connsiteY1"/>
              </a:cxn>
              <a:cxn ang="0">
                <a:pos x="connsiteX2" y="connsiteY2"/>
              </a:cxn>
            </a:cxnLst>
            <a:rect l="l" t="t" r="r" b="b"/>
            <a:pathLst>
              <a:path w="1752600" h="1234440">
                <a:moveTo>
                  <a:pt x="0" y="0"/>
                </a:moveTo>
                <a:cubicBezTo>
                  <a:pt x="509270" y="34290"/>
                  <a:pt x="1018540" y="68580"/>
                  <a:pt x="1310640" y="274320"/>
                </a:cubicBezTo>
                <a:cubicBezTo>
                  <a:pt x="1602740" y="480060"/>
                  <a:pt x="1684020" y="1082040"/>
                  <a:pt x="1752600" y="12344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913120" y="2407920"/>
            <a:ext cx="182880" cy="198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4</a:t>
            </a:r>
            <a:endParaRPr lang="zh-CN" altLang="en-US" sz="1400" dirty="0"/>
          </a:p>
        </p:txBody>
      </p:sp>
      <p:sp>
        <p:nvSpPr>
          <p:cNvPr id="13" name="文本框 12"/>
          <p:cNvSpPr txBox="1"/>
          <p:nvPr/>
        </p:nvSpPr>
        <p:spPr>
          <a:xfrm>
            <a:off x="5537197" y="2587228"/>
            <a:ext cx="902811" cy="307777"/>
          </a:xfrm>
          <a:prstGeom prst="rect">
            <a:avLst/>
          </a:prstGeom>
          <a:noFill/>
        </p:spPr>
        <p:txBody>
          <a:bodyPr wrap="none" rtlCol="0">
            <a:spAutoFit/>
          </a:bodyPr>
          <a:lstStyle/>
          <a:p>
            <a:r>
              <a:rPr lang="zh-CN" altLang="en-US" sz="1400" dirty="0" smtClean="0">
                <a:latin typeface="华文隶书" panose="02010800040101010101" pitchFamily="2" charset="-122"/>
                <a:ea typeface="华文隶书" panose="02010800040101010101" pitchFamily="2" charset="-122"/>
              </a:rPr>
              <a:t>任务状态</a:t>
            </a:r>
            <a:endParaRPr lang="zh-CN" altLang="en-US" sz="1400" dirty="0">
              <a:latin typeface="华文隶书" panose="02010800040101010101" pitchFamily="2" charset="-122"/>
              <a:ea typeface="华文隶书" panose="02010800040101010101" pitchFamily="2" charset="-122"/>
            </a:endParaRPr>
          </a:p>
        </p:txBody>
      </p:sp>
    </p:spTree>
    <p:extLst>
      <p:ext uri="{BB962C8B-B14F-4D97-AF65-F5344CB8AC3E}">
        <p14:creationId xmlns:p14="http://schemas.microsoft.com/office/powerpoint/2010/main" val="15371102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animBg="1"/>
      <p:bldP spid="10" grpId="0" animBg="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652145" y="1264920"/>
            <a:ext cx="10854055" cy="4647900"/>
          </a:xfrm>
          <a:prstGeom prst="rect">
            <a:avLst/>
          </a:prstGeom>
          <a:noFill/>
          <a:ln w="9525">
            <a:noFill/>
            <a:miter lim="800000"/>
            <a:headEnd/>
            <a:tailEnd/>
          </a:ln>
          <a:effectLst/>
        </p:spPr>
      </p:pic>
      <p:sp>
        <p:nvSpPr>
          <p:cNvPr id="3" name="标题 2"/>
          <p:cNvSpPr txBox="1">
            <a:spLocks/>
          </p:cNvSpPr>
          <p:nvPr/>
        </p:nvSpPr>
        <p:spPr bwMode="auto">
          <a:xfrm>
            <a:off x="652145" y="70402"/>
            <a:ext cx="10973435" cy="679081"/>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利用数据缓存技术保存登录会话</a:t>
            </a:r>
            <a:endParaRPr lang="zh-CN" altLang="en-US" sz="3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797069702"/>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34640" y="2590800"/>
            <a:ext cx="2954655" cy="646331"/>
          </a:xfrm>
          <a:prstGeom prst="rect">
            <a:avLst/>
          </a:prstGeom>
          <a:noFill/>
        </p:spPr>
        <p:txBody>
          <a:bodyPr wrap="none" rtlCol="0">
            <a:spAutoFit/>
          </a:bodyPr>
          <a:lstStyle/>
          <a:p>
            <a:r>
              <a:rPr lang="zh-CN" altLang="en-US" sz="3600" dirty="0" smtClean="0"/>
              <a:t>医疗待遇设计</a:t>
            </a:r>
            <a:endParaRPr lang="zh-CN" altLang="en-US" sz="3600" dirty="0"/>
          </a:p>
        </p:txBody>
      </p:sp>
    </p:spTree>
    <p:extLst>
      <p:ext uri="{BB962C8B-B14F-4D97-AF65-F5344CB8AC3E}">
        <p14:creationId xmlns:p14="http://schemas.microsoft.com/office/powerpoint/2010/main" val="4145669885"/>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7580230" y="1232018"/>
            <a:ext cx="3858212" cy="5140207"/>
          </a:xfrm>
          <a:prstGeom prst="rect">
            <a:avLst/>
          </a:prstGeom>
        </p:spPr>
      </p:pic>
      <p:sp>
        <p:nvSpPr>
          <p:cNvPr id="2" name="标题 2"/>
          <p:cNvSpPr txBox="1">
            <a:spLocks/>
          </p:cNvSpPr>
          <p:nvPr/>
        </p:nvSpPr>
        <p:spPr bwMode="auto">
          <a:xfrm>
            <a:off x="1066482" y="170415"/>
            <a:ext cx="10973435" cy="679081"/>
          </a:xfrm>
          <a:prstGeom prst="rect">
            <a:avLst/>
          </a:prstGeom>
          <a:noFill/>
          <a:ln w="9525">
            <a:noFill/>
            <a:miter lim="800000"/>
            <a:headEnd/>
            <a:tailEnd/>
          </a:ln>
        </p:spPr>
        <p:txBody>
          <a:bodyPr/>
          <a:lstStyle/>
          <a:p>
            <a:r>
              <a:rPr lang="zh-CN" altLang="en-US" sz="3200" dirty="0" smtClean="0">
                <a:solidFill>
                  <a:srgbClr val="C00000"/>
                </a:solidFill>
                <a:latin typeface="微软雅黑" pitchFamily="34" charset="-122"/>
                <a:ea typeface="微软雅黑" pitchFamily="34" charset="-122"/>
              </a:rPr>
              <a:t>医疗待遇设计</a:t>
            </a:r>
            <a:endParaRPr lang="zh-CN" altLang="en-US" sz="3200" dirty="0">
              <a:solidFill>
                <a:srgbClr val="C00000"/>
              </a:solidFill>
              <a:latin typeface="微软雅黑" pitchFamily="34" charset="-122"/>
              <a:ea typeface="微软雅黑" pitchFamily="34" charset="-122"/>
            </a:endParaRPr>
          </a:p>
        </p:txBody>
      </p:sp>
      <p:pic>
        <p:nvPicPr>
          <p:cNvPr id="5" name="图片 4"/>
          <p:cNvPicPr>
            <a:picLocks noChangeAspect="1"/>
          </p:cNvPicPr>
          <p:nvPr/>
        </p:nvPicPr>
        <p:blipFill>
          <a:blip r:embed="rId4"/>
          <a:stretch>
            <a:fillRect/>
          </a:stretch>
        </p:blipFill>
        <p:spPr>
          <a:xfrm>
            <a:off x="5454035" y="1114425"/>
            <a:ext cx="851087" cy="2273860"/>
          </a:xfrm>
          <a:prstGeom prst="rect">
            <a:avLst/>
          </a:prstGeom>
        </p:spPr>
      </p:pic>
      <p:pic>
        <p:nvPicPr>
          <p:cNvPr id="6" name="图片 5"/>
          <p:cNvPicPr>
            <a:picLocks noChangeAspect="1"/>
          </p:cNvPicPr>
          <p:nvPr/>
        </p:nvPicPr>
        <p:blipFill>
          <a:blip r:embed="rId5"/>
          <a:stretch>
            <a:fillRect/>
          </a:stretch>
        </p:blipFill>
        <p:spPr>
          <a:xfrm>
            <a:off x="400049" y="1232018"/>
            <a:ext cx="4400551" cy="5140207"/>
          </a:xfrm>
          <a:prstGeom prst="rect">
            <a:avLst/>
          </a:prstGeom>
        </p:spPr>
      </p:pic>
      <p:pic>
        <p:nvPicPr>
          <p:cNvPr id="7" name="图片 6"/>
          <p:cNvPicPr>
            <a:picLocks noChangeAspect="1"/>
          </p:cNvPicPr>
          <p:nvPr/>
        </p:nvPicPr>
        <p:blipFill>
          <a:blip r:embed="rId6"/>
          <a:stretch>
            <a:fillRect/>
          </a:stretch>
        </p:blipFill>
        <p:spPr>
          <a:xfrm>
            <a:off x="7333584" y="2700331"/>
            <a:ext cx="1844751" cy="1938675"/>
          </a:xfrm>
          <a:prstGeom prst="rect">
            <a:avLst/>
          </a:prstGeom>
        </p:spPr>
      </p:pic>
      <p:sp>
        <p:nvSpPr>
          <p:cNvPr id="9" name="椭圆 8"/>
          <p:cNvSpPr/>
          <p:nvPr/>
        </p:nvSpPr>
        <p:spPr>
          <a:xfrm>
            <a:off x="7010400" y="2362200"/>
            <a:ext cx="1310640" cy="26974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16348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1066482" y="170415"/>
            <a:ext cx="10973435" cy="679081"/>
          </a:xfrm>
          <a:prstGeom prst="rect">
            <a:avLst/>
          </a:prstGeom>
          <a:noFill/>
          <a:ln w="9525">
            <a:noFill/>
            <a:miter lim="800000"/>
            <a:headEnd/>
            <a:tailEnd/>
          </a:ln>
        </p:spPr>
        <p:txBody>
          <a:bodyPr/>
          <a:lstStyle/>
          <a:p>
            <a:r>
              <a:rPr lang="zh-CN" altLang="en-US" sz="3200" dirty="0" smtClean="0">
                <a:solidFill>
                  <a:srgbClr val="C00000"/>
                </a:solidFill>
                <a:latin typeface="微软雅黑" pitchFamily="34" charset="-122"/>
                <a:ea typeface="微软雅黑" pitchFamily="34" charset="-122"/>
              </a:rPr>
              <a:t>对协议机构提供的服务</a:t>
            </a:r>
            <a:endParaRPr lang="zh-CN" altLang="en-US" sz="3200" dirty="0">
              <a:solidFill>
                <a:srgbClr val="C00000"/>
              </a:solidFill>
              <a:latin typeface="微软雅黑" pitchFamily="34" charset="-122"/>
              <a:ea typeface="微软雅黑" pitchFamily="34" charset="-122"/>
            </a:endParaRPr>
          </a:p>
        </p:txBody>
      </p:sp>
      <p:sp>
        <p:nvSpPr>
          <p:cNvPr id="3" name="内容占位符 2"/>
          <p:cNvSpPr txBox="1">
            <a:spLocks/>
          </p:cNvSpPr>
          <p:nvPr/>
        </p:nvSpPr>
        <p:spPr>
          <a:xfrm>
            <a:off x="300057" y="966828"/>
            <a:ext cx="11141250" cy="19533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提供实时接口（</a:t>
            </a:r>
            <a:r>
              <a:rPr lang="zh-CN" altLang="en-US" sz="2400" dirty="0" smtClean="0">
                <a:solidFill>
                  <a:srgbClr val="FF0000"/>
                </a:solidFill>
              </a:rPr>
              <a:t>基础服务，打包销售</a:t>
            </a:r>
            <a:r>
              <a:rPr lang="zh-CN" altLang="en-US" sz="2400" dirty="0" smtClean="0"/>
              <a:t>）</a:t>
            </a:r>
            <a:endParaRPr lang="en-US" altLang="zh-CN" sz="2400" dirty="0" smtClean="0"/>
          </a:p>
          <a:p>
            <a:pPr marL="0" indent="0">
              <a:buFont typeface="Wingdings 3" charset="2"/>
              <a:buNone/>
            </a:pPr>
            <a:r>
              <a:rPr lang="zh-CN" altLang="en-US" sz="2400" dirty="0" smtClean="0"/>
              <a:t>    </a:t>
            </a:r>
            <a:r>
              <a:rPr lang="en-US" altLang="zh-CN" sz="2400" dirty="0" smtClean="0"/>
              <a:t>1.</a:t>
            </a:r>
            <a:r>
              <a:rPr lang="zh-CN" altLang="en-US" sz="2400" dirty="0" smtClean="0"/>
              <a:t>实时性要求高</a:t>
            </a:r>
            <a:endParaRPr lang="en-US" altLang="zh-CN" sz="2400" dirty="0" smtClean="0"/>
          </a:p>
          <a:p>
            <a:pPr marL="0" indent="0">
              <a:buFont typeface="Wingdings 3" charset="2"/>
              <a:buNone/>
            </a:pPr>
            <a:r>
              <a:rPr lang="en-US" altLang="zh-CN" sz="2400" dirty="0" smtClean="0"/>
              <a:t>    2.</a:t>
            </a:r>
            <a:r>
              <a:rPr lang="zh-CN" altLang="en-US" sz="2400" dirty="0" smtClean="0"/>
              <a:t>使用频率高</a:t>
            </a:r>
            <a:endParaRPr lang="en-US" altLang="zh-CN" sz="2400" dirty="0" smtClean="0"/>
          </a:p>
          <a:p>
            <a:pPr marL="0" indent="0">
              <a:buFont typeface="Wingdings 3" charset="2"/>
              <a:buNone/>
            </a:pPr>
            <a:r>
              <a:rPr lang="zh-CN" altLang="en-US" sz="2400" dirty="0" smtClean="0"/>
              <a:t>    </a:t>
            </a:r>
            <a:r>
              <a:rPr lang="en-US" altLang="zh-CN" sz="2400" dirty="0" smtClean="0"/>
              <a:t>3.</a:t>
            </a:r>
            <a:r>
              <a:rPr lang="zh-CN" altLang="en-US" sz="2400" dirty="0" smtClean="0"/>
              <a:t>通过系统进行系统数据交换</a:t>
            </a:r>
            <a:endParaRPr lang="en-US" altLang="zh-CN" sz="2400" dirty="0" smtClean="0"/>
          </a:p>
          <a:p>
            <a:pPr marL="0" indent="0">
              <a:buNone/>
            </a:pPr>
            <a:endParaRPr lang="en-US" altLang="zh-CN" sz="2400" dirty="0"/>
          </a:p>
          <a:p>
            <a:pPr marL="0" indent="0">
              <a:buFont typeface="Wingdings 3" charset="2"/>
              <a:buNone/>
            </a:pPr>
            <a:r>
              <a:rPr lang="en-US" altLang="zh-CN" sz="2400" dirty="0" smtClean="0"/>
              <a:t>    </a:t>
            </a:r>
            <a:endParaRPr lang="en-US" altLang="zh-CN" sz="2400" dirty="0" smtClean="0">
              <a:solidFill>
                <a:srgbClr val="FF0000"/>
              </a:solidFill>
            </a:endParaRPr>
          </a:p>
          <a:p>
            <a:pPr marL="0" indent="0">
              <a:buFont typeface="Wingdings 3" charset="2"/>
              <a:buNone/>
            </a:pPr>
            <a:endParaRPr lang="zh-CN" altLang="en-US" sz="2400" dirty="0">
              <a:solidFill>
                <a:srgbClr val="FF0000"/>
              </a:solidFill>
            </a:endParaRPr>
          </a:p>
        </p:txBody>
      </p:sp>
      <p:sp>
        <p:nvSpPr>
          <p:cNvPr id="4" name="内容占位符 2"/>
          <p:cNvSpPr txBox="1">
            <a:spLocks/>
          </p:cNvSpPr>
          <p:nvPr/>
        </p:nvSpPr>
        <p:spPr>
          <a:xfrm>
            <a:off x="300057" y="2920181"/>
            <a:ext cx="11141250" cy="3437757"/>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提供业务沟通协同平台（</a:t>
            </a:r>
            <a:r>
              <a:rPr lang="zh-CN" altLang="en-US" sz="2400" dirty="0" smtClean="0">
                <a:solidFill>
                  <a:srgbClr val="FF0000"/>
                </a:solidFill>
              </a:rPr>
              <a:t>增值服务，按模块销售</a:t>
            </a:r>
            <a:r>
              <a:rPr lang="zh-CN" altLang="en-US" sz="2400" dirty="0" smtClean="0"/>
              <a:t>）</a:t>
            </a:r>
            <a:endParaRPr lang="en-US" altLang="zh-CN" sz="2400" dirty="0" smtClean="0"/>
          </a:p>
          <a:p>
            <a:pPr marL="0" indent="0">
              <a:buFont typeface="Wingdings 3" charset="2"/>
              <a:buNone/>
            </a:pPr>
            <a:r>
              <a:rPr lang="en-US" altLang="zh-CN" sz="2400" dirty="0" smtClean="0"/>
              <a:t>     1.</a:t>
            </a:r>
            <a:r>
              <a:rPr lang="zh-CN" altLang="en-US" sz="2400" dirty="0" smtClean="0"/>
              <a:t>将管理类业务放在业务沟通平台</a:t>
            </a:r>
            <a:endParaRPr lang="en-US" altLang="zh-CN" sz="2400" dirty="0"/>
          </a:p>
          <a:p>
            <a:pPr marL="0" indent="0">
              <a:buFont typeface="Wingdings 3" charset="2"/>
              <a:buNone/>
            </a:pPr>
            <a:r>
              <a:rPr lang="zh-CN" altLang="en-US" sz="2400" dirty="0" smtClean="0"/>
              <a:t>        医师、科室、床位、目录对码、协议管理考核等</a:t>
            </a:r>
            <a:endParaRPr lang="en-US" altLang="zh-CN" sz="2400" dirty="0" smtClean="0"/>
          </a:p>
          <a:p>
            <a:pPr marL="0" indent="0">
              <a:buNone/>
            </a:pPr>
            <a:r>
              <a:rPr lang="en-US" altLang="zh-CN" sz="2400" dirty="0" smtClean="0"/>
              <a:t>     2.</a:t>
            </a:r>
            <a:r>
              <a:rPr lang="zh-CN" altLang="en-US" sz="2400" dirty="0" smtClean="0"/>
              <a:t>参保人员在</a:t>
            </a:r>
            <a:r>
              <a:rPr lang="zh-CN" altLang="en-US" sz="2400" dirty="0"/>
              <a:t>协议机构</a:t>
            </a:r>
            <a:r>
              <a:rPr lang="zh-CN" altLang="en-US" sz="2400" dirty="0" smtClean="0"/>
              <a:t>申请</a:t>
            </a:r>
            <a:r>
              <a:rPr lang="zh-CN" altLang="en-US" sz="2400" dirty="0"/>
              <a:t>的</a:t>
            </a:r>
            <a:r>
              <a:rPr lang="zh-CN" altLang="en-US" sz="2400" dirty="0" smtClean="0"/>
              <a:t>业务</a:t>
            </a:r>
            <a:endParaRPr lang="en-US" altLang="zh-CN" sz="2400" dirty="0" smtClean="0"/>
          </a:p>
          <a:p>
            <a:pPr marL="0" indent="0">
              <a:buNone/>
            </a:pPr>
            <a:r>
              <a:rPr lang="en-US" altLang="zh-CN" sz="2400" dirty="0"/>
              <a:t> </a:t>
            </a:r>
            <a:r>
              <a:rPr lang="en-US" altLang="zh-CN" sz="2400" dirty="0" smtClean="0"/>
              <a:t>         </a:t>
            </a:r>
            <a:r>
              <a:rPr lang="zh-CN" altLang="en-US" sz="2400" dirty="0" smtClean="0"/>
              <a:t>门诊慢特病申请、工伤康复治疗等</a:t>
            </a:r>
            <a:endParaRPr lang="en-US" altLang="zh-CN" sz="2400" dirty="0" smtClean="0"/>
          </a:p>
          <a:p>
            <a:pPr marL="0" indent="0">
              <a:buFont typeface="Wingdings 3" charset="2"/>
              <a:buNone/>
            </a:pPr>
            <a:r>
              <a:rPr lang="en-US" altLang="zh-CN" sz="2400" dirty="0" smtClean="0"/>
              <a:t>     3.</a:t>
            </a:r>
            <a:r>
              <a:rPr lang="zh-CN" altLang="en-US" sz="2400" dirty="0" smtClean="0"/>
              <a:t>费用结算、审核意见反馈</a:t>
            </a:r>
            <a:endParaRPr lang="en-US" altLang="zh-CN" sz="2400" dirty="0" smtClean="0"/>
          </a:p>
          <a:p>
            <a:pPr marL="0" indent="0">
              <a:buFont typeface="Wingdings 3" charset="2"/>
              <a:buNone/>
            </a:pPr>
            <a:r>
              <a:rPr lang="en-US" altLang="zh-CN" sz="2400" dirty="0"/>
              <a:t> </a:t>
            </a:r>
            <a:r>
              <a:rPr lang="en-US" altLang="zh-CN" sz="2400" dirty="0" smtClean="0"/>
              <a:t>    4.</a:t>
            </a:r>
            <a:r>
              <a:rPr lang="zh-CN" altLang="en-US" sz="2400" dirty="0" smtClean="0">
                <a:solidFill>
                  <a:srgbClr val="FF0000"/>
                </a:solidFill>
              </a:rPr>
              <a:t>协议机构内部管理需求开发（可开展定制开发）</a:t>
            </a:r>
            <a:endParaRPr lang="en-US" altLang="zh-CN" sz="2400" dirty="0" smtClean="0">
              <a:solidFill>
                <a:srgbClr val="FF0000"/>
              </a:solidFill>
            </a:endParaRPr>
          </a:p>
          <a:p>
            <a:pPr marL="0" indent="0">
              <a:buFont typeface="Wingdings 3" charset="2"/>
              <a:buNone/>
            </a:pPr>
            <a:r>
              <a:rPr lang="en-US" altLang="zh-CN" sz="2400" dirty="0">
                <a:solidFill>
                  <a:srgbClr val="FF0000"/>
                </a:solidFill>
              </a:rPr>
              <a:t> </a:t>
            </a:r>
            <a:r>
              <a:rPr lang="en-US" altLang="zh-CN" sz="2400" dirty="0" smtClean="0">
                <a:solidFill>
                  <a:srgbClr val="FF0000"/>
                </a:solidFill>
              </a:rPr>
              <a:t>        </a:t>
            </a:r>
            <a:r>
              <a:rPr lang="zh-CN" altLang="en-US" sz="2400" dirty="0" smtClean="0">
                <a:solidFill>
                  <a:srgbClr val="FF0000"/>
                </a:solidFill>
              </a:rPr>
              <a:t>连锁药店管理、科室核算、医生情况统计、考核指标分析等（天津）</a:t>
            </a:r>
            <a:endParaRPr lang="en-US" altLang="zh-CN" sz="2400" dirty="0" smtClean="0">
              <a:solidFill>
                <a:srgbClr val="FF0000"/>
              </a:solidFill>
            </a:endParaRPr>
          </a:p>
          <a:p>
            <a:pPr marL="0" indent="0">
              <a:buNone/>
            </a:pPr>
            <a:endParaRPr lang="en-US" altLang="zh-CN" sz="2400" dirty="0"/>
          </a:p>
          <a:p>
            <a:pPr marL="0" indent="0">
              <a:buFont typeface="Wingdings 3" charset="2"/>
              <a:buNone/>
            </a:pPr>
            <a:r>
              <a:rPr lang="en-US" altLang="zh-CN" sz="2400" dirty="0" smtClean="0"/>
              <a:t>    </a:t>
            </a:r>
            <a:endParaRPr lang="en-US" altLang="zh-CN" sz="2400" dirty="0" smtClean="0">
              <a:solidFill>
                <a:srgbClr val="FF0000"/>
              </a:solidFill>
            </a:endParaRPr>
          </a:p>
          <a:p>
            <a:pPr marL="0" indent="0">
              <a:buFont typeface="Wingdings 3" charset="2"/>
              <a:buNone/>
            </a:pPr>
            <a:endParaRPr lang="zh-CN" altLang="en-US" sz="2400" dirty="0">
              <a:solidFill>
                <a:srgbClr val="FF0000"/>
              </a:solidFill>
            </a:endParaRPr>
          </a:p>
        </p:txBody>
      </p:sp>
    </p:spTree>
    <p:extLst>
      <p:ext uri="{BB962C8B-B14F-4D97-AF65-F5344CB8AC3E}">
        <p14:creationId xmlns:p14="http://schemas.microsoft.com/office/powerpoint/2010/main" val="38900290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1066482" y="170415"/>
            <a:ext cx="10973435" cy="679081"/>
          </a:xfrm>
          <a:prstGeom prst="rect">
            <a:avLst/>
          </a:prstGeom>
          <a:noFill/>
          <a:ln w="9525">
            <a:noFill/>
            <a:miter lim="800000"/>
            <a:headEnd/>
            <a:tailEnd/>
          </a:ln>
        </p:spPr>
        <p:txBody>
          <a:bodyPr/>
          <a:lstStyle/>
          <a:p>
            <a:r>
              <a:rPr lang="zh-CN" altLang="en-US" sz="3200" dirty="0" smtClean="0">
                <a:solidFill>
                  <a:srgbClr val="C00000"/>
                </a:solidFill>
                <a:latin typeface="微软雅黑" pitchFamily="34" charset="-122"/>
                <a:ea typeface="微软雅黑" pitchFamily="34" charset="-122"/>
              </a:rPr>
              <a:t>医疗待遇的部署模式</a:t>
            </a:r>
            <a:endParaRPr lang="zh-CN" altLang="en-US" sz="3200" dirty="0">
              <a:solidFill>
                <a:srgbClr val="C00000"/>
              </a:solidFill>
              <a:latin typeface="微软雅黑" pitchFamily="34" charset="-122"/>
              <a:ea typeface="微软雅黑" pitchFamily="34" charset="-122"/>
            </a:endParaRPr>
          </a:p>
        </p:txBody>
      </p:sp>
      <p:pic>
        <p:nvPicPr>
          <p:cNvPr id="3" name="图片 2"/>
          <p:cNvPicPr>
            <a:picLocks noChangeAspect="1"/>
          </p:cNvPicPr>
          <p:nvPr/>
        </p:nvPicPr>
        <p:blipFill>
          <a:blip r:embed="rId2"/>
          <a:stretch>
            <a:fillRect/>
          </a:stretch>
        </p:blipFill>
        <p:spPr>
          <a:xfrm>
            <a:off x="411162" y="1143000"/>
            <a:ext cx="11780838" cy="5623560"/>
          </a:xfrm>
          <a:prstGeom prst="rect">
            <a:avLst/>
          </a:prstGeom>
        </p:spPr>
      </p:pic>
      <p:sp>
        <p:nvSpPr>
          <p:cNvPr id="4" name="圆角矩形 3"/>
          <p:cNvSpPr/>
          <p:nvPr/>
        </p:nvSpPr>
        <p:spPr>
          <a:xfrm>
            <a:off x="4084320" y="3154680"/>
            <a:ext cx="25908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数据服务</a:t>
            </a:r>
            <a:endParaRPr lang="zh-CN" altLang="en-US" dirty="0"/>
          </a:p>
        </p:txBody>
      </p:sp>
      <p:sp>
        <p:nvSpPr>
          <p:cNvPr id="5" name="圆角矩形 4"/>
          <p:cNvSpPr/>
          <p:nvPr/>
        </p:nvSpPr>
        <p:spPr>
          <a:xfrm>
            <a:off x="3977640" y="3429000"/>
            <a:ext cx="2697480" cy="105156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标注 5"/>
          <p:cNvSpPr/>
          <p:nvPr/>
        </p:nvSpPr>
        <p:spPr>
          <a:xfrm>
            <a:off x="4815840" y="4602480"/>
            <a:ext cx="1905000" cy="899160"/>
          </a:xfrm>
          <a:prstGeom prst="wedgeRoundRectCallout">
            <a:avLst>
              <a:gd name="adj1" fmla="val -57976"/>
              <a:gd name="adj2" fmla="val -629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完成本地市的医疗待遇政策和业务管理实现</a:t>
            </a:r>
            <a:endParaRPr lang="zh-CN" altLang="en-US" dirty="0"/>
          </a:p>
        </p:txBody>
      </p:sp>
      <p:sp>
        <p:nvSpPr>
          <p:cNvPr id="7" name="矩形标注 6"/>
          <p:cNvSpPr/>
          <p:nvPr/>
        </p:nvSpPr>
        <p:spPr>
          <a:xfrm>
            <a:off x="563880" y="2545080"/>
            <a:ext cx="3413760" cy="2956560"/>
          </a:xfrm>
          <a:prstGeom prst="wedgeRectCallout">
            <a:avLst>
              <a:gd name="adj1" fmla="val 54695"/>
              <a:gd name="adj2" fmla="val -4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1.</a:t>
            </a:r>
            <a:r>
              <a:rPr lang="zh-CN" altLang="en-US" dirty="0" smtClean="0"/>
              <a:t>两定三目</a:t>
            </a:r>
            <a:endParaRPr lang="en-US" altLang="zh-CN" dirty="0" smtClean="0"/>
          </a:p>
          <a:p>
            <a:r>
              <a:rPr lang="en-US" altLang="zh-CN" dirty="0" smtClean="0"/>
              <a:t>2.</a:t>
            </a:r>
            <a:r>
              <a:rPr lang="zh-CN" altLang="en-US" dirty="0" smtClean="0"/>
              <a:t>政策参数</a:t>
            </a:r>
            <a:endParaRPr lang="en-US" altLang="zh-CN" dirty="0" smtClean="0"/>
          </a:p>
          <a:p>
            <a:r>
              <a:rPr lang="en-US" altLang="zh-CN" dirty="0" smtClean="0"/>
              <a:t>3.</a:t>
            </a:r>
            <a:r>
              <a:rPr lang="zh-CN" altLang="en-US" dirty="0" smtClean="0"/>
              <a:t>政策规则</a:t>
            </a:r>
            <a:endParaRPr lang="en-US" altLang="zh-CN" dirty="0" smtClean="0"/>
          </a:p>
          <a:p>
            <a:r>
              <a:rPr lang="en-US" altLang="zh-CN" dirty="0" smtClean="0"/>
              <a:t>4.</a:t>
            </a:r>
            <a:r>
              <a:rPr lang="zh-CN" altLang="en-US" dirty="0"/>
              <a:t>两</a:t>
            </a:r>
            <a:r>
              <a:rPr lang="zh-CN" altLang="en-US" dirty="0" smtClean="0"/>
              <a:t>定接口交易数据缓存</a:t>
            </a:r>
            <a:endParaRPr lang="en-US" altLang="zh-CN" dirty="0" smtClean="0"/>
          </a:p>
          <a:p>
            <a:r>
              <a:rPr lang="en-US" altLang="zh-CN" dirty="0"/>
              <a:t> </a:t>
            </a:r>
            <a:r>
              <a:rPr lang="en-US" altLang="zh-CN" dirty="0" smtClean="0"/>
              <a:t>   </a:t>
            </a:r>
            <a:r>
              <a:rPr lang="zh-CN" altLang="en-US" dirty="0" smtClean="0"/>
              <a:t>门诊明细分割后缓存，返回</a:t>
            </a:r>
            <a:r>
              <a:rPr lang="en-US" altLang="zh-CN" dirty="0" smtClean="0"/>
              <a:t>his</a:t>
            </a:r>
            <a:r>
              <a:rPr lang="zh-CN" altLang="en-US" dirty="0" smtClean="0"/>
              <a:t>，</a:t>
            </a:r>
            <a:r>
              <a:rPr lang="zh-CN" altLang="en-US" dirty="0" smtClean="0">
                <a:solidFill>
                  <a:srgbClr val="FF0000"/>
                </a:solidFill>
              </a:rPr>
              <a:t>事后异步</a:t>
            </a:r>
            <a:r>
              <a:rPr lang="zh-CN" altLang="en-US" dirty="0" smtClean="0"/>
              <a:t>写入数据中心</a:t>
            </a:r>
            <a:endParaRPr lang="en-US" altLang="zh-CN" dirty="0" smtClean="0"/>
          </a:p>
          <a:p>
            <a:r>
              <a:rPr lang="en-US" altLang="zh-CN" dirty="0" smtClean="0"/>
              <a:t>5.</a:t>
            </a:r>
            <a:r>
              <a:rPr lang="zh-CN" altLang="en-US" dirty="0" smtClean="0"/>
              <a:t>在院人员信息缓存</a:t>
            </a:r>
            <a:endParaRPr lang="en-US" altLang="zh-CN" dirty="0" smtClean="0"/>
          </a:p>
          <a:p>
            <a:r>
              <a:rPr lang="en-US" altLang="zh-CN" dirty="0" smtClean="0"/>
              <a:t>6.</a:t>
            </a:r>
            <a:r>
              <a:rPr lang="zh-CN" altLang="en-US" dirty="0" smtClean="0"/>
              <a:t>门慢特病人信息缓存</a:t>
            </a:r>
            <a:endParaRPr lang="en-US" altLang="zh-CN" dirty="0" smtClean="0"/>
          </a:p>
          <a:p>
            <a:r>
              <a:rPr lang="en-US" altLang="zh-CN" dirty="0" smtClean="0"/>
              <a:t>7.</a:t>
            </a:r>
            <a:r>
              <a:rPr lang="zh-CN" altLang="en-US" dirty="0" smtClean="0"/>
              <a:t>对医生、科室、医院每日统计数据缓存</a:t>
            </a:r>
            <a:endParaRPr lang="zh-CN" altLang="en-US" dirty="0"/>
          </a:p>
        </p:txBody>
      </p:sp>
      <p:sp>
        <p:nvSpPr>
          <p:cNvPr id="8" name="圆角矩形标注 7"/>
          <p:cNvSpPr/>
          <p:nvPr/>
        </p:nvSpPr>
        <p:spPr>
          <a:xfrm>
            <a:off x="7102158" y="2552700"/>
            <a:ext cx="3581082" cy="1760220"/>
          </a:xfrm>
          <a:prstGeom prst="wedgeRoundRectCallout">
            <a:avLst>
              <a:gd name="adj1" fmla="val -77276"/>
              <a:gd name="adj2" fmla="val 355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t>1.</a:t>
            </a:r>
            <a:r>
              <a:rPr lang="zh-CN" altLang="en-US" dirty="0" smtClean="0"/>
              <a:t>医疗待遇审批</a:t>
            </a:r>
            <a:endParaRPr lang="en-US" altLang="zh-CN" dirty="0" smtClean="0"/>
          </a:p>
          <a:p>
            <a:r>
              <a:rPr lang="en-US" altLang="zh-CN" dirty="0" smtClean="0"/>
              <a:t>2.</a:t>
            </a:r>
            <a:r>
              <a:rPr lang="zh-CN" altLang="en-US" dirty="0" smtClean="0"/>
              <a:t>医疗费用明细分割</a:t>
            </a:r>
            <a:endParaRPr lang="en-US" altLang="zh-CN" dirty="0" smtClean="0"/>
          </a:p>
          <a:p>
            <a:r>
              <a:rPr lang="en-US" altLang="zh-CN" dirty="0" smtClean="0"/>
              <a:t>3.</a:t>
            </a:r>
            <a:r>
              <a:rPr lang="zh-CN" altLang="en-US" dirty="0" smtClean="0"/>
              <a:t>医疗待遇计算</a:t>
            </a:r>
            <a:endParaRPr lang="en-US" altLang="zh-CN" dirty="0" smtClean="0"/>
          </a:p>
          <a:p>
            <a:r>
              <a:rPr lang="en-US" altLang="zh-CN" dirty="0"/>
              <a:t>4</a:t>
            </a:r>
            <a:r>
              <a:rPr lang="en-US" altLang="zh-CN" dirty="0" smtClean="0"/>
              <a:t>.</a:t>
            </a:r>
            <a:r>
              <a:rPr lang="zh-CN" altLang="en-US" dirty="0" smtClean="0"/>
              <a:t>协议机构管理</a:t>
            </a:r>
            <a:endParaRPr lang="en-US" altLang="zh-CN" dirty="0" smtClean="0"/>
          </a:p>
          <a:p>
            <a:r>
              <a:rPr lang="zh-CN" altLang="en-US" dirty="0" smtClean="0"/>
              <a:t>    医生、科室管理</a:t>
            </a:r>
            <a:endParaRPr lang="en-US" altLang="zh-CN" dirty="0" smtClean="0"/>
          </a:p>
          <a:p>
            <a:r>
              <a:rPr lang="en-US" altLang="zh-CN" dirty="0" smtClean="0"/>
              <a:t>5.</a:t>
            </a:r>
            <a:r>
              <a:rPr lang="zh-CN" altLang="en-US" dirty="0" smtClean="0"/>
              <a:t>调用省平台数据服务写入数据</a:t>
            </a:r>
            <a:endParaRPr lang="zh-CN" altLang="en-US" dirty="0"/>
          </a:p>
        </p:txBody>
      </p:sp>
    </p:spTree>
    <p:extLst>
      <p:ext uri="{BB962C8B-B14F-4D97-AF65-F5344CB8AC3E}">
        <p14:creationId xmlns:p14="http://schemas.microsoft.com/office/powerpoint/2010/main" val="5871091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txBox="1">
            <a:spLocks/>
          </p:cNvSpPr>
          <p:nvPr/>
        </p:nvSpPr>
        <p:spPr bwMode="auto">
          <a:xfrm>
            <a:off x="609283" y="274638"/>
            <a:ext cx="10973435" cy="554037"/>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目录</a:t>
            </a:r>
          </a:p>
        </p:txBody>
      </p:sp>
      <p:sp>
        <p:nvSpPr>
          <p:cNvPr id="12291" name="文本框 3"/>
          <p:cNvSpPr txBox="1">
            <a:spLocks noChangeArrowheads="1"/>
          </p:cNvSpPr>
          <p:nvPr/>
        </p:nvSpPr>
        <p:spPr bwMode="auto">
          <a:xfrm>
            <a:off x="769537" y="5934075"/>
            <a:ext cx="9861176" cy="369888"/>
          </a:xfrm>
          <a:prstGeom prst="rect">
            <a:avLst/>
          </a:prstGeom>
          <a:noFill/>
          <a:ln w="9525">
            <a:noFill/>
            <a:miter lim="800000"/>
            <a:headEnd/>
            <a:tailEnd/>
          </a:ln>
        </p:spPr>
        <p:txBody>
          <a:bodyPr>
            <a:spAutoFit/>
          </a:bodyPr>
          <a:lstStyle/>
          <a:p>
            <a:r>
              <a:rPr lang="en-US" altLang="zh-CN" dirty="0"/>
              <a:t>    </a:t>
            </a:r>
            <a:endParaRPr lang="zh-CN" altLang="en-US" dirty="0"/>
          </a:p>
        </p:txBody>
      </p:sp>
      <p:sp>
        <p:nvSpPr>
          <p:cNvPr id="12295" name="文本框 13"/>
          <p:cNvSpPr txBox="1">
            <a:spLocks noChangeArrowheads="1"/>
          </p:cNvSpPr>
          <p:nvPr/>
        </p:nvSpPr>
        <p:spPr bwMode="auto">
          <a:xfrm>
            <a:off x="769538" y="1989138"/>
            <a:ext cx="10602153" cy="456985"/>
          </a:xfrm>
          <a:prstGeom prst="rect">
            <a:avLst/>
          </a:prstGeom>
          <a:noFill/>
          <a:ln w="9525">
            <a:noFill/>
            <a:miter lim="800000"/>
            <a:headEnd/>
            <a:tailEnd/>
          </a:ln>
        </p:spPr>
        <p:txBody>
          <a:bodyPr>
            <a:spAutoFit/>
          </a:bodyPr>
          <a:lstStyle/>
          <a:p>
            <a:pPr>
              <a:lnSpc>
                <a:spcPct val="150000"/>
              </a:lnSpc>
            </a:pPr>
            <a:r>
              <a:rPr lang="en-US" altLang="zh-CN" dirty="0"/>
              <a:t>     </a:t>
            </a:r>
          </a:p>
        </p:txBody>
      </p:sp>
      <p:sp>
        <p:nvSpPr>
          <p:cNvPr id="17" name="内容占位符 2"/>
          <p:cNvSpPr txBox="1">
            <a:spLocks/>
          </p:cNvSpPr>
          <p:nvPr/>
        </p:nvSpPr>
        <p:spPr>
          <a:xfrm>
            <a:off x="313509" y="1390816"/>
            <a:ext cx="9417193" cy="1439469"/>
          </a:xfrm>
          <a:prstGeom prst="rect">
            <a:avLst/>
          </a:prstGeom>
        </p:spPr>
        <p:txBody>
          <a:bodyPr>
            <a:normAutofit/>
          </a:bodyPr>
          <a:lstStyle/>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r>
              <a:rPr kumimoji="0" lang="zh-CN" altLang="en-US" sz="2400" b="0" i="0" u="none" strike="noStrike" kern="1200" cap="none" spc="0" normalizeH="0" baseline="0" noProof="0" dirty="0" smtClean="0">
                <a:ln>
                  <a:noFill/>
                </a:ln>
                <a:solidFill>
                  <a:schemeClr val="tx1">
                    <a:lumMod val="75000"/>
                    <a:lumOff val="25000"/>
                  </a:schemeClr>
                </a:solidFill>
                <a:effectLst/>
                <a:uLnTx/>
                <a:uFillTx/>
                <a:latin typeface="+mn-lt"/>
                <a:ea typeface="+mn-ea"/>
                <a:cs typeface="+mn-cs"/>
              </a:rPr>
              <a:t>         </a:t>
            </a:r>
            <a:endParaRPr kumimoji="0" lang="en-US" altLang="zh-CN" sz="2800" b="0" i="0" u="none" strike="noStrike" kern="1200" cap="none" spc="0" normalizeH="0" baseline="0" noProof="0" dirty="0" smtClean="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457200" rtl="0" eaLnBrk="1" fontAlgn="auto" latinLnBrk="0" hangingPunct="1">
              <a:lnSpc>
                <a:spcPct val="100000"/>
              </a:lnSpc>
              <a:spcBef>
                <a:spcPts val="1000"/>
              </a:spcBef>
              <a:spcAft>
                <a:spcPts val="0"/>
              </a:spcAft>
              <a:buClr>
                <a:schemeClr val="accent1"/>
              </a:buClr>
              <a:buSzPct val="80000"/>
              <a:buFont typeface="Wingdings 3" charset="2"/>
              <a:buNone/>
              <a:tabLst/>
              <a:defRPr/>
            </a:pPr>
            <a:endParaRPr kumimoji="0" lang="zh-CN" altLang="en-US" sz="2800" b="0" i="0" u="none" strike="noStrike" kern="1200" cap="none" spc="0" normalizeH="0" baseline="0" noProof="0" dirty="0">
              <a:ln>
                <a:noFill/>
              </a:ln>
              <a:solidFill>
                <a:schemeClr val="tx1">
                  <a:lumMod val="50000"/>
                  <a:lumOff val="50000"/>
                </a:schemeClr>
              </a:solidFill>
              <a:effectLst/>
              <a:uLnTx/>
              <a:uFillTx/>
              <a:latin typeface="微软雅黑" panose="020B0503020204020204" pitchFamily="34" charset="-122"/>
              <a:ea typeface="微软雅黑" panose="020B0503020204020204" pitchFamily="34" charset="-122"/>
              <a:cs typeface="+mn-cs"/>
            </a:endParaRPr>
          </a:p>
        </p:txBody>
      </p:sp>
      <p:pic>
        <p:nvPicPr>
          <p:cNvPr id="13" name="Picture 2" descr="组-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3653159"/>
            <a:ext cx="58531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2555776" y="3848843"/>
            <a:ext cx="360040" cy="400110"/>
          </a:xfrm>
          <a:prstGeom prst="rect">
            <a:avLst/>
          </a:prstGeom>
          <a:noFill/>
        </p:spPr>
        <p:txBody>
          <a:bodyPr wrap="square" rtlCol="0">
            <a:spAutoFit/>
          </a:bodyPr>
          <a:lstStyle/>
          <a:p>
            <a:r>
              <a:rPr lang="en-US" altLang="zh-CN" sz="2000" dirty="0" smtClean="0">
                <a:solidFill>
                  <a:schemeClr val="bg1"/>
                </a:solidFill>
                <a:latin typeface="+mn-lt"/>
              </a:rPr>
              <a:t>3</a:t>
            </a:r>
            <a:endParaRPr lang="zh-CN" altLang="en-US" sz="2000" dirty="0">
              <a:solidFill>
                <a:schemeClr val="bg1"/>
              </a:solidFill>
              <a:latin typeface="+mn-lt"/>
            </a:endParaRPr>
          </a:p>
        </p:txBody>
      </p:sp>
      <p:sp>
        <p:nvSpPr>
          <p:cNvPr id="15" name="文本框 14"/>
          <p:cNvSpPr txBox="1"/>
          <p:nvPr/>
        </p:nvSpPr>
        <p:spPr>
          <a:xfrm>
            <a:off x="3240096" y="3776835"/>
            <a:ext cx="491330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人社省级集中</a:t>
            </a:r>
            <a:r>
              <a:rPr lang="zh-CN" altLang="en-US" sz="2800" dirty="0" smtClean="0">
                <a:solidFill>
                  <a:schemeClr val="bg1"/>
                </a:solidFill>
                <a:latin typeface="微软雅黑" panose="020B0503020204020204" pitchFamily="34" charset="-122"/>
                <a:ea typeface="微软雅黑" panose="020B0503020204020204" pitchFamily="34" charset="-122"/>
              </a:rPr>
              <a:t>产品的人员分工</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555776" y="4901098"/>
            <a:ext cx="360040" cy="400110"/>
          </a:xfrm>
          <a:prstGeom prst="rect">
            <a:avLst/>
          </a:prstGeom>
          <a:noFill/>
        </p:spPr>
        <p:txBody>
          <a:bodyPr wrap="square" rtlCol="0">
            <a:spAutoFit/>
          </a:bodyPr>
          <a:lstStyle/>
          <a:p>
            <a:r>
              <a:rPr lang="en-US" altLang="zh-CN" sz="2000" dirty="0" smtClean="0">
                <a:solidFill>
                  <a:schemeClr val="bg1"/>
                </a:solidFill>
                <a:latin typeface="+mn-lt"/>
              </a:rPr>
              <a:t>4</a:t>
            </a:r>
            <a:endParaRPr lang="zh-CN" altLang="en-US" sz="2000" dirty="0">
              <a:solidFill>
                <a:schemeClr val="bg1"/>
              </a:solidFill>
              <a:latin typeface="+mn-lt"/>
            </a:endParaRPr>
          </a:p>
        </p:txBody>
      </p:sp>
      <p:sp>
        <p:nvSpPr>
          <p:cNvPr id="20" name="文本框 19"/>
          <p:cNvSpPr txBox="1"/>
          <p:nvPr/>
        </p:nvSpPr>
        <p:spPr>
          <a:xfrm>
            <a:off x="3203848" y="4777988"/>
            <a:ext cx="4284232"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人社省级集中产品</a:t>
            </a:r>
            <a:r>
              <a:rPr lang="zh-CN" altLang="en-US" sz="2800" dirty="0" smtClean="0">
                <a:solidFill>
                  <a:schemeClr val="bg1"/>
                </a:solidFill>
                <a:latin typeface="微软雅黑" panose="020B0503020204020204" pitchFamily="34" charset="-122"/>
                <a:ea typeface="微软雅黑" panose="020B0503020204020204" pitchFamily="34" charset="-122"/>
              </a:rPr>
              <a:t>整合</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5450656"/>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1143000"/>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人</a:t>
            </a:r>
            <a:r>
              <a:rPr lang="zh-CN" altLang="en-US" sz="3200" dirty="0" smtClean="0">
                <a:solidFill>
                  <a:srgbClr val="C00000"/>
                </a:solidFill>
                <a:latin typeface="微软雅黑" pitchFamily="34" charset="-122"/>
                <a:ea typeface="微软雅黑" pitchFamily="34" charset="-122"/>
              </a:rPr>
              <a:t>社省级集中产品实施思路</a:t>
            </a:r>
            <a:endParaRPr lang="zh-CN" altLang="en-US" sz="3200" dirty="0">
              <a:solidFill>
                <a:srgbClr val="C00000"/>
              </a:solidFill>
              <a:latin typeface="微软雅黑" pitchFamily="34" charset="-122"/>
              <a:ea typeface="微软雅黑" pitchFamily="34" charset="-122"/>
            </a:endParaRPr>
          </a:p>
        </p:txBody>
      </p:sp>
      <p:sp>
        <p:nvSpPr>
          <p:cNvPr id="4" name="圆角矩形 3"/>
          <p:cNvSpPr/>
          <p:nvPr/>
        </p:nvSpPr>
        <p:spPr>
          <a:xfrm>
            <a:off x="419100" y="1466850"/>
            <a:ext cx="11525250" cy="4857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smtClean="0"/>
              <a:t>1.</a:t>
            </a:r>
            <a:r>
              <a:rPr lang="zh-CN" altLang="en-US" sz="2800" dirty="0" smtClean="0"/>
              <a:t>在项目中提炼人社省级集中的产品</a:t>
            </a:r>
            <a:endParaRPr lang="en-US" altLang="zh-CN" sz="2800" dirty="0" smtClean="0"/>
          </a:p>
          <a:p>
            <a:r>
              <a:rPr lang="en-US" altLang="zh-CN" sz="2400" dirty="0" smtClean="0"/>
              <a:t>   </a:t>
            </a:r>
            <a:r>
              <a:rPr lang="zh-CN" altLang="en-US" sz="2400" dirty="0" smtClean="0"/>
              <a:t>云南</a:t>
            </a:r>
            <a:r>
              <a:rPr lang="zh-CN" altLang="en-US" sz="2400" dirty="0"/>
              <a:t>和新疆项目</a:t>
            </a:r>
            <a:r>
              <a:rPr lang="zh-CN" altLang="en-US" sz="2400" dirty="0" smtClean="0"/>
              <a:t>完成基于小机和</a:t>
            </a:r>
            <a:r>
              <a:rPr lang="en-US" altLang="zh-CN" sz="2400" dirty="0" err="1" smtClean="0"/>
              <a:t>oralce</a:t>
            </a:r>
            <a:r>
              <a:rPr lang="zh-CN" altLang="en-US" sz="2400" dirty="0" smtClean="0"/>
              <a:t>的人社省级集中产品研发和实施</a:t>
            </a:r>
            <a:endParaRPr lang="en-US" altLang="zh-CN" sz="2400" dirty="0" smtClean="0"/>
          </a:p>
          <a:p>
            <a:endParaRPr lang="en-US" altLang="zh-CN" sz="2400" dirty="0"/>
          </a:p>
          <a:p>
            <a:r>
              <a:rPr lang="en-US" altLang="zh-CN" sz="2800" dirty="0"/>
              <a:t>2</a:t>
            </a:r>
            <a:r>
              <a:rPr lang="en-US" altLang="zh-CN" sz="2800" dirty="0" smtClean="0"/>
              <a:t>.</a:t>
            </a:r>
            <a:r>
              <a:rPr lang="zh-CN" altLang="en-US" sz="2800" dirty="0" smtClean="0"/>
              <a:t>借助阿里和原厂商的技术力量完成人社上云验证工作</a:t>
            </a:r>
            <a:endParaRPr lang="en-US" altLang="zh-CN" sz="2800" dirty="0" smtClean="0"/>
          </a:p>
          <a:p>
            <a:endParaRPr lang="en-US" altLang="zh-CN" sz="2800" dirty="0"/>
          </a:p>
          <a:p>
            <a:r>
              <a:rPr lang="en-US" altLang="zh-CN" sz="2800" dirty="0" smtClean="0"/>
              <a:t>3.</a:t>
            </a:r>
            <a:r>
              <a:rPr lang="zh-CN" altLang="en-US" sz="2800" dirty="0" smtClean="0"/>
              <a:t>与国产厂商建立良好的测试平台</a:t>
            </a:r>
            <a:endParaRPr lang="en-US" altLang="zh-CN" sz="2800" dirty="0" smtClean="0"/>
          </a:p>
          <a:p>
            <a:r>
              <a:rPr lang="en-US" altLang="zh-CN" sz="2800" dirty="0"/>
              <a:t> </a:t>
            </a:r>
            <a:r>
              <a:rPr lang="en-US" altLang="zh-CN" sz="2800" dirty="0" smtClean="0"/>
              <a:t>  </a:t>
            </a:r>
            <a:r>
              <a:rPr lang="zh-CN" altLang="en-US" sz="2400" dirty="0" smtClean="0"/>
              <a:t>帮助</a:t>
            </a:r>
            <a:r>
              <a:rPr lang="zh-CN" altLang="en-US" sz="2400" dirty="0"/>
              <a:t>我们实现国产化自主可</a:t>
            </a:r>
            <a:r>
              <a:rPr lang="zh-CN" altLang="en-US" sz="2400" dirty="0" smtClean="0"/>
              <a:t>控的</a:t>
            </a:r>
            <a:r>
              <a:rPr lang="zh-CN" altLang="en-US" sz="2400" dirty="0"/>
              <a:t>产品</a:t>
            </a:r>
            <a:r>
              <a:rPr lang="zh-CN" altLang="en-US" sz="2400" dirty="0" smtClean="0"/>
              <a:t>验证和落地</a:t>
            </a:r>
            <a:endParaRPr lang="en-US" altLang="zh-CN" sz="2400" dirty="0"/>
          </a:p>
          <a:p>
            <a:r>
              <a:rPr lang="en-US" altLang="zh-CN" sz="2800" dirty="0"/>
              <a:t> </a:t>
            </a:r>
            <a:r>
              <a:rPr lang="en-US" altLang="zh-CN" sz="2800" dirty="0" smtClean="0"/>
              <a:t>   </a:t>
            </a:r>
            <a:endParaRPr lang="zh-CN" altLang="en-US" sz="2800" dirty="0"/>
          </a:p>
        </p:txBody>
      </p:sp>
    </p:spTree>
    <p:extLst>
      <p:ext uri="{BB962C8B-B14F-4D97-AF65-F5344CB8AC3E}">
        <p14:creationId xmlns:p14="http://schemas.microsoft.com/office/powerpoint/2010/main" val="1849626878"/>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1143000"/>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人社省级集中产品研发与实施的人员</a:t>
            </a:r>
            <a:r>
              <a:rPr lang="zh-CN" altLang="en-US" sz="3200" dirty="0">
                <a:solidFill>
                  <a:srgbClr val="C00000"/>
                </a:solidFill>
                <a:latin typeface="微软雅黑" pitchFamily="34" charset="-122"/>
                <a:ea typeface="微软雅黑" pitchFamily="34" charset="-122"/>
              </a:rPr>
              <a:t>分层设计</a:t>
            </a:r>
          </a:p>
        </p:txBody>
      </p:sp>
      <p:sp>
        <p:nvSpPr>
          <p:cNvPr id="3" name="矩形 2"/>
          <p:cNvSpPr/>
          <p:nvPr/>
        </p:nvSpPr>
        <p:spPr>
          <a:xfrm>
            <a:off x="1859565" y="2105047"/>
            <a:ext cx="8484585" cy="243670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137582" y="4033726"/>
            <a:ext cx="1528762" cy="377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SERVER3</a:t>
            </a:r>
            <a:endParaRPr lang="zh-CN" altLang="en-US" dirty="0"/>
          </a:p>
        </p:txBody>
      </p:sp>
      <p:sp>
        <p:nvSpPr>
          <p:cNvPr id="5" name="矩形 4"/>
          <p:cNvSpPr/>
          <p:nvPr/>
        </p:nvSpPr>
        <p:spPr>
          <a:xfrm>
            <a:off x="1983426" y="4624412"/>
            <a:ext cx="8360724" cy="471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负载均衡</a:t>
            </a:r>
            <a:endParaRPr lang="zh-CN" altLang="en-US" dirty="0"/>
          </a:p>
        </p:txBody>
      </p:sp>
      <p:sp>
        <p:nvSpPr>
          <p:cNvPr id="6" name="矩形 5"/>
          <p:cNvSpPr/>
          <p:nvPr/>
        </p:nvSpPr>
        <p:spPr>
          <a:xfrm>
            <a:off x="7953830" y="5702121"/>
            <a:ext cx="1757141" cy="957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业务应用</a:t>
            </a:r>
            <a:r>
              <a:rPr lang="en-US" altLang="zh-CN" dirty="0" smtClean="0"/>
              <a:t>web</a:t>
            </a:r>
          </a:p>
          <a:p>
            <a:pPr algn="ctr"/>
            <a:r>
              <a:rPr lang="zh-CN" altLang="en-US" dirty="0" smtClean="0"/>
              <a:t>服务器</a:t>
            </a:r>
            <a:endParaRPr lang="zh-CN" altLang="en-US" dirty="0"/>
          </a:p>
        </p:txBody>
      </p:sp>
      <p:pic>
        <p:nvPicPr>
          <p:cNvPr id="7" name="图片 6"/>
          <p:cNvPicPr>
            <a:picLocks noChangeAspect="1"/>
          </p:cNvPicPr>
          <p:nvPr/>
        </p:nvPicPr>
        <p:blipFill>
          <a:blip r:embed="rId3"/>
          <a:stretch>
            <a:fillRect/>
          </a:stretch>
        </p:blipFill>
        <p:spPr>
          <a:xfrm>
            <a:off x="4749785" y="5622591"/>
            <a:ext cx="1079737" cy="1105172"/>
          </a:xfrm>
          <a:prstGeom prst="rect">
            <a:avLst/>
          </a:prstGeom>
        </p:spPr>
      </p:pic>
      <p:sp>
        <p:nvSpPr>
          <p:cNvPr id="8" name="矩形 7"/>
          <p:cNvSpPr/>
          <p:nvPr/>
        </p:nvSpPr>
        <p:spPr>
          <a:xfrm>
            <a:off x="6427927" y="5747391"/>
            <a:ext cx="792023" cy="853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负载均衡</a:t>
            </a:r>
            <a:endParaRPr lang="zh-CN" altLang="en-US" dirty="0"/>
          </a:p>
        </p:txBody>
      </p:sp>
      <p:cxnSp>
        <p:nvCxnSpPr>
          <p:cNvPr id="9" name="直接箭头连接符 8"/>
          <p:cNvCxnSpPr>
            <a:stCxn id="7" idx="3"/>
            <a:endCxn id="8" idx="1"/>
          </p:cNvCxnSpPr>
          <p:nvPr/>
        </p:nvCxnSpPr>
        <p:spPr>
          <a:xfrm flipV="1">
            <a:off x="5829522" y="6174346"/>
            <a:ext cx="598405" cy="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8" idx="3"/>
            <a:endCxn id="6" idx="1"/>
          </p:cNvCxnSpPr>
          <p:nvPr/>
        </p:nvCxnSpPr>
        <p:spPr>
          <a:xfrm>
            <a:off x="7219950" y="6174346"/>
            <a:ext cx="733880" cy="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8832400" y="5095899"/>
            <a:ext cx="1" cy="644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627527" y="5235391"/>
            <a:ext cx="2860078" cy="369332"/>
          </a:xfrm>
          <a:prstGeom prst="rect">
            <a:avLst/>
          </a:prstGeom>
          <a:noFill/>
        </p:spPr>
        <p:txBody>
          <a:bodyPr wrap="none" rtlCol="0">
            <a:spAutoFit/>
          </a:bodyPr>
          <a:lstStyle/>
          <a:p>
            <a:r>
              <a:rPr lang="zh-CN" altLang="en-US" dirty="0" smtClean="0"/>
              <a:t>业务使用了</a:t>
            </a:r>
            <a:r>
              <a:rPr lang="en-US" altLang="zh-CN" dirty="0" smtClean="0"/>
              <a:t>A</a:t>
            </a:r>
            <a:r>
              <a:rPr lang="zh-CN" altLang="en-US" dirty="0" smtClean="0"/>
              <a:t>业务领域服务</a:t>
            </a:r>
            <a:endParaRPr lang="zh-CN" altLang="en-US" dirty="0"/>
          </a:p>
        </p:txBody>
      </p:sp>
      <p:cxnSp>
        <p:nvCxnSpPr>
          <p:cNvPr id="13" name="直接连接符 12"/>
          <p:cNvCxnSpPr/>
          <p:nvPr/>
        </p:nvCxnSpPr>
        <p:spPr>
          <a:xfrm flipV="1">
            <a:off x="-6" y="5283625"/>
            <a:ext cx="11339516" cy="37494"/>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773" y="1987957"/>
            <a:ext cx="11420483" cy="13686"/>
          </a:xfrm>
          <a:prstGeom prst="line">
            <a:avLst/>
          </a:prstGeom>
          <a:ln w="25400">
            <a:solidFill>
              <a:srgbClr val="FF0000"/>
            </a:solidFill>
            <a:prstDash val="dashDot"/>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a:blip r:embed="rId4"/>
          <a:stretch>
            <a:fillRect/>
          </a:stretch>
        </p:blipFill>
        <p:spPr>
          <a:xfrm>
            <a:off x="1807932" y="1039447"/>
            <a:ext cx="1244873" cy="863813"/>
          </a:xfrm>
          <a:prstGeom prst="rect">
            <a:avLst/>
          </a:prstGeom>
        </p:spPr>
      </p:pic>
      <p:pic>
        <p:nvPicPr>
          <p:cNvPr id="19" name="图片 18"/>
          <p:cNvPicPr>
            <a:picLocks noChangeAspect="1"/>
          </p:cNvPicPr>
          <p:nvPr/>
        </p:nvPicPr>
        <p:blipFill>
          <a:blip r:embed="rId5"/>
          <a:stretch>
            <a:fillRect/>
          </a:stretch>
        </p:blipFill>
        <p:spPr>
          <a:xfrm>
            <a:off x="3756207" y="1039445"/>
            <a:ext cx="1244873" cy="863813"/>
          </a:xfrm>
          <a:prstGeom prst="rect">
            <a:avLst/>
          </a:prstGeom>
        </p:spPr>
      </p:pic>
      <p:pic>
        <p:nvPicPr>
          <p:cNvPr id="20" name="图片 19"/>
          <p:cNvPicPr>
            <a:picLocks noChangeAspect="1"/>
          </p:cNvPicPr>
          <p:nvPr/>
        </p:nvPicPr>
        <p:blipFill>
          <a:blip r:embed="rId6"/>
          <a:stretch>
            <a:fillRect/>
          </a:stretch>
        </p:blipFill>
        <p:spPr>
          <a:xfrm>
            <a:off x="5844275" y="1024292"/>
            <a:ext cx="1244873" cy="863813"/>
          </a:xfrm>
          <a:prstGeom prst="rect">
            <a:avLst/>
          </a:prstGeom>
        </p:spPr>
      </p:pic>
      <p:pic>
        <p:nvPicPr>
          <p:cNvPr id="21" name="图片 20"/>
          <p:cNvPicPr>
            <a:picLocks noChangeAspect="1"/>
          </p:cNvPicPr>
          <p:nvPr/>
        </p:nvPicPr>
        <p:blipFill>
          <a:blip r:embed="rId7"/>
          <a:stretch>
            <a:fillRect/>
          </a:stretch>
        </p:blipFill>
        <p:spPr>
          <a:xfrm>
            <a:off x="7860201" y="1039446"/>
            <a:ext cx="1244873" cy="863813"/>
          </a:xfrm>
          <a:prstGeom prst="rect">
            <a:avLst/>
          </a:prstGeom>
        </p:spPr>
      </p:pic>
      <p:pic>
        <p:nvPicPr>
          <p:cNvPr id="22" name="图片 21"/>
          <p:cNvPicPr>
            <a:picLocks noChangeAspect="1"/>
          </p:cNvPicPr>
          <p:nvPr/>
        </p:nvPicPr>
        <p:blipFill>
          <a:blip r:embed="rId8"/>
          <a:stretch>
            <a:fillRect/>
          </a:stretch>
        </p:blipFill>
        <p:spPr>
          <a:xfrm>
            <a:off x="10137094" y="1166910"/>
            <a:ext cx="647842" cy="609750"/>
          </a:xfrm>
          <a:prstGeom prst="rect">
            <a:avLst/>
          </a:prstGeom>
        </p:spPr>
      </p:pic>
      <p:sp>
        <p:nvSpPr>
          <p:cNvPr id="23" name="上箭头 22"/>
          <p:cNvSpPr/>
          <p:nvPr/>
        </p:nvSpPr>
        <p:spPr>
          <a:xfrm>
            <a:off x="5200651" y="1776660"/>
            <a:ext cx="636714" cy="22498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1387134" y="1803291"/>
            <a:ext cx="877163" cy="369332"/>
          </a:xfrm>
          <a:prstGeom prst="rect">
            <a:avLst/>
          </a:prstGeom>
          <a:noFill/>
        </p:spPr>
        <p:txBody>
          <a:bodyPr wrap="none" rtlCol="0">
            <a:spAutoFit/>
          </a:bodyPr>
          <a:lstStyle/>
          <a:p>
            <a:r>
              <a:rPr lang="zh-CN" altLang="en-US" dirty="0"/>
              <a:t>防火墙</a:t>
            </a:r>
          </a:p>
        </p:txBody>
      </p:sp>
      <p:sp>
        <p:nvSpPr>
          <p:cNvPr id="25" name="文本框 24"/>
          <p:cNvSpPr txBox="1"/>
          <p:nvPr/>
        </p:nvSpPr>
        <p:spPr>
          <a:xfrm>
            <a:off x="11325222" y="5098959"/>
            <a:ext cx="877163" cy="369332"/>
          </a:xfrm>
          <a:prstGeom prst="rect">
            <a:avLst/>
          </a:prstGeom>
          <a:noFill/>
        </p:spPr>
        <p:txBody>
          <a:bodyPr wrap="none" rtlCol="0">
            <a:spAutoFit/>
          </a:bodyPr>
          <a:lstStyle/>
          <a:p>
            <a:r>
              <a:rPr lang="zh-CN" altLang="en-US" dirty="0"/>
              <a:t>防火墙</a:t>
            </a:r>
          </a:p>
        </p:txBody>
      </p:sp>
      <p:grpSp>
        <p:nvGrpSpPr>
          <p:cNvPr id="26" name="组合 25"/>
          <p:cNvGrpSpPr/>
          <p:nvPr/>
        </p:nvGrpSpPr>
        <p:grpSpPr>
          <a:xfrm>
            <a:off x="2123619" y="2212455"/>
            <a:ext cx="3724733" cy="1780937"/>
            <a:chOff x="1304469" y="2212455"/>
            <a:chExt cx="3724733" cy="1780937"/>
          </a:xfrm>
        </p:grpSpPr>
        <p:sp>
          <p:nvSpPr>
            <p:cNvPr id="27" name="矩形 26"/>
            <p:cNvSpPr/>
            <p:nvPr/>
          </p:nvSpPr>
          <p:spPr>
            <a:xfrm>
              <a:off x="1304469" y="2212455"/>
              <a:ext cx="3724731" cy="1780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352960" y="2258800"/>
              <a:ext cx="844637" cy="1154658"/>
              <a:chOff x="7194468" y="2854202"/>
              <a:chExt cx="844637" cy="1092439"/>
            </a:xfrm>
          </p:grpSpPr>
          <p:pic>
            <p:nvPicPr>
              <p:cNvPr id="41" name="图片 40"/>
              <p:cNvPicPr>
                <a:picLocks noChangeAspect="1"/>
              </p:cNvPicPr>
              <p:nvPr/>
            </p:nvPicPr>
            <p:blipFill>
              <a:blip r:embed="rId9"/>
              <a:stretch>
                <a:fillRect/>
              </a:stretch>
            </p:blipFill>
            <p:spPr>
              <a:xfrm rot="16200000">
                <a:off x="7065802" y="2982868"/>
                <a:ext cx="1092439" cy="835107"/>
              </a:xfrm>
              <a:prstGeom prst="rect">
                <a:avLst/>
              </a:prstGeom>
            </p:spPr>
          </p:pic>
          <p:sp>
            <p:nvSpPr>
              <p:cNvPr id="42" name="文本框 41"/>
              <p:cNvSpPr txBox="1"/>
              <p:nvPr/>
            </p:nvSpPr>
            <p:spPr>
              <a:xfrm>
                <a:off x="7203998" y="2879608"/>
                <a:ext cx="835107" cy="646331"/>
              </a:xfrm>
              <a:prstGeom prst="rect">
                <a:avLst/>
              </a:prstGeom>
              <a:noFill/>
            </p:spPr>
            <p:txBody>
              <a:bodyPr wrap="square" rtlCol="0">
                <a:spAutoFit/>
              </a:bodyPr>
              <a:lstStyle/>
              <a:p>
                <a:pPr algn="ctr"/>
                <a:r>
                  <a:rPr lang="en-US" altLang="zh-CN" dirty="0" smtClean="0"/>
                  <a:t>B1</a:t>
                </a:r>
              </a:p>
              <a:p>
                <a:pPr algn="ctr"/>
                <a:r>
                  <a:rPr lang="zh-CN" altLang="en-US" dirty="0" smtClean="0"/>
                  <a:t>构件</a:t>
                </a:r>
                <a:endParaRPr lang="zh-CN" altLang="en-US" dirty="0"/>
              </a:p>
            </p:txBody>
          </p:sp>
        </p:grpSp>
        <p:grpSp>
          <p:nvGrpSpPr>
            <p:cNvPr id="29" name="组合 28"/>
            <p:cNvGrpSpPr/>
            <p:nvPr/>
          </p:nvGrpSpPr>
          <p:grpSpPr>
            <a:xfrm>
              <a:off x="2157839" y="2258800"/>
              <a:ext cx="835107" cy="1154658"/>
              <a:chOff x="9073838" y="2747216"/>
              <a:chExt cx="835107" cy="1092439"/>
            </a:xfrm>
          </p:grpSpPr>
          <p:pic>
            <p:nvPicPr>
              <p:cNvPr id="39" name="图片 38"/>
              <p:cNvPicPr>
                <a:picLocks noChangeAspect="1"/>
              </p:cNvPicPr>
              <p:nvPr/>
            </p:nvPicPr>
            <p:blipFill>
              <a:blip r:embed="rId10"/>
              <a:stretch>
                <a:fillRect/>
              </a:stretch>
            </p:blipFill>
            <p:spPr>
              <a:xfrm rot="16200000">
                <a:off x="8965054" y="2895764"/>
                <a:ext cx="1092439" cy="795343"/>
              </a:xfrm>
              <a:prstGeom prst="rect">
                <a:avLst/>
              </a:prstGeom>
            </p:spPr>
          </p:pic>
          <p:sp>
            <p:nvSpPr>
              <p:cNvPr id="40" name="文本框 39"/>
              <p:cNvSpPr txBox="1"/>
              <p:nvPr/>
            </p:nvSpPr>
            <p:spPr>
              <a:xfrm>
                <a:off x="9073838" y="2747216"/>
                <a:ext cx="835107" cy="646331"/>
              </a:xfrm>
              <a:prstGeom prst="rect">
                <a:avLst/>
              </a:prstGeom>
              <a:noFill/>
            </p:spPr>
            <p:txBody>
              <a:bodyPr wrap="square" rtlCol="0">
                <a:spAutoFit/>
              </a:bodyPr>
              <a:lstStyle/>
              <a:p>
                <a:pPr algn="ctr"/>
                <a:r>
                  <a:rPr lang="en-US" altLang="zh-CN" dirty="0" smtClean="0"/>
                  <a:t>D1</a:t>
                </a:r>
              </a:p>
              <a:p>
                <a:pPr algn="ctr"/>
                <a:r>
                  <a:rPr lang="zh-CN" altLang="en-US" dirty="0" smtClean="0"/>
                  <a:t>构件</a:t>
                </a:r>
                <a:endParaRPr lang="zh-CN" altLang="en-US" dirty="0"/>
              </a:p>
            </p:txBody>
          </p:sp>
        </p:grpSp>
        <p:grpSp>
          <p:nvGrpSpPr>
            <p:cNvPr id="30" name="组合 29"/>
            <p:cNvGrpSpPr/>
            <p:nvPr/>
          </p:nvGrpSpPr>
          <p:grpSpPr>
            <a:xfrm>
              <a:off x="2985000" y="2258800"/>
              <a:ext cx="844636" cy="1154659"/>
              <a:chOff x="5765720" y="2882778"/>
              <a:chExt cx="844636" cy="1092440"/>
            </a:xfrm>
          </p:grpSpPr>
          <p:pic>
            <p:nvPicPr>
              <p:cNvPr id="37" name="图片 36"/>
              <p:cNvPicPr>
                <a:picLocks noChangeAspect="1"/>
              </p:cNvPicPr>
              <p:nvPr/>
            </p:nvPicPr>
            <p:blipFill>
              <a:blip r:embed="rId11"/>
              <a:stretch>
                <a:fillRect/>
              </a:stretch>
            </p:blipFill>
            <p:spPr>
              <a:xfrm rot="16200000">
                <a:off x="5637054" y="3011445"/>
                <a:ext cx="1092439" cy="835107"/>
              </a:xfrm>
              <a:prstGeom prst="rect">
                <a:avLst/>
              </a:prstGeom>
              <a:noFill/>
            </p:spPr>
          </p:pic>
          <p:sp>
            <p:nvSpPr>
              <p:cNvPr id="38" name="文本框 37"/>
              <p:cNvSpPr txBox="1"/>
              <p:nvPr/>
            </p:nvSpPr>
            <p:spPr>
              <a:xfrm>
                <a:off x="5775249" y="2882778"/>
                <a:ext cx="835107" cy="646331"/>
              </a:xfrm>
              <a:prstGeom prst="rect">
                <a:avLst/>
              </a:prstGeom>
              <a:solidFill>
                <a:srgbClr val="FFC000"/>
              </a:solidFill>
            </p:spPr>
            <p:txBody>
              <a:bodyPr wrap="square" rtlCol="0">
                <a:spAutoFit/>
              </a:bodyPr>
              <a:lstStyle/>
              <a:p>
                <a:pPr algn="ctr"/>
                <a:r>
                  <a:rPr lang="en-US" altLang="zh-CN" dirty="0" smtClean="0"/>
                  <a:t>A1</a:t>
                </a:r>
              </a:p>
              <a:p>
                <a:pPr algn="ctr"/>
                <a:r>
                  <a:rPr lang="zh-CN" altLang="en-US" dirty="0" smtClean="0"/>
                  <a:t>构件</a:t>
                </a:r>
                <a:endParaRPr lang="zh-CN" altLang="en-US" dirty="0"/>
              </a:p>
            </p:txBody>
          </p:sp>
        </p:grpSp>
        <p:grpSp>
          <p:nvGrpSpPr>
            <p:cNvPr id="31" name="组合 30"/>
            <p:cNvGrpSpPr/>
            <p:nvPr/>
          </p:nvGrpSpPr>
          <p:grpSpPr>
            <a:xfrm>
              <a:off x="3847550" y="2293959"/>
              <a:ext cx="849400" cy="1092439"/>
              <a:chOff x="696871" y="4153434"/>
              <a:chExt cx="849400" cy="1092439"/>
            </a:xfrm>
          </p:grpSpPr>
          <p:pic>
            <p:nvPicPr>
              <p:cNvPr id="35" name="图片 34"/>
              <p:cNvPicPr>
                <a:picLocks noChangeAspect="1"/>
              </p:cNvPicPr>
              <p:nvPr/>
            </p:nvPicPr>
            <p:blipFill>
              <a:blip r:embed="rId12"/>
              <a:stretch>
                <a:fillRect/>
              </a:stretch>
            </p:blipFill>
            <p:spPr>
              <a:xfrm rot="16200000">
                <a:off x="568205" y="4282100"/>
                <a:ext cx="1092439" cy="835108"/>
              </a:xfrm>
              <a:prstGeom prst="rect">
                <a:avLst/>
              </a:prstGeom>
            </p:spPr>
          </p:pic>
          <p:sp>
            <p:nvSpPr>
              <p:cNvPr id="36" name="文本框 35"/>
              <p:cNvSpPr txBox="1"/>
              <p:nvPr/>
            </p:nvSpPr>
            <p:spPr>
              <a:xfrm>
                <a:off x="711164" y="4194465"/>
                <a:ext cx="835107" cy="646331"/>
              </a:xfrm>
              <a:prstGeom prst="rect">
                <a:avLst/>
              </a:prstGeom>
              <a:noFill/>
            </p:spPr>
            <p:txBody>
              <a:bodyPr wrap="square" rtlCol="0">
                <a:spAutoFit/>
              </a:bodyPr>
              <a:lstStyle/>
              <a:p>
                <a:pPr algn="ctr"/>
                <a:r>
                  <a:rPr lang="en-US" altLang="zh-CN" dirty="0" smtClean="0"/>
                  <a:t>C1</a:t>
                </a:r>
              </a:p>
              <a:p>
                <a:pPr algn="ctr"/>
                <a:r>
                  <a:rPr lang="zh-CN" altLang="en-US" dirty="0" smtClean="0"/>
                  <a:t>构件</a:t>
                </a:r>
                <a:endParaRPr lang="zh-CN" altLang="en-US" dirty="0"/>
              </a:p>
            </p:txBody>
          </p:sp>
        </p:grpSp>
        <p:grpSp>
          <p:nvGrpSpPr>
            <p:cNvPr id="32" name="组合 31"/>
            <p:cNvGrpSpPr/>
            <p:nvPr/>
          </p:nvGrpSpPr>
          <p:grpSpPr>
            <a:xfrm rot="16200000">
              <a:off x="2940651" y="1834045"/>
              <a:ext cx="510395" cy="3666707"/>
              <a:chOff x="5765718" y="2882779"/>
              <a:chExt cx="844640" cy="1092439"/>
            </a:xfrm>
          </p:grpSpPr>
          <p:pic>
            <p:nvPicPr>
              <p:cNvPr id="33" name="图片 32"/>
              <p:cNvPicPr>
                <a:picLocks noChangeAspect="1"/>
              </p:cNvPicPr>
              <p:nvPr/>
            </p:nvPicPr>
            <p:blipFill>
              <a:blip r:embed="rId11"/>
              <a:stretch>
                <a:fillRect/>
              </a:stretch>
            </p:blipFill>
            <p:spPr>
              <a:xfrm rot="16200000">
                <a:off x="5637052" y="3011445"/>
                <a:ext cx="1092439" cy="835107"/>
              </a:xfrm>
              <a:prstGeom prst="rect">
                <a:avLst/>
              </a:prstGeom>
            </p:spPr>
          </p:pic>
          <p:sp>
            <p:nvSpPr>
              <p:cNvPr id="34" name="文本框 33"/>
              <p:cNvSpPr txBox="1"/>
              <p:nvPr/>
            </p:nvSpPr>
            <p:spPr>
              <a:xfrm>
                <a:off x="5775249" y="2903341"/>
                <a:ext cx="835109" cy="605202"/>
              </a:xfrm>
              <a:prstGeom prst="rect">
                <a:avLst/>
              </a:prstGeom>
              <a:noFill/>
            </p:spPr>
            <p:txBody>
              <a:bodyPr wrap="square" rtlCol="0">
                <a:spAutoFit/>
              </a:bodyPr>
              <a:lstStyle/>
              <a:p>
                <a:pPr algn="ctr"/>
                <a:r>
                  <a:rPr lang="en-US" altLang="zh-CN" dirty="0" smtClean="0"/>
                  <a:t>A</a:t>
                </a:r>
              </a:p>
              <a:p>
                <a:pPr algn="ctr"/>
                <a:r>
                  <a:rPr lang="zh-CN" altLang="en-US" dirty="0" smtClean="0"/>
                  <a:t>业务领域服务</a:t>
                </a:r>
                <a:endParaRPr lang="zh-CN" altLang="en-US" dirty="0"/>
              </a:p>
            </p:txBody>
          </p:sp>
        </p:grpSp>
      </p:grpSp>
      <p:sp>
        <p:nvSpPr>
          <p:cNvPr id="43" name="矩形 42"/>
          <p:cNvSpPr/>
          <p:nvPr/>
        </p:nvSpPr>
        <p:spPr>
          <a:xfrm>
            <a:off x="8271682" y="4033726"/>
            <a:ext cx="1528762" cy="377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SERVER4</a:t>
            </a:r>
            <a:endParaRPr lang="zh-CN" altLang="en-US" dirty="0"/>
          </a:p>
        </p:txBody>
      </p:sp>
      <p:grpSp>
        <p:nvGrpSpPr>
          <p:cNvPr id="44" name="组合 43"/>
          <p:cNvGrpSpPr/>
          <p:nvPr/>
        </p:nvGrpSpPr>
        <p:grpSpPr>
          <a:xfrm>
            <a:off x="6047919" y="2212455"/>
            <a:ext cx="3724733" cy="1780937"/>
            <a:chOff x="5228769" y="2212455"/>
            <a:chExt cx="3724733" cy="1780937"/>
          </a:xfrm>
        </p:grpSpPr>
        <p:sp>
          <p:nvSpPr>
            <p:cNvPr id="45" name="矩形 44"/>
            <p:cNvSpPr/>
            <p:nvPr/>
          </p:nvSpPr>
          <p:spPr>
            <a:xfrm>
              <a:off x="5228769" y="2212455"/>
              <a:ext cx="3724731" cy="1780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p:cNvGrpSpPr/>
            <p:nvPr/>
          </p:nvGrpSpPr>
          <p:grpSpPr>
            <a:xfrm>
              <a:off x="5277260" y="2258800"/>
              <a:ext cx="844637" cy="1154658"/>
              <a:chOff x="7194468" y="2854202"/>
              <a:chExt cx="844637" cy="1092439"/>
            </a:xfrm>
          </p:grpSpPr>
          <p:pic>
            <p:nvPicPr>
              <p:cNvPr id="59" name="图片 58"/>
              <p:cNvPicPr>
                <a:picLocks noChangeAspect="1"/>
              </p:cNvPicPr>
              <p:nvPr/>
            </p:nvPicPr>
            <p:blipFill>
              <a:blip r:embed="rId9"/>
              <a:stretch>
                <a:fillRect/>
              </a:stretch>
            </p:blipFill>
            <p:spPr>
              <a:xfrm rot="16200000">
                <a:off x="7065802" y="2982868"/>
                <a:ext cx="1092439" cy="835107"/>
              </a:xfrm>
              <a:prstGeom prst="rect">
                <a:avLst/>
              </a:prstGeom>
            </p:spPr>
          </p:pic>
          <p:sp>
            <p:nvSpPr>
              <p:cNvPr id="60" name="文本框 59"/>
              <p:cNvSpPr txBox="1"/>
              <p:nvPr/>
            </p:nvSpPr>
            <p:spPr>
              <a:xfrm>
                <a:off x="7203998" y="2879608"/>
                <a:ext cx="835107" cy="646331"/>
              </a:xfrm>
              <a:prstGeom prst="rect">
                <a:avLst/>
              </a:prstGeom>
              <a:noFill/>
            </p:spPr>
            <p:txBody>
              <a:bodyPr wrap="square" rtlCol="0">
                <a:spAutoFit/>
              </a:bodyPr>
              <a:lstStyle/>
              <a:p>
                <a:pPr algn="ctr"/>
                <a:r>
                  <a:rPr lang="en-US" altLang="zh-CN" dirty="0" smtClean="0"/>
                  <a:t>B1</a:t>
                </a:r>
              </a:p>
              <a:p>
                <a:pPr algn="ctr"/>
                <a:r>
                  <a:rPr lang="zh-CN" altLang="en-US" dirty="0" smtClean="0"/>
                  <a:t>构件</a:t>
                </a:r>
                <a:endParaRPr lang="zh-CN" altLang="en-US" dirty="0"/>
              </a:p>
            </p:txBody>
          </p:sp>
        </p:grpSp>
        <p:grpSp>
          <p:nvGrpSpPr>
            <p:cNvPr id="47" name="组合 46"/>
            <p:cNvGrpSpPr/>
            <p:nvPr/>
          </p:nvGrpSpPr>
          <p:grpSpPr>
            <a:xfrm>
              <a:off x="6082139" y="2258800"/>
              <a:ext cx="835107" cy="1154658"/>
              <a:chOff x="9073838" y="2747216"/>
              <a:chExt cx="835107" cy="1092439"/>
            </a:xfrm>
          </p:grpSpPr>
          <p:pic>
            <p:nvPicPr>
              <p:cNvPr id="57" name="图片 56"/>
              <p:cNvPicPr>
                <a:picLocks noChangeAspect="1"/>
              </p:cNvPicPr>
              <p:nvPr/>
            </p:nvPicPr>
            <p:blipFill>
              <a:blip r:embed="rId10"/>
              <a:stretch>
                <a:fillRect/>
              </a:stretch>
            </p:blipFill>
            <p:spPr>
              <a:xfrm rot="16200000">
                <a:off x="8965054" y="2895764"/>
                <a:ext cx="1092439" cy="795343"/>
              </a:xfrm>
              <a:prstGeom prst="rect">
                <a:avLst/>
              </a:prstGeom>
            </p:spPr>
          </p:pic>
          <p:sp>
            <p:nvSpPr>
              <p:cNvPr id="58" name="文本框 57"/>
              <p:cNvSpPr txBox="1"/>
              <p:nvPr/>
            </p:nvSpPr>
            <p:spPr>
              <a:xfrm>
                <a:off x="9073838" y="2747216"/>
                <a:ext cx="835107" cy="646331"/>
              </a:xfrm>
              <a:prstGeom prst="rect">
                <a:avLst/>
              </a:prstGeom>
              <a:noFill/>
            </p:spPr>
            <p:txBody>
              <a:bodyPr wrap="square" rtlCol="0">
                <a:spAutoFit/>
              </a:bodyPr>
              <a:lstStyle/>
              <a:p>
                <a:pPr algn="ctr"/>
                <a:r>
                  <a:rPr lang="en-US" altLang="zh-CN" dirty="0" smtClean="0"/>
                  <a:t>D1</a:t>
                </a:r>
              </a:p>
              <a:p>
                <a:pPr algn="ctr"/>
                <a:r>
                  <a:rPr lang="zh-CN" altLang="en-US" dirty="0" smtClean="0"/>
                  <a:t>构件</a:t>
                </a:r>
                <a:endParaRPr lang="zh-CN" altLang="en-US" dirty="0"/>
              </a:p>
            </p:txBody>
          </p:sp>
        </p:grpSp>
        <p:grpSp>
          <p:nvGrpSpPr>
            <p:cNvPr id="48" name="组合 47"/>
            <p:cNvGrpSpPr/>
            <p:nvPr/>
          </p:nvGrpSpPr>
          <p:grpSpPr>
            <a:xfrm>
              <a:off x="6909298" y="2258800"/>
              <a:ext cx="844638" cy="1154659"/>
              <a:chOff x="5765718" y="2882778"/>
              <a:chExt cx="844638" cy="1092440"/>
            </a:xfrm>
          </p:grpSpPr>
          <p:pic>
            <p:nvPicPr>
              <p:cNvPr id="55" name="图片 54"/>
              <p:cNvPicPr>
                <a:picLocks noChangeAspect="1"/>
              </p:cNvPicPr>
              <p:nvPr/>
            </p:nvPicPr>
            <p:blipFill>
              <a:blip r:embed="rId11"/>
              <a:stretch>
                <a:fillRect/>
              </a:stretch>
            </p:blipFill>
            <p:spPr>
              <a:xfrm rot="16200000">
                <a:off x="5637052" y="3011445"/>
                <a:ext cx="1092439" cy="835107"/>
              </a:xfrm>
              <a:prstGeom prst="rect">
                <a:avLst/>
              </a:prstGeom>
              <a:noFill/>
            </p:spPr>
          </p:pic>
          <p:sp>
            <p:nvSpPr>
              <p:cNvPr id="56" name="文本框 55"/>
              <p:cNvSpPr txBox="1"/>
              <p:nvPr/>
            </p:nvSpPr>
            <p:spPr>
              <a:xfrm>
                <a:off x="5775249" y="2882778"/>
                <a:ext cx="835107" cy="646331"/>
              </a:xfrm>
              <a:prstGeom prst="rect">
                <a:avLst/>
              </a:prstGeom>
              <a:solidFill>
                <a:srgbClr val="FFC000"/>
              </a:solidFill>
            </p:spPr>
            <p:txBody>
              <a:bodyPr wrap="square" rtlCol="0">
                <a:spAutoFit/>
              </a:bodyPr>
              <a:lstStyle/>
              <a:p>
                <a:pPr algn="ctr"/>
                <a:r>
                  <a:rPr lang="en-US" altLang="zh-CN" dirty="0" smtClean="0"/>
                  <a:t>A1</a:t>
                </a:r>
              </a:p>
              <a:p>
                <a:pPr algn="ctr"/>
                <a:r>
                  <a:rPr lang="zh-CN" altLang="en-US" dirty="0" smtClean="0"/>
                  <a:t>构件</a:t>
                </a:r>
                <a:endParaRPr lang="zh-CN" altLang="en-US" dirty="0"/>
              </a:p>
            </p:txBody>
          </p:sp>
        </p:grpSp>
        <p:grpSp>
          <p:nvGrpSpPr>
            <p:cNvPr id="49" name="组合 48"/>
            <p:cNvGrpSpPr/>
            <p:nvPr/>
          </p:nvGrpSpPr>
          <p:grpSpPr>
            <a:xfrm>
              <a:off x="7771850" y="2293959"/>
              <a:ext cx="849400" cy="1092439"/>
              <a:chOff x="696871" y="4153434"/>
              <a:chExt cx="849400" cy="1092439"/>
            </a:xfrm>
          </p:grpSpPr>
          <p:pic>
            <p:nvPicPr>
              <p:cNvPr id="53" name="图片 52"/>
              <p:cNvPicPr>
                <a:picLocks noChangeAspect="1"/>
              </p:cNvPicPr>
              <p:nvPr/>
            </p:nvPicPr>
            <p:blipFill>
              <a:blip r:embed="rId12"/>
              <a:stretch>
                <a:fillRect/>
              </a:stretch>
            </p:blipFill>
            <p:spPr>
              <a:xfrm rot="16200000">
                <a:off x="568205" y="4282100"/>
                <a:ext cx="1092439" cy="835108"/>
              </a:xfrm>
              <a:prstGeom prst="rect">
                <a:avLst/>
              </a:prstGeom>
            </p:spPr>
          </p:pic>
          <p:sp>
            <p:nvSpPr>
              <p:cNvPr id="54" name="文本框 53"/>
              <p:cNvSpPr txBox="1"/>
              <p:nvPr/>
            </p:nvSpPr>
            <p:spPr>
              <a:xfrm>
                <a:off x="711164" y="4194465"/>
                <a:ext cx="835107" cy="646331"/>
              </a:xfrm>
              <a:prstGeom prst="rect">
                <a:avLst/>
              </a:prstGeom>
              <a:noFill/>
            </p:spPr>
            <p:txBody>
              <a:bodyPr wrap="square" rtlCol="0">
                <a:spAutoFit/>
              </a:bodyPr>
              <a:lstStyle/>
              <a:p>
                <a:pPr algn="ctr"/>
                <a:r>
                  <a:rPr lang="en-US" altLang="zh-CN" dirty="0" smtClean="0"/>
                  <a:t>C1</a:t>
                </a:r>
              </a:p>
              <a:p>
                <a:pPr algn="ctr"/>
                <a:r>
                  <a:rPr lang="zh-CN" altLang="en-US" dirty="0" smtClean="0"/>
                  <a:t>构件</a:t>
                </a:r>
                <a:endParaRPr lang="zh-CN" altLang="en-US" dirty="0"/>
              </a:p>
            </p:txBody>
          </p:sp>
        </p:grpSp>
        <p:grpSp>
          <p:nvGrpSpPr>
            <p:cNvPr id="50" name="组合 49"/>
            <p:cNvGrpSpPr/>
            <p:nvPr/>
          </p:nvGrpSpPr>
          <p:grpSpPr>
            <a:xfrm rot="16200000">
              <a:off x="6864951" y="1834045"/>
              <a:ext cx="510395" cy="3666707"/>
              <a:chOff x="5765718" y="2882779"/>
              <a:chExt cx="844640" cy="1092439"/>
            </a:xfrm>
          </p:grpSpPr>
          <p:pic>
            <p:nvPicPr>
              <p:cNvPr id="51" name="图片 50"/>
              <p:cNvPicPr>
                <a:picLocks noChangeAspect="1"/>
              </p:cNvPicPr>
              <p:nvPr/>
            </p:nvPicPr>
            <p:blipFill>
              <a:blip r:embed="rId11"/>
              <a:stretch>
                <a:fillRect/>
              </a:stretch>
            </p:blipFill>
            <p:spPr>
              <a:xfrm rot="16200000">
                <a:off x="5637052" y="3011445"/>
                <a:ext cx="1092439" cy="835107"/>
              </a:xfrm>
              <a:prstGeom prst="rect">
                <a:avLst/>
              </a:prstGeom>
            </p:spPr>
          </p:pic>
          <p:sp>
            <p:nvSpPr>
              <p:cNvPr id="52" name="文本框 51"/>
              <p:cNvSpPr txBox="1"/>
              <p:nvPr/>
            </p:nvSpPr>
            <p:spPr>
              <a:xfrm>
                <a:off x="5775249" y="2903341"/>
                <a:ext cx="835109" cy="605202"/>
              </a:xfrm>
              <a:prstGeom prst="rect">
                <a:avLst/>
              </a:prstGeom>
              <a:noFill/>
            </p:spPr>
            <p:txBody>
              <a:bodyPr wrap="square" rtlCol="0">
                <a:spAutoFit/>
              </a:bodyPr>
              <a:lstStyle/>
              <a:p>
                <a:pPr algn="ctr"/>
                <a:r>
                  <a:rPr lang="en-US" altLang="zh-CN" dirty="0" smtClean="0"/>
                  <a:t>A</a:t>
                </a:r>
              </a:p>
              <a:p>
                <a:pPr algn="ctr"/>
                <a:r>
                  <a:rPr lang="zh-CN" altLang="en-US" dirty="0" smtClean="0"/>
                  <a:t>业务领域服务</a:t>
                </a:r>
                <a:endParaRPr lang="zh-CN" altLang="en-US" dirty="0"/>
              </a:p>
            </p:txBody>
          </p:sp>
        </p:grpSp>
      </p:grpSp>
      <p:sp>
        <p:nvSpPr>
          <p:cNvPr id="61" name="文本框 60"/>
          <p:cNvSpPr txBox="1"/>
          <p:nvPr/>
        </p:nvSpPr>
        <p:spPr>
          <a:xfrm>
            <a:off x="10453691" y="2797951"/>
            <a:ext cx="1776448" cy="923330"/>
          </a:xfrm>
          <a:prstGeom prst="rect">
            <a:avLst/>
          </a:prstGeom>
          <a:noFill/>
        </p:spPr>
        <p:txBody>
          <a:bodyPr wrap="none" rtlCol="0">
            <a:spAutoFit/>
          </a:bodyPr>
          <a:lstStyle/>
          <a:p>
            <a:r>
              <a:rPr lang="en-US" altLang="zh-CN" dirty="0" smtClean="0"/>
              <a:t>1.</a:t>
            </a:r>
            <a:r>
              <a:rPr lang="zh-CN" altLang="en-US" dirty="0" smtClean="0"/>
              <a:t>装配业务构件</a:t>
            </a:r>
            <a:endParaRPr lang="en-US" altLang="zh-CN" dirty="0" smtClean="0"/>
          </a:p>
          <a:p>
            <a:r>
              <a:rPr lang="en-US" altLang="zh-CN" dirty="0" smtClean="0"/>
              <a:t>2.</a:t>
            </a:r>
            <a:r>
              <a:rPr lang="zh-CN" altLang="en-US" dirty="0" smtClean="0"/>
              <a:t>事务控制</a:t>
            </a:r>
            <a:endParaRPr lang="en-US" altLang="zh-CN" dirty="0" smtClean="0"/>
          </a:p>
          <a:p>
            <a:r>
              <a:rPr lang="en-US" altLang="zh-CN" dirty="0" smtClean="0"/>
              <a:t>3.</a:t>
            </a:r>
            <a:r>
              <a:rPr lang="zh-CN" altLang="en-US" dirty="0" smtClean="0"/>
              <a:t>流程控制</a:t>
            </a:r>
            <a:endParaRPr lang="zh-CN" altLang="en-US" dirty="0"/>
          </a:p>
        </p:txBody>
      </p:sp>
      <p:sp>
        <p:nvSpPr>
          <p:cNvPr id="62" name="文本框 61"/>
          <p:cNvSpPr txBox="1"/>
          <p:nvPr/>
        </p:nvSpPr>
        <p:spPr>
          <a:xfrm>
            <a:off x="3942066" y="4093518"/>
            <a:ext cx="4123245" cy="369332"/>
          </a:xfrm>
          <a:prstGeom prst="rect">
            <a:avLst/>
          </a:prstGeom>
          <a:noFill/>
        </p:spPr>
        <p:txBody>
          <a:bodyPr wrap="none" rtlCol="0">
            <a:spAutoFit/>
          </a:bodyPr>
          <a:lstStyle/>
          <a:p>
            <a:r>
              <a:rPr lang="zh-CN" altLang="en-US" dirty="0"/>
              <a:t>领域</a:t>
            </a:r>
            <a:r>
              <a:rPr lang="zh-CN" altLang="en-US" dirty="0" smtClean="0"/>
              <a:t>服务</a:t>
            </a:r>
            <a:r>
              <a:rPr lang="en-US" altLang="zh-CN" dirty="0" smtClean="0"/>
              <a:t>A</a:t>
            </a:r>
            <a:r>
              <a:rPr lang="zh-CN" altLang="en-US" dirty="0" smtClean="0"/>
              <a:t>使用了</a:t>
            </a:r>
            <a:r>
              <a:rPr lang="en-US" altLang="zh-CN" dirty="0" smtClean="0"/>
              <a:t>A1</a:t>
            </a:r>
            <a:r>
              <a:rPr lang="zh-CN" altLang="en-US" dirty="0" smtClean="0"/>
              <a:t>、</a:t>
            </a:r>
            <a:r>
              <a:rPr lang="en-US" altLang="zh-CN" dirty="0" smtClean="0"/>
              <a:t>B1</a:t>
            </a:r>
            <a:r>
              <a:rPr lang="zh-CN" altLang="en-US" dirty="0" smtClean="0"/>
              <a:t>、</a:t>
            </a:r>
            <a:r>
              <a:rPr lang="en-US" altLang="zh-CN" dirty="0" smtClean="0"/>
              <a:t>C1</a:t>
            </a:r>
            <a:r>
              <a:rPr lang="zh-CN" altLang="en-US" dirty="0" smtClean="0"/>
              <a:t>、</a:t>
            </a:r>
            <a:r>
              <a:rPr lang="en-US" altLang="zh-CN" dirty="0" smtClean="0"/>
              <a:t>D1</a:t>
            </a:r>
            <a:r>
              <a:rPr lang="zh-CN" altLang="en-US" dirty="0" smtClean="0"/>
              <a:t>构件</a:t>
            </a:r>
            <a:endParaRPr lang="zh-CN" altLang="en-US" dirty="0"/>
          </a:p>
        </p:txBody>
      </p:sp>
      <p:cxnSp>
        <p:nvCxnSpPr>
          <p:cNvPr id="63" name="直接箭头连接符 62"/>
          <p:cNvCxnSpPr/>
          <p:nvPr/>
        </p:nvCxnSpPr>
        <p:spPr>
          <a:xfrm flipH="1" flipV="1">
            <a:off x="3815921" y="3918065"/>
            <a:ext cx="14068" cy="6682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flipV="1">
            <a:off x="7985682" y="3918065"/>
            <a:ext cx="14068" cy="6682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圆角矩形 64"/>
          <p:cNvSpPr/>
          <p:nvPr/>
        </p:nvSpPr>
        <p:spPr>
          <a:xfrm>
            <a:off x="-4773" y="5427025"/>
            <a:ext cx="4911327" cy="1354150"/>
          </a:xfrm>
          <a:prstGeom prst="roundRect">
            <a:avLst/>
          </a:prstGeom>
          <a:gradFill>
            <a:gsLst>
              <a:gs pos="0">
                <a:schemeClr val="accent2">
                  <a:shade val="51000"/>
                  <a:satMod val="130000"/>
                  <a:alpha val="58000"/>
                </a:schemeClr>
              </a:gs>
              <a:gs pos="76000">
                <a:schemeClr val="accent2">
                  <a:shade val="93000"/>
                  <a:satMod val="130000"/>
                  <a:alpha val="79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CN" dirty="0"/>
              <a:t>UI</a:t>
            </a:r>
            <a:r>
              <a:rPr lang="zh-CN" altLang="en-US" dirty="0"/>
              <a:t> </a:t>
            </a:r>
            <a:r>
              <a:rPr lang="en-US" altLang="zh-CN" dirty="0" err="1"/>
              <a:t>UE</a:t>
            </a:r>
            <a:r>
              <a:rPr lang="zh-CN" altLang="en-US" dirty="0" smtClean="0"/>
              <a:t>设计师（</a:t>
            </a:r>
            <a:r>
              <a:rPr lang="zh-CN" altLang="en-US" dirty="0" smtClean="0">
                <a:solidFill>
                  <a:srgbClr val="FF0000"/>
                </a:solidFill>
              </a:rPr>
              <a:t>前台</a:t>
            </a:r>
            <a:r>
              <a:rPr lang="zh-CN" altLang="en-US" dirty="0" smtClean="0"/>
              <a:t>）</a:t>
            </a:r>
            <a:endParaRPr lang="en-US" altLang="zh-CN" dirty="0"/>
          </a:p>
          <a:p>
            <a:pPr algn="ctr">
              <a:defRPr/>
            </a:pPr>
            <a:r>
              <a:rPr lang="zh-CN" altLang="en-US" dirty="0"/>
              <a:t>前端应用开发工程师</a:t>
            </a:r>
            <a:r>
              <a:rPr lang="en-US" altLang="zh-CN" dirty="0"/>
              <a:t/>
            </a:r>
            <a:br>
              <a:rPr lang="en-US" altLang="zh-CN" dirty="0"/>
            </a:br>
            <a:r>
              <a:rPr lang="zh-CN" altLang="en-US" dirty="0"/>
              <a:t>专注用户流程、业务经办体验、组织机构设置</a:t>
            </a:r>
            <a:endParaRPr lang="en-US" altLang="zh-CN" dirty="0"/>
          </a:p>
        </p:txBody>
      </p:sp>
      <p:sp>
        <p:nvSpPr>
          <p:cNvPr id="66" name="圆角矩形 65"/>
          <p:cNvSpPr/>
          <p:nvPr/>
        </p:nvSpPr>
        <p:spPr>
          <a:xfrm>
            <a:off x="1" y="2800428"/>
            <a:ext cx="1752600" cy="864096"/>
          </a:xfrm>
          <a:prstGeom prst="roundRect">
            <a:avLst/>
          </a:prstGeom>
          <a:gradFill>
            <a:gsLst>
              <a:gs pos="0">
                <a:schemeClr val="accent2">
                  <a:shade val="51000"/>
                  <a:satMod val="130000"/>
                  <a:alpha val="41000"/>
                </a:schemeClr>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zh-CN" altLang="en-US" sz="1400" dirty="0"/>
              <a:t>业务架构师</a:t>
            </a:r>
            <a:endParaRPr lang="en-US" altLang="zh-CN" sz="1400" dirty="0"/>
          </a:p>
          <a:p>
            <a:pPr algn="ctr">
              <a:defRPr/>
            </a:pPr>
            <a:r>
              <a:rPr lang="zh-CN" altLang="en-US" sz="1400" dirty="0"/>
              <a:t>业务开发</a:t>
            </a:r>
            <a:r>
              <a:rPr lang="zh-CN" altLang="en-US" sz="1400" dirty="0" smtClean="0"/>
              <a:t>工程师（</a:t>
            </a:r>
            <a:r>
              <a:rPr lang="zh-CN" altLang="en-US" sz="1400" dirty="0" smtClean="0">
                <a:solidFill>
                  <a:srgbClr val="FF0000"/>
                </a:solidFill>
              </a:rPr>
              <a:t>中台</a:t>
            </a:r>
            <a:r>
              <a:rPr lang="zh-CN" altLang="en-US" sz="1400" dirty="0" smtClean="0"/>
              <a:t>）</a:t>
            </a:r>
            <a:endParaRPr lang="zh-CN" altLang="en-US" sz="1400" dirty="0"/>
          </a:p>
        </p:txBody>
      </p:sp>
      <p:sp>
        <p:nvSpPr>
          <p:cNvPr id="67" name="圆角矩形 66"/>
          <p:cNvSpPr/>
          <p:nvPr/>
        </p:nvSpPr>
        <p:spPr>
          <a:xfrm>
            <a:off x="0" y="1020457"/>
            <a:ext cx="1727292" cy="864096"/>
          </a:xfrm>
          <a:prstGeom prst="roundRect">
            <a:avLst/>
          </a:prstGeom>
          <a:gradFill>
            <a:gsLst>
              <a:gs pos="0">
                <a:schemeClr val="accent2">
                  <a:shade val="51000"/>
                  <a:satMod val="130000"/>
                  <a:alpha val="44000"/>
                </a:schemeClr>
              </a:gs>
              <a:gs pos="80000">
                <a:schemeClr val="accent2">
                  <a:shade val="93000"/>
                  <a:satMod val="130000"/>
                </a:schemeClr>
              </a:gs>
              <a:gs pos="100000">
                <a:schemeClr val="accent2">
                  <a:shade val="94000"/>
                  <a:satMod val="135000"/>
                </a:schemeClr>
              </a:gs>
            </a:gsLst>
          </a:gradFill>
        </p:spPr>
        <p:style>
          <a:lnRef idx="0">
            <a:schemeClr val="accent2"/>
          </a:lnRef>
          <a:fillRef idx="3">
            <a:schemeClr val="accent2"/>
          </a:fillRef>
          <a:effectRef idx="3">
            <a:schemeClr val="accent2"/>
          </a:effectRef>
          <a:fontRef idx="minor">
            <a:schemeClr val="lt1"/>
          </a:fontRef>
        </p:style>
        <p:txBody>
          <a:bodyPr anchor="ctr"/>
          <a:lstStyle/>
          <a:p>
            <a:pPr algn="ctr">
              <a:defRPr/>
            </a:pPr>
            <a:r>
              <a:rPr lang="zh-CN" altLang="en-US" sz="1400" dirty="0"/>
              <a:t>数据库架构师</a:t>
            </a:r>
            <a:endParaRPr lang="en-US" altLang="zh-CN" sz="1400" dirty="0"/>
          </a:p>
          <a:p>
            <a:pPr algn="ctr">
              <a:defRPr/>
            </a:pPr>
            <a:r>
              <a:rPr lang="zh-CN" altLang="en-US" sz="1400" dirty="0"/>
              <a:t>数据库开发</a:t>
            </a:r>
            <a:r>
              <a:rPr lang="zh-CN" altLang="en-US" sz="1400" dirty="0" smtClean="0"/>
              <a:t>工程师</a:t>
            </a:r>
            <a:endParaRPr lang="en-US" altLang="zh-CN" sz="1400" dirty="0" smtClean="0"/>
          </a:p>
          <a:p>
            <a:pPr algn="ctr">
              <a:defRPr/>
            </a:pPr>
            <a:r>
              <a:rPr lang="zh-CN" altLang="en-US" sz="1400" dirty="0" smtClean="0"/>
              <a:t>（</a:t>
            </a:r>
            <a:r>
              <a:rPr lang="zh-CN" altLang="en-US" sz="1400" dirty="0" smtClean="0">
                <a:solidFill>
                  <a:srgbClr val="FF0000"/>
                </a:solidFill>
              </a:rPr>
              <a:t>后台</a:t>
            </a:r>
            <a:r>
              <a:rPr lang="zh-CN" altLang="en-US" sz="1400" dirty="0" smtClean="0"/>
              <a:t>）</a:t>
            </a:r>
            <a:endParaRPr lang="zh-CN" altLang="en-US" sz="1400" dirty="0"/>
          </a:p>
        </p:txBody>
      </p:sp>
    </p:spTree>
    <p:extLst>
      <p:ext uri="{BB962C8B-B14F-4D97-AF65-F5344CB8AC3E}">
        <p14:creationId xmlns:p14="http://schemas.microsoft.com/office/powerpoint/2010/main" val="17324150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fill="hold"/>
                                        <p:tgtEl>
                                          <p:spTgt spid="66"/>
                                        </p:tgtEl>
                                        <p:attrNameLst>
                                          <p:attrName>ppt_x</p:attrName>
                                        </p:attrNameLst>
                                      </p:cBhvr>
                                      <p:tavLst>
                                        <p:tav tm="0">
                                          <p:val>
                                            <p:strVal val="#ppt_x"/>
                                          </p:val>
                                        </p:tav>
                                        <p:tav tm="100000">
                                          <p:val>
                                            <p:strVal val="#ppt_x"/>
                                          </p:val>
                                        </p:tav>
                                      </p:tavLst>
                                    </p:anim>
                                    <p:anim calcmode="lin" valueType="num">
                                      <p:cBhvr additive="base">
                                        <p:cTn id="1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txBox="1">
            <a:spLocks/>
          </p:cNvSpPr>
          <p:nvPr/>
        </p:nvSpPr>
        <p:spPr bwMode="auto">
          <a:xfrm>
            <a:off x="609283" y="274638"/>
            <a:ext cx="10973435" cy="552450"/>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人社</a:t>
            </a:r>
            <a:r>
              <a:rPr lang="zh-CN" altLang="en-US" sz="3200" dirty="0" smtClean="0">
                <a:solidFill>
                  <a:srgbClr val="C00000"/>
                </a:solidFill>
                <a:latin typeface="微软雅黑" pitchFamily="34" charset="-122"/>
                <a:ea typeface="微软雅黑" pitchFamily="34" charset="-122"/>
              </a:rPr>
              <a:t>省级集中产品的管理流程</a:t>
            </a:r>
            <a:endParaRPr lang="zh-CN" altLang="en-US" sz="3200" dirty="0">
              <a:solidFill>
                <a:srgbClr val="C00000"/>
              </a:solidFill>
              <a:latin typeface="微软雅黑" pitchFamily="34" charset="-122"/>
              <a:ea typeface="微软雅黑" pitchFamily="34" charset="-122"/>
            </a:endParaRPr>
          </a:p>
        </p:txBody>
      </p:sp>
      <p:sp>
        <p:nvSpPr>
          <p:cNvPr id="4" name="圆角矩形 3"/>
          <p:cNvSpPr/>
          <p:nvPr/>
        </p:nvSpPr>
        <p:spPr>
          <a:xfrm>
            <a:off x="604725" y="1940719"/>
            <a:ext cx="1201898" cy="601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需求调研</a:t>
            </a:r>
            <a:endParaRPr lang="zh-CN" altLang="en-US" dirty="0"/>
          </a:p>
        </p:txBody>
      </p:sp>
      <p:sp>
        <p:nvSpPr>
          <p:cNvPr id="5" name="圆角矩形 4"/>
          <p:cNvSpPr/>
          <p:nvPr/>
        </p:nvSpPr>
        <p:spPr>
          <a:xfrm>
            <a:off x="2302240" y="1940719"/>
            <a:ext cx="914400" cy="601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需求评审</a:t>
            </a:r>
          </a:p>
        </p:txBody>
      </p:sp>
      <p:sp>
        <p:nvSpPr>
          <p:cNvPr id="6" name="圆角矩形 5"/>
          <p:cNvSpPr/>
          <p:nvPr/>
        </p:nvSpPr>
        <p:spPr>
          <a:xfrm>
            <a:off x="3577957" y="1617663"/>
            <a:ext cx="2653346" cy="1316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       构件设计</a:t>
            </a:r>
            <a:r>
              <a:rPr lang="zh-CN" altLang="en-US" dirty="0"/>
              <a:t>文档</a:t>
            </a:r>
          </a:p>
          <a:p>
            <a:r>
              <a:rPr lang="zh-CN" altLang="en-US" dirty="0" smtClean="0"/>
              <a:t>       构件</a:t>
            </a:r>
            <a:r>
              <a:rPr lang="zh-CN" altLang="en-US" dirty="0"/>
              <a:t>测试用例</a:t>
            </a:r>
          </a:p>
          <a:p>
            <a:r>
              <a:rPr lang="zh-CN" altLang="en-US" dirty="0" smtClean="0"/>
              <a:t>       构件测试数据</a:t>
            </a:r>
            <a:r>
              <a:rPr lang="zh-CN" altLang="en-US" dirty="0"/>
              <a:t>要求</a:t>
            </a:r>
          </a:p>
          <a:p>
            <a:r>
              <a:rPr lang="zh-CN" altLang="en-US" dirty="0" smtClean="0"/>
              <a:t>       构件</a:t>
            </a:r>
            <a:r>
              <a:rPr lang="zh-CN" altLang="en-US" dirty="0"/>
              <a:t>安装部署</a:t>
            </a:r>
            <a:r>
              <a:rPr lang="zh-CN" altLang="en-US" dirty="0" smtClean="0"/>
              <a:t>配置</a:t>
            </a:r>
            <a:endParaRPr lang="zh-CN" altLang="en-US" dirty="0"/>
          </a:p>
        </p:txBody>
      </p:sp>
      <p:sp>
        <p:nvSpPr>
          <p:cNvPr id="7" name="圆角矩形 6"/>
          <p:cNvSpPr/>
          <p:nvPr/>
        </p:nvSpPr>
        <p:spPr>
          <a:xfrm>
            <a:off x="6474824" y="1974057"/>
            <a:ext cx="818516" cy="601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构件开发</a:t>
            </a:r>
            <a:endParaRPr lang="zh-CN" altLang="en-US" dirty="0"/>
          </a:p>
        </p:txBody>
      </p:sp>
      <p:sp>
        <p:nvSpPr>
          <p:cNvPr id="8" name="圆角矩形 7"/>
          <p:cNvSpPr/>
          <p:nvPr/>
        </p:nvSpPr>
        <p:spPr>
          <a:xfrm>
            <a:off x="7836582" y="1974850"/>
            <a:ext cx="914400" cy="601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构件测试</a:t>
            </a:r>
          </a:p>
        </p:txBody>
      </p:sp>
      <p:sp>
        <p:nvSpPr>
          <p:cNvPr id="9" name="圆角矩形 8"/>
          <p:cNvSpPr/>
          <p:nvPr/>
        </p:nvSpPr>
        <p:spPr>
          <a:xfrm>
            <a:off x="9274857" y="1962944"/>
            <a:ext cx="914400" cy="601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构件发布</a:t>
            </a:r>
          </a:p>
        </p:txBody>
      </p:sp>
      <p:cxnSp>
        <p:nvCxnSpPr>
          <p:cNvPr id="11" name="直接箭头连接符 10"/>
          <p:cNvCxnSpPr>
            <a:stCxn id="4" idx="3"/>
            <a:endCxn id="5" idx="1"/>
          </p:cNvCxnSpPr>
          <p:nvPr/>
        </p:nvCxnSpPr>
        <p:spPr>
          <a:xfrm>
            <a:off x="1806623" y="2241550"/>
            <a:ext cx="4956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5" idx="3"/>
          </p:cNvCxnSpPr>
          <p:nvPr/>
        </p:nvCxnSpPr>
        <p:spPr>
          <a:xfrm>
            <a:off x="3216640" y="2241550"/>
            <a:ext cx="4956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7" idx="1"/>
          </p:cNvCxnSpPr>
          <p:nvPr/>
        </p:nvCxnSpPr>
        <p:spPr>
          <a:xfrm flipV="1">
            <a:off x="6231303" y="2274888"/>
            <a:ext cx="243521" cy="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7" idx="3"/>
            <a:endCxn id="8" idx="1"/>
          </p:cNvCxnSpPr>
          <p:nvPr/>
        </p:nvCxnSpPr>
        <p:spPr>
          <a:xfrm>
            <a:off x="7293340" y="2274888"/>
            <a:ext cx="543242" cy="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8" idx="3"/>
            <a:endCxn id="9" idx="1"/>
          </p:cNvCxnSpPr>
          <p:nvPr/>
        </p:nvCxnSpPr>
        <p:spPr>
          <a:xfrm flipV="1">
            <a:off x="8750982" y="2263775"/>
            <a:ext cx="523875" cy="11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圆角矩形 19"/>
          <p:cNvSpPr/>
          <p:nvPr/>
        </p:nvSpPr>
        <p:spPr>
          <a:xfrm>
            <a:off x="2292715" y="3629025"/>
            <a:ext cx="914400" cy="5619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产品经理</a:t>
            </a:r>
            <a:endParaRPr lang="zh-CN" altLang="en-US" dirty="0"/>
          </a:p>
        </p:txBody>
      </p:sp>
      <p:sp>
        <p:nvSpPr>
          <p:cNvPr id="21" name="圆角矩形 20"/>
          <p:cNvSpPr/>
          <p:nvPr/>
        </p:nvSpPr>
        <p:spPr>
          <a:xfrm>
            <a:off x="3845924" y="3514724"/>
            <a:ext cx="2123758" cy="7905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业务架构师</a:t>
            </a:r>
            <a:endParaRPr lang="en-US" altLang="zh-CN" dirty="0" smtClean="0"/>
          </a:p>
          <a:p>
            <a:pPr algn="ctr"/>
            <a:r>
              <a:rPr lang="zh-CN" altLang="en-US" dirty="0" smtClean="0"/>
              <a:t>数据库架构师</a:t>
            </a:r>
            <a:endParaRPr lang="en-US" altLang="zh-CN" dirty="0" smtClean="0"/>
          </a:p>
          <a:p>
            <a:pPr algn="ctr"/>
            <a:r>
              <a:rPr lang="zh-CN" altLang="en-US" dirty="0" smtClean="0"/>
              <a:t>系统架构师</a:t>
            </a:r>
            <a:endParaRPr lang="zh-CN" altLang="en-US" dirty="0"/>
          </a:p>
        </p:txBody>
      </p:sp>
      <p:sp>
        <p:nvSpPr>
          <p:cNvPr id="22" name="圆角矩形 21"/>
          <p:cNvSpPr/>
          <p:nvPr/>
        </p:nvSpPr>
        <p:spPr>
          <a:xfrm>
            <a:off x="6378939" y="3633785"/>
            <a:ext cx="1019175" cy="5619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开发工程师</a:t>
            </a:r>
            <a:endParaRPr lang="zh-CN" altLang="en-US" dirty="0"/>
          </a:p>
        </p:txBody>
      </p:sp>
      <p:sp>
        <p:nvSpPr>
          <p:cNvPr id="23" name="圆角矩形 22"/>
          <p:cNvSpPr/>
          <p:nvPr/>
        </p:nvSpPr>
        <p:spPr>
          <a:xfrm>
            <a:off x="7541306" y="3619499"/>
            <a:ext cx="1514475" cy="5619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测试工程师</a:t>
            </a:r>
            <a:endParaRPr lang="en-US" altLang="zh-CN" dirty="0"/>
          </a:p>
          <a:p>
            <a:pPr algn="ctr"/>
            <a:r>
              <a:rPr lang="zh-CN" altLang="en-US" dirty="0"/>
              <a:t>业务架构师</a:t>
            </a:r>
            <a:endParaRPr lang="en-US" altLang="zh-CN" dirty="0"/>
          </a:p>
        </p:txBody>
      </p:sp>
      <p:sp>
        <p:nvSpPr>
          <p:cNvPr id="24" name="圆角矩形 23"/>
          <p:cNvSpPr/>
          <p:nvPr/>
        </p:nvSpPr>
        <p:spPr>
          <a:xfrm>
            <a:off x="9198656" y="3619498"/>
            <a:ext cx="1103313" cy="561976"/>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业务架构师</a:t>
            </a:r>
            <a:endParaRPr lang="en-US" altLang="zh-CN" dirty="0"/>
          </a:p>
        </p:txBody>
      </p:sp>
      <p:cxnSp>
        <p:nvCxnSpPr>
          <p:cNvPr id="26" name="直接箭头连接符 25"/>
          <p:cNvCxnSpPr>
            <a:stCxn id="20" idx="0"/>
            <a:endCxn id="5" idx="2"/>
          </p:cNvCxnSpPr>
          <p:nvPr/>
        </p:nvCxnSpPr>
        <p:spPr>
          <a:xfrm flipV="1">
            <a:off x="2749915" y="2542381"/>
            <a:ext cx="9525" cy="10866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1" idx="0"/>
            <a:endCxn id="6" idx="2"/>
          </p:cNvCxnSpPr>
          <p:nvPr/>
        </p:nvCxnSpPr>
        <p:spPr>
          <a:xfrm flipH="1" flipV="1">
            <a:off x="4904630" y="2933700"/>
            <a:ext cx="3173" cy="581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2" idx="0"/>
            <a:endCxn id="7" idx="2"/>
          </p:cNvCxnSpPr>
          <p:nvPr/>
        </p:nvCxnSpPr>
        <p:spPr>
          <a:xfrm flipH="1" flipV="1">
            <a:off x="6884082" y="2575719"/>
            <a:ext cx="4445" cy="1058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3" idx="0"/>
            <a:endCxn id="8" idx="2"/>
          </p:cNvCxnSpPr>
          <p:nvPr/>
        </p:nvCxnSpPr>
        <p:spPr>
          <a:xfrm flipH="1" flipV="1">
            <a:off x="8293782" y="2576512"/>
            <a:ext cx="4762" cy="10429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4" idx="0"/>
            <a:endCxn id="9" idx="2"/>
          </p:cNvCxnSpPr>
          <p:nvPr/>
        </p:nvCxnSpPr>
        <p:spPr>
          <a:xfrm flipH="1" flipV="1">
            <a:off x="9732057" y="2564606"/>
            <a:ext cx="18256" cy="1054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3593194" y="1687117"/>
            <a:ext cx="556104" cy="11973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构件设计</a:t>
            </a:r>
            <a:endParaRPr lang="zh-CN" altLang="en-US" dirty="0"/>
          </a:p>
        </p:txBody>
      </p:sp>
      <p:sp>
        <p:nvSpPr>
          <p:cNvPr id="27" name="圆角矩形 26"/>
          <p:cNvSpPr/>
          <p:nvPr/>
        </p:nvSpPr>
        <p:spPr>
          <a:xfrm>
            <a:off x="450310" y="3619499"/>
            <a:ext cx="1503238" cy="5619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业务架构师</a:t>
            </a:r>
            <a:endParaRPr lang="zh-CN" altLang="en-US" dirty="0"/>
          </a:p>
        </p:txBody>
      </p:sp>
      <p:cxnSp>
        <p:nvCxnSpPr>
          <p:cNvPr id="29" name="直接箭头连接符 28"/>
          <p:cNvCxnSpPr>
            <a:stCxn id="27" idx="0"/>
            <a:endCxn id="4" idx="2"/>
          </p:cNvCxnSpPr>
          <p:nvPr/>
        </p:nvCxnSpPr>
        <p:spPr>
          <a:xfrm flipV="1">
            <a:off x="1201929" y="2542381"/>
            <a:ext cx="3745" cy="10771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圆角矩形 30"/>
          <p:cNvSpPr/>
          <p:nvPr/>
        </p:nvSpPr>
        <p:spPr>
          <a:xfrm>
            <a:off x="10621056" y="1920161"/>
            <a:ext cx="1266143" cy="661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业务领域服务发布</a:t>
            </a:r>
            <a:endParaRPr lang="zh-CN" altLang="en-US" dirty="0"/>
          </a:p>
        </p:txBody>
      </p:sp>
      <p:sp>
        <p:nvSpPr>
          <p:cNvPr id="33" name="圆角矩形 32"/>
          <p:cNvSpPr/>
          <p:nvPr/>
        </p:nvSpPr>
        <p:spPr>
          <a:xfrm>
            <a:off x="10811557" y="3644898"/>
            <a:ext cx="914400" cy="561976"/>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产品经理</a:t>
            </a:r>
            <a:endParaRPr lang="zh-CN" altLang="en-US" dirty="0"/>
          </a:p>
        </p:txBody>
      </p:sp>
      <p:cxnSp>
        <p:nvCxnSpPr>
          <p:cNvPr id="36" name="直接箭头连接符 35"/>
          <p:cNvCxnSpPr>
            <a:stCxn id="33" idx="0"/>
            <a:endCxn id="31" idx="2"/>
          </p:cNvCxnSpPr>
          <p:nvPr/>
        </p:nvCxnSpPr>
        <p:spPr>
          <a:xfrm flipH="1" flipV="1">
            <a:off x="11254128" y="2581989"/>
            <a:ext cx="14629" cy="10629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9" idx="3"/>
            <a:endCxn id="31" idx="1"/>
          </p:cNvCxnSpPr>
          <p:nvPr/>
        </p:nvCxnSpPr>
        <p:spPr>
          <a:xfrm flipV="1">
            <a:off x="10189257" y="2251075"/>
            <a:ext cx="431799"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07720" y="4984748"/>
            <a:ext cx="9381537" cy="523220"/>
          </a:xfrm>
          <a:prstGeom prst="rect">
            <a:avLst/>
          </a:prstGeom>
          <a:noFill/>
        </p:spPr>
        <p:txBody>
          <a:bodyPr wrap="square" rtlCol="0">
            <a:spAutoFit/>
          </a:bodyPr>
          <a:lstStyle/>
          <a:p>
            <a:r>
              <a:rPr lang="zh-CN" altLang="en-US" sz="2800" dirty="0" smtClean="0"/>
              <a:t>请各部门对部门人员进行规划和调整不合理的人员结构</a:t>
            </a:r>
            <a:endParaRPr lang="zh-CN" altLang="en-US" sz="2800" dirty="0"/>
          </a:p>
        </p:txBody>
      </p:sp>
      <p:cxnSp>
        <p:nvCxnSpPr>
          <p:cNvPr id="12" name="直接连接符 11"/>
          <p:cNvCxnSpPr/>
          <p:nvPr/>
        </p:nvCxnSpPr>
        <p:spPr>
          <a:xfrm>
            <a:off x="3384280" y="1097280"/>
            <a:ext cx="0" cy="3887468"/>
          </a:xfrm>
          <a:prstGeom prst="line">
            <a:avLst/>
          </a:prstGeom>
          <a:ln>
            <a:prstDash val="dashDot"/>
          </a:ln>
        </p:spPr>
        <p:style>
          <a:lnRef idx="3">
            <a:schemeClr val="accent1"/>
          </a:lnRef>
          <a:fillRef idx="0">
            <a:schemeClr val="accent1"/>
          </a:fillRef>
          <a:effectRef idx="2">
            <a:schemeClr val="accent1"/>
          </a:effectRef>
          <a:fontRef idx="minor">
            <a:schemeClr val="tx1"/>
          </a:fontRef>
        </p:style>
      </p:cxnSp>
      <p:cxnSp>
        <p:nvCxnSpPr>
          <p:cNvPr id="38" name="直接连接符 37"/>
          <p:cNvCxnSpPr/>
          <p:nvPr/>
        </p:nvCxnSpPr>
        <p:spPr>
          <a:xfrm>
            <a:off x="7483840" y="1066800"/>
            <a:ext cx="0" cy="3887468"/>
          </a:xfrm>
          <a:prstGeom prst="line">
            <a:avLst/>
          </a:prstGeom>
          <a:ln>
            <a:prstDash val="dashDot"/>
          </a:ln>
        </p:spPr>
        <p:style>
          <a:lnRef idx="3">
            <a:schemeClr val="accent1"/>
          </a:lnRef>
          <a:fillRef idx="0">
            <a:schemeClr val="accent1"/>
          </a:fillRef>
          <a:effectRef idx="2">
            <a:schemeClr val="accent1"/>
          </a:effectRef>
          <a:fontRef idx="minor">
            <a:schemeClr val="tx1"/>
          </a:fontRef>
        </p:style>
      </p:cxnSp>
      <p:sp>
        <p:nvSpPr>
          <p:cNvPr id="14" name="文本框 13"/>
          <p:cNvSpPr txBox="1"/>
          <p:nvPr/>
        </p:nvSpPr>
        <p:spPr>
          <a:xfrm>
            <a:off x="1386840" y="1325880"/>
            <a:ext cx="1338828" cy="369332"/>
          </a:xfrm>
          <a:prstGeom prst="rect">
            <a:avLst/>
          </a:prstGeom>
          <a:noFill/>
        </p:spPr>
        <p:txBody>
          <a:bodyPr wrap="none" rtlCol="0">
            <a:spAutoFit/>
          </a:bodyPr>
          <a:lstStyle/>
          <a:p>
            <a:r>
              <a:rPr lang="zh-CN" altLang="en-US" dirty="0" smtClean="0"/>
              <a:t>事业部为主</a:t>
            </a:r>
            <a:endParaRPr lang="zh-CN" altLang="en-US" dirty="0"/>
          </a:p>
        </p:txBody>
      </p:sp>
      <p:sp>
        <p:nvSpPr>
          <p:cNvPr id="39" name="文本框 38"/>
          <p:cNvSpPr txBox="1"/>
          <p:nvPr/>
        </p:nvSpPr>
        <p:spPr>
          <a:xfrm>
            <a:off x="8382930" y="1188958"/>
            <a:ext cx="1338828" cy="369332"/>
          </a:xfrm>
          <a:prstGeom prst="rect">
            <a:avLst/>
          </a:prstGeom>
          <a:noFill/>
        </p:spPr>
        <p:txBody>
          <a:bodyPr wrap="none" rtlCol="0">
            <a:spAutoFit/>
          </a:bodyPr>
          <a:lstStyle/>
          <a:p>
            <a:r>
              <a:rPr lang="zh-CN" altLang="en-US" dirty="0" smtClean="0"/>
              <a:t>事业部为主</a:t>
            </a:r>
            <a:endParaRPr lang="zh-CN" altLang="en-US" dirty="0"/>
          </a:p>
        </p:txBody>
      </p:sp>
    </p:spTree>
    <p:extLst>
      <p:ext uri="{BB962C8B-B14F-4D97-AF65-F5344CB8AC3E}">
        <p14:creationId xmlns:p14="http://schemas.microsoft.com/office/powerpoint/2010/main" val="7797383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7"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554037"/>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建立</a:t>
            </a:r>
            <a:r>
              <a:rPr lang="zh-CN" altLang="en-US" sz="3200" dirty="0" smtClean="0">
                <a:solidFill>
                  <a:srgbClr val="C00000"/>
                </a:solidFill>
                <a:latin typeface="微软雅黑" pitchFamily="34" charset="-122"/>
                <a:ea typeface="微软雅黑" pitchFamily="34" charset="-122"/>
              </a:rPr>
              <a:t>业务模型自顶而下的设计模式</a:t>
            </a:r>
            <a:endParaRPr lang="zh-CN" altLang="en-US" sz="3200" dirty="0">
              <a:solidFill>
                <a:srgbClr val="C00000"/>
              </a:solidFill>
              <a:latin typeface="微软雅黑" pitchFamily="34" charset="-122"/>
              <a:ea typeface="微软雅黑" pitchFamily="34" charset="-122"/>
            </a:endParaRPr>
          </a:p>
        </p:txBody>
      </p:sp>
      <p:pic>
        <p:nvPicPr>
          <p:cNvPr id="4" name="图片 3"/>
          <p:cNvPicPr>
            <a:picLocks noChangeAspect="1"/>
          </p:cNvPicPr>
          <p:nvPr/>
        </p:nvPicPr>
        <p:blipFill>
          <a:blip r:embed="rId2"/>
          <a:stretch>
            <a:fillRect/>
          </a:stretch>
        </p:blipFill>
        <p:spPr>
          <a:xfrm>
            <a:off x="195262" y="1281112"/>
            <a:ext cx="10344150" cy="4362451"/>
          </a:xfrm>
          <a:prstGeom prst="rect">
            <a:avLst/>
          </a:prstGeom>
        </p:spPr>
      </p:pic>
      <p:sp>
        <p:nvSpPr>
          <p:cNvPr id="5" name="文本框 4"/>
          <p:cNvSpPr txBox="1"/>
          <p:nvPr/>
        </p:nvSpPr>
        <p:spPr>
          <a:xfrm>
            <a:off x="1743075" y="6143625"/>
            <a:ext cx="2031325" cy="369332"/>
          </a:xfrm>
          <a:prstGeom prst="rect">
            <a:avLst/>
          </a:prstGeom>
          <a:noFill/>
        </p:spPr>
        <p:txBody>
          <a:bodyPr wrap="none" rtlCol="0">
            <a:spAutoFit/>
          </a:bodyPr>
          <a:lstStyle/>
          <a:p>
            <a:r>
              <a:rPr lang="zh-CN" altLang="en-US" dirty="0" smtClean="0">
                <a:hlinkClick r:id="rId3" action="ppaction://hlinkfile"/>
              </a:rPr>
              <a:t>社保业务模型梳理</a:t>
            </a:r>
            <a:endParaRPr lang="zh-CN" altLang="en-US" dirty="0"/>
          </a:p>
        </p:txBody>
      </p:sp>
    </p:spTree>
    <p:extLst>
      <p:ext uri="{BB962C8B-B14F-4D97-AF65-F5344CB8AC3E}">
        <p14:creationId xmlns:p14="http://schemas.microsoft.com/office/powerpoint/2010/main" val="2892138283"/>
      </p:ext>
    </p:extLst>
  </p:cSld>
  <p:clrMapOvr>
    <a:masterClrMapping/>
  </p:clrMapOvr>
  <p:transition spd="slow"/>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552450"/>
          </a:xfrm>
          <a:prstGeom prst="rect">
            <a:avLst/>
          </a:prstGeom>
          <a:noFill/>
          <a:ln w="9525">
            <a:noFill/>
            <a:miter lim="800000"/>
            <a:headEnd/>
            <a:tailEnd/>
          </a:ln>
        </p:spPr>
        <p:txBody>
          <a:bodyPr/>
          <a:lstStyle/>
          <a:p>
            <a:pPr algn="ctr"/>
            <a:r>
              <a:rPr lang="zh-CN" altLang="en-US" sz="3200" dirty="0">
                <a:solidFill>
                  <a:srgbClr val="C00000"/>
                </a:solidFill>
                <a:latin typeface="微软雅黑" pitchFamily="34" charset="-122"/>
                <a:ea typeface="微软雅黑" pitchFamily="34" charset="-122"/>
              </a:rPr>
              <a:t>人社</a:t>
            </a:r>
            <a:r>
              <a:rPr lang="zh-CN" altLang="en-US" sz="3200" dirty="0" smtClean="0">
                <a:solidFill>
                  <a:srgbClr val="C00000"/>
                </a:solidFill>
                <a:latin typeface="微软雅黑" pitchFamily="34" charset="-122"/>
                <a:ea typeface="微软雅黑" pitchFamily="34" charset="-122"/>
              </a:rPr>
              <a:t>省级集中产品实施分工</a:t>
            </a:r>
            <a:endParaRPr lang="zh-CN" altLang="en-US" sz="3200" dirty="0">
              <a:solidFill>
                <a:srgbClr val="C00000"/>
              </a:solidFill>
              <a:latin typeface="微软雅黑" pitchFamily="34" charset="-122"/>
              <a:ea typeface="微软雅黑" pitchFamily="34" charset="-122"/>
            </a:endParaRPr>
          </a:p>
        </p:txBody>
      </p:sp>
      <p:sp>
        <p:nvSpPr>
          <p:cNvPr id="3" name="圆角矩形 2"/>
          <p:cNvSpPr/>
          <p:nvPr/>
        </p:nvSpPr>
        <p:spPr>
          <a:xfrm>
            <a:off x="147525" y="1986439"/>
            <a:ext cx="1201898" cy="601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需求调研</a:t>
            </a:r>
            <a:endParaRPr lang="zh-CN" altLang="en-US" dirty="0"/>
          </a:p>
        </p:txBody>
      </p:sp>
      <p:sp>
        <p:nvSpPr>
          <p:cNvPr id="4" name="圆角矩形 3"/>
          <p:cNvSpPr/>
          <p:nvPr/>
        </p:nvSpPr>
        <p:spPr>
          <a:xfrm>
            <a:off x="1692640" y="1986439"/>
            <a:ext cx="914400" cy="601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需求评审</a:t>
            </a:r>
          </a:p>
        </p:txBody>
      </p:sp>
      <p:sp>
        <p:nvSpPr>
          <p:cNvPr id="5" name="圆角矩形 4"/>
          <p:cNvSpPr/>
          <p:nvPr/>
        </p:nvSpPr>
        <p:spPr>
          <a:xfrm>
            <a:off x="2907397" y="1617663"/>
            <a:ext cx="2653346" cy="1316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       构件设计</a:t>
            </a:r>
            <a:r>
              <a:rPr lang="zh-CN" altLang="en-US" dirty="0"/>
              <a:t>文档</a:t>
            </a:r>
          </a:p>
          <a:p>
            <a:r>
              <a:rPr lang="zh-CN" altLang="en-US" dirty="0" smtClean="0"/>
              <a:t>       构件</a:t>
            </a:r>
            <a:r>
              <a:rPr lang="zh-CN" altLang="en-US" dirty="0"/>
              <a:t>测试用例</a:t>
            </a:r>
          </a:p>
          <a:p>
            <a:r>
              <a:rPr lang="zh-CN" altLang="en-US" dirty="0" smtClean="0"/>
              <a:t>       构件测试数据</a:t>
            </a:r>
            <a:r>
              <a:rPr lang="zh-CN" altLang="en-US" dirty="0"/>
              <a:t>要求</a:t>
            </a:r>
          </a:p>
          <a:p>
            <a:r>
              <a:rPr lang="zh-CN" altLang="en-US" dirty="0" smtClean="0"/>
              <a:t>       构件</a:t>
            </a:r>
            <a:r>
              <a:rPr lang="zh-CN" altLang="en-US" dirty="0"/>
              <a:t>安装部署</a:t>
            </a:r>
            <a:r>
              <a:rPr lang="zh-CN" altLang="en-US" dirty="0" smtClean="0"/>
              <a:t>配置</a:t>
            </a:r>
            <a:endParaRPr lang="zh-CN" altLang="en-US" dirty="0"/>
          </a:p>
        </p:txBody>
      </p:sp>
      <p:sp>
        <p:nvSpPr>
          <p:cNvPr id="6" name="圆角矩形 5"/>
          <p:cNvSpPr/>
          <p:nvPr/>
        </p:nvSpPr>
        <p:spPr>
          <a:xfrm>
            <a:off x="5773784" y="1974057"/>
            <a:ext cx="818516" cy="601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构件开发</a:t>
            </a:r>
            <a:endParaRPr lang="zh-CN" altLang="en-US" dirty="0"/>
          </a:p>
        </p:txBody>
      </p:sp>
      <p:sp>
        <p:nvSpPr>
          <p:cNvPr id="7" name="圆角矩形 6"/>
          <p:cNvSpPr/>
          <p:nvPr/>
        </p:nvSpPr>
        <p:spPr>
          <a:xfrm>
            <a:off x="7013622" y="1832372"/>
            <a:ext cx="914400" cy="881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构件</a:t>
            </a:r>
            <a:r>
              <a:rPr lang="zh-CN" altLang="en-US" dirty="0" smtClean="0"/>
              <a:t>测试</a:t>
            </a:r>
            <a:endParaRPr lang="en-US" altLang="zh-CN" dirty="0" smtClean="0"/>
          </a:p>
          <a:p>
            <a:pPr algn="ctr"/>
            <a:r>
              <a:rPr lang="zh-CN" altLang="en-US" dirty="0"/>
              <a:t>发布</a:t>
            </a:r>
          </a:p>
        </p:txBody>
      </p:sp>
      <p:sp>
        <p:nvSpPr>
          <p:cNvPr id="8" name="圆角矩形 7"/>
          <p:cNvSpPr/>
          <p:nvPr/>
        </p:nvSpPr>
        <p:spPr>
          <a:xfrm>
            <a:off x="8229059" y="1962944"/>
            <a:ext cx="1243918" cy="6016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业务领域服务发布</a:t>
            </a:r>
          </a:p>
        </p:txBody>
      </p:sp>
      <p:cxnSp>
        <p:nvCxnSpPr>
          <p:cNvPr id="9" name="直接箭头连接符 8"/>
          <p:cNvCxnSpPr>
            <a:stCxn id="3" idx="3"/>
            <a:endCxn id="4" idx="1"/>
          </p:cNvCxnSpPr>
          <p:nvPr/>
        </p:nvCxnSpPr>
        <p:spPr>
          <a:xfrm>
            <a:off x="1349423" y="2287270"/>
            <a:ext cx="343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4" idx="3"/>
            <a:endCxn id="24" idx="1"/>
          </p:cNvCxnSpPr>
          <p:nvPr/>
        </p:nvCxnSpPr>
        <p:spPr>
          <a:xfrm flipV="1">
            <a:off x="2607040" y="2285803"/>
            <a:ext cx="315594" cy="1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3"/>
            <a:endCxn id="6" idx="1"/>
          </p:cNvCxnSpPr>
          <p:nvPr/>
        </p:nvCxnSpPr>
        <p:spPr>
          <a:xfrm flipV="1">
            <a:off x="5560743" y="2274888"/>
            <a:ext cx="213041" cy="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3"/>
            <a:endCxn id="7" idx="1"/>
          </p:cNvCxnSpPr>
          <p:nvPr/>
        </p:nvCxnSpPr>
        <p:spPr>
          <a:xfrm flipV="1">
            <a:off x="6592300" y="2273022"/>
            <a:ext cx="421322" cy="1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3"/>
            <a:endCxn id="8" idx="1"/>
          </p:cNvCxnSpPr>
          <p:nvPr/>
        </p:nvCxnSpPr>
        <p:spPr>
          <a:xfrm flipV="1">
            <a:off x="7928022" y="2263775"/>
            <a:ext cx="301037" cy="9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1561195" y="3629025"/>
            <a:ext cx="1193802" cy="5619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项目经理</a:t>
            </a:r>
            <a:endParaRPr lang="en-US" altLang="zh-CN" dirty="0" smtClean="0"/>
          </a:p>
          <a:p>
            <a:pPr algn="ctr"/>
            <a:r>
              <a:rPr lang="zh-CN" altLang="en-US" dirty="0" smtClean="0"/>
              <a:t>产品经理</a:t>
            </a:r>
            <a:endParaRPr lang="zh-CN" altLang="en-US" dirty="0"/>
          </a:p>
        </p:txBody>
      </p:sp>
      <p:sp>
        <p:nvSpPr>
          <p:cNvPr id="15" name="圆角矩形 14"/>
          <p:cNvSpPr/>
          <p:nvPr/>
        </p:nvSpPr>
        <p:spPr>
          <a:xfrm>
            <a:off x="3175364" y="3514724"/>
            <a:ext cx="2123758" cy="7905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业务架构师</a:t>
            </a:r>
            <a:endParaRPr lang="en-US" altLang="zh-CN" dirty="0" smtClean="0"/>
          </a:p>
          <a:p>
            <a:pPr algn="ctr"/>
            <a:r>
              <a:rPr lang="zh-CN" altLang="en-US" dirty="0" smtClean="0"/>
              <a:t>数据库架构师</a:t>
            </a:r>
            <a:endParaRPr lang="en-US" altLang="zh-CN" dirty="0" smtClean="0"/>
          </a:p>
          <a:p>
            <a:pPr algn="ctr"/>
            <a:r>
              <a:rPr lang="zh-CN" altLang="en-US" dirty="0" smtClean="0"/>
              <a:t>系统架构师</a:t>
            </a:r>
            <a:endParaRPr lang="zh-CN" altLang="en-US" dirty="0"/>
          </a:p>
        </p:txBody>
      </p:sp>
      <p:sp>
        <p:nvSpPr>
          <p:cNvPr id="16" name="圆角矩形 15"/>
          <p:cNvSpPr/>
          <p:nvPr/>
        </p:nvSpPr>
        <p:spPr>
          <a:xfrm>
            <a:off x="5693139" y="3633785"/>
            <a:ext cx="1019175" cy="5619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开发工程师</a:t>
            </a:r>
            <a:endParaRPr lang="zh-CN" altLang="en-US" dirty="0"/>
          </a:p>
        </p:txBody>
      </p:sp>
      <p:sp>
        <p:nvSpPr>
          <p:cNvPr id="17" name="圆角矩形 16"/>
          <p:cNvSpPr/>
          <p:nvPr/>
        </p:nvSpPr>
        <p:spPr>
          <a:xfrm>
            <a:off x="6748826" y="3619499"/>
            <a:ext cx="1514475" cy="5619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测试工程师</a:t>
            </a:r>
            <a:endParaRPr lang="en-US" altLang="zh-CN" dirty="0"/>
          </a:p>
          <a:p>
            <a:pPr algn="ctr"/>
            <a:r>
              <a:rPr lang="zh-CN" altLang="en-US" dirty="0"/>
              <a:t>业务架构师</a:t>
            </a:r>
            <a:endParaRPr lang="en-US" altLang="zh-CN" dirty="0"/>
          </a:p>
        </p:txBody>
      </p:sp>
      <p:sp>
        <p:nvSpPr>
          <p:cNvPr id="18" name="圆角矩形 17"/>
          <p:cNvSpPr/>
          <p:nvPr/>
        </p:nvSpPr>
        <p:spPr>
          <a:xfrm>
            <a:off x="8380126" y="3619498"/>
            <a:ext cx="1003012" cy="561976"/>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产品</a:t>
            </a:r>
            <a:endParaRPr lang="en-US" altLang="zh-CN" dirty="0" smtClean="0"/>
          </a:p>
          <a:p>
            <a:pPr algn="ctr"/>
            <a:r>
              <a:rPr lang="zh-CN" altLang="en-US" dirty="0" smtClean="0"/>
              <a:t>经理</a:t>
            </a:r>
            <a:endParaRPr lang="zh-CN" altLang="en-US" dirty="0"/>
          </a:p>
        </p:txBody>
      </p:sp>
      <p:cxnSp>
        <p:nvCxnSpPr>
          <p:cNvPr id="19" name="直接箭头连接符 18"/>
          <p:cNvCxnSpPr>
            <a:stCxn id="14" idx="0"/>
            <a:endCxn id="4" idx="2"/>
          </p:cNvCxnSpPr>
          <p:nvPr/>
        </p:nvCxnSpPr>
        <p:spPr>
          <a:xfrm flipH="1" flipV="1">
            <a:off x="2149840" y="2588101"/>
            <a:ext cx="8256" cy="1040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5" idx="0"/>
            <a:endCxn id="5" idx="2"/>
          </p:cNvCxnSpPr>
          <p:nvPr/>
        </p:nvCxnSpPr>
        <p:spPr>
          <a:xfrm flipH="1" flipV="1">
            <a:off x="4234070" y="2933700"/>
            <a:ext cx="3173" cy="5810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6" idx="0"/>
            <a:endCxn id="6" idx="2"/>
          </p:cNvCxnSpPr>
          <p:nvPr/>
        </p:nvCxnSpPr>
        <p:spPr>
          <a:xfrm flipH="1" flipV="1">
            <a:off x="6183042" y="2575719"/>
            <a:ext cx="19685" cy="10580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7" idx="0"/>
            <a:endCxn id="7" idx="2"/>
          </p:cNvCxnSpPr>
          <p:nvPr/>
        </p:nvCxnSpPr>
        <p:spPr>
          <a:xfrm flipH="1" flipV="1">
            <a:off x="7470822" y="2713672"/>
            <a:ext cx="35242" cy="9058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8" idx="0"/>
            <a:endCxn id="8" idx="2"/>
          </p:cNvCxnSpPr>
          <p:nvPr/>
        </p:nvCxnSpPr>
        <p:spPr>
          <a:xfrm flipH="1" flipV="1">
            <a:off x="8851018" y="2564606"/>
            <a:ext cx="30614" cy="1054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2922634" y="1687117"/>
            <a:ext cx="556104" cy="11973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构件设计</a:t>
            </a:r>
            <a:endParaRPr lang="zh-CN" altLang="en-US" dirty="0"/>
          </a:p>
        </p:txBody>
      </p:sp>
      <p:sp>
        <p:nvSpPr>
          <p:cNvPr id="25" name="圆角矩形 24"/>
          <p:cNvSpPr/>
          <p:nvPr/>
        </p:nvSpPr>
        <p:spPr>
          <a:xfrm>
            <a:off x="8350" y="3619499"/>
            <a:ext cx="1503238" cy="561975"/>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业务架构师</a:t>
            </a:r>
            <a:endParaRPr lang="zh-CN" altLang="en-US" dirty="0"/>
          </a:p>
        </p:txBody>
      </p:sp>
      <p:cxnSp>
        <p:nvCxnSpPr>
          <p:cNvPr id="26" name="直接箭头连接符 25"/>
          <p:cNvCxnSpPr>
            <a:stCxn id="25" idx="0"/>
            <a:endCxn id="3" idx="2"/>
          </p:cNvCxnSpPr>
          <p:nvPr/>
        </p:nvCxnSpPr>
        <p:spPr>
          <a:xfrm flipH="1" flipV="1">
            <a:off x="748474" y="2588101"/>
            <a:ext cx="11495" cy="10313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9828576" y="1935401"/>
            <a:ext cx="1266143" cy="661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用户</a:t>
            </a:r>
            <a:r>
              <a:rPr lang="zh-CN" altLang="en-US" dirty="0" smtClean="0"/>
              <a:t>测试</a:t>
            </a:r>
            <a:endParaRPr lang="en-US" altLang="zh-CN" dirty="0" smtClean="0"/>
          </a:p>
          <a:p>
            <a:pPr algn="ctr"/>
            <a:r>
              <a:rPr lang="zh-CN" altLang="en-US" dirty="0" smtClean="0"/>
              <a:t>系统上线</a:t>
            </a:r>
            <a:endParaRPr lang="zh-CN" altLang="en-US" dirty="0"/>
          </a:p>
        </p:txBody>
      </p:sp>
      <p:cxnSp>
        <p:nvCxnSpPr>
          <p:cNvPr id="29" name="直接箭头连接符 28"/>
          <p:cNvCxnSpPr>
            <a:endCxn id="27" idx="2"/>
          </p:cNvCxnSpPr>
          <p:nvPr/>
        </p:nvCxnSpPr>
        <p:spPr>
          <a:xfrm flipH="1" flipV="1">
            <a:off x="10461648" y="2597229"/>
            <a:ext cx="14629" cy="10629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8" idx="3"/>
            <a:endCxn id="27" idx="1"/>
          </p:cNvCxnSpPr>
          <p:nvPr/>
        </p:nvCxnSpPr>
        <p:spPr>
          <a:xfrm>
            <a:off x="9472977" y="2263775"/>
            <a:ext cx="355599" cy="2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2831197" y="1097280"/>
            <a:ext cx="111749" cy="5650091"/>
          </a:xfrm>
          <a:prstGeom prst="line">
            <a:avLst/>
          </a:prstGeom>
          <a:ln>
            <a:prstDash val="dashDot"/>
          </a:ln>
        </p:spPr>
        <p:style>
          <a:lnRef idx="3">
            <a:schemeClr val="accent1"/>
          </a:lnRef>
          <a:fillRef idx="0">
            <a:schemeClr val="accent1"/>
          </a:fillRef>
          <a:effectRef idx="2">
            <a:schemeClr val="accent1"/>
          </a:effectRef>
          <a:fontRef idx="minor">
            <a:schemeClr val="tx1"/>
          </a:fontRef>
        </p:style>
      </p:cxnSp>
      <p:cxnSp>
        <p:nvCxnSpPr>
          <p:cNvPr id="32" name="直接连接符 31"/>
          <p:cNvCxnSpPr/>
          <p:nvPr/>
        </p:nvCxnSpPr>
        <p:spPr>
          <a:xfrm>
            <a:off x="9639078" y="1101409"/>
            <a:ext cx="21110" cy="5645962"/>
          </a:xfrm>
          <a:prstGeom prst="line">
            <a:avLst/>
          </a:prstGeom>
          <a:ln>
            <a:prstDash val="dashDot"/>
          </a:ln>
        </p:spPr>
        <p:style>
          <a:lnRef idx="3">
            <a:schemeClr val="accent1"/>
          </a:lnRef>
          <a:fillRef idx="0">
            <a:schemeClr val="accent1"/>
          </a:fillRef>
          <a:effectRef idx="2">
            <a:schemeClr val="accent1"/>
          </a:effectRef>
          <a:fontRef idx="minor">
            <a:schemeClr val="tx1"/>
          </a:fontRef>
        </p:style>
      </p:cxnSp>
      <p:sp>
        <p:nvSpPr>
          <p:cNvPr id="33" name="文本框 32"/>
          <p:cNvSpPr txBox="1"/>
          <p:nvPr/>
        </p:nvSpPr>
        <p:spPr>
          <a:xfrm>
            <a:off x="880681" y="1323301"/>
            <a:ext cx="1107996" cy="646331"/>
          </a:xfrm>
          <a:prstGeom prst="rect">
            <a:avLst/>
          </a:prstGeom>
          <a:noFill/>
        </p:spPr>
        <p:txBody>
          <a:bodyPr wrap="none" rtlCol="0">
            <a:spAutoFit/>
          </a:bodyPr>
          <a:lstStyle/>
          <a:p>
            <a:r>
              <a:rPr lang="zh-CN" altLang="en-US" dirty="0" smtClean="0"/>
              <a:t>事业部</a:t>
            </a:r>
            <a:endParaRPr lang="en-US" altLang="zh-CN" dirty="0" smtClean="0"/>
          </a:p>
          <a:p>
            <a:r>
              <a:rPr lang="zh-CN" altLang="en-US" dirty="0" smtClean="0"/>
              <a:t>研发中心</a:t>
            </a:r>
            <a:endParaRPr lang="zh-CN" altLang="en-US" dirty="0"/>
          </a:p>
        </p:txBody>
      </p:sp>
      <p:sp>
        <p:nvSpPr>
          <p:cNvPr id="34" name="文本框 33"/>
          <p:cNvSpPr txBox="1"/>
          <p:nvPr/>
        </p:nvSpPr>
        <p:spPr>
          <a:xfrm>
            <a:off x="9940737" y="1296115"/>
            <a:ext cx="877163" cy="369332"/>
          </a:xfrm>
          <a:prstGeom prst="rect">
            <a:avLst/>
          </a:prstGeom>
          <a:noFill/>
        </p:spPr>
        <p:txBody>
          <a:bodyPr wrap="none" rtlCol="0">
            <a:spAutoFit/>
          </a:bodyPr>
          <a:lstStyle/>
          <a:p>
            <a:r>
              <a:rPr lang="zh-CN" altLang="en-US" dirty="0" smtClean="0"/>
              <a:t>事业部</a:t>
            </a:r>
            <a:endParaRPr lang="zh-CN" altLang="en-US" dirty="0"/>
          </a:p>
        </p:txBody>
      </p:sp>
      <p:sp>
        <p:nvSpPr>
          <p:cNvPr id="44" name="圆角矩形 43"/>
          <p:cNvSpPr/>
          <p:nvPr/>
        </p:nvSpPr>
        <p:spPr>
          <a:xfrm>
            <a:off x="9920795" y="3675062"/>
            <a:ext cx="1003012" cy="561976"/>
          </a:xfrm>
          <a:prstGeom prst="round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项目</a:t>
            </a:r>
            <a:endParaRPr lang="en-US" altLang="zh-CN" dirty="0" smtClean="0"/>
          </a:p>
          <a:p>
            <a:pPr algn="ctr"/>
            <a:r>
              <a:rPr lang="zh-CN" altLang="en-US" dirty="0" smtClean="0"/>
              <a:t>经理</a:t>
            </a:r>
            <a:endParaRPr lang="zh-CN" altLang="en-US" dirty="0"/>
          </a:p>
        </p:txBody>
      </p:sp>
      <p:sp>
        <p:nvSpPr>
          <p:cNvPr id="45" name="文本框 44"/>
          <p:cNvSpPr txBox="1"/>
          <p:nvPr/>
        </p:nvSpPr>
        <p:spPr>
          <a:xfrm>
            <a:off x="5373486" y="1271667"/>
            <a:ext cx="1107996" cy="369332"/>
          </a:xfrm>
          <a:prstGeom prst="rect">
            <a:avLst/>
          </a:prstGeom>
          <a:noFill/>
        </p:spPr>
        <p:txBody>
          <a:bodyPr wrap="none" rtlCol="0">
            <a:spAutoFit/>
          </a:bodyPr>
          <a:lstStyle/>
          <a:p>
            <a:r>
              <a:rPr lang="zh-CN" altLang="en-US" dirty="0" smtClean="0"/>
              <a:t>研发中心</a:t>
            </a:r>
            <a:endParaRPr lang="zh-CN" altLang="en-US" dirty="0"/>
          </a:p>
        </p:txBody>
      </p:sp>
      <p:sp>
        <p:nvSpPr>
          <p:cNvPr id="52" name="文本框 51"/>
          <p:cNvSpPr txBox="1"/>
          <p:nvPr/>
        </p:nvSpPr>
        <p:spPr>
          <a:xfrm>
            <a:off x="-49558" y="4464999"/>
            <a:ext cx="2921940" cy="1477328"/>
          </a:xfrm>
          <a:prstGeom prst="rect">
            <a:avLst/>
          </a:prstGeom>
          <a:noFill/>
        </p:spPr>
        <p:txBody>
          <a:bodyPr wrap="square" rtlCol="0">
            <a:spAutoFit/>
          </a:bodyPr>
          <a:lstStyle/>
          <a:p>
            <a:r>
              <a:rPr lang="en-US" altLang="zh-CN" dirty="0" smtClean="0"/>
              <a:t>1.</a:t>
            </a:r>
            <a:r>
              <a:rPr lang="zh-CN" altLang="en-US" dirty="0" smtClean="0"/>
              <a:t>共同与用户出业务方案</a:t>
            </a:r>
            <a:endParaRPr lang="en-US" altLang="zh-CN" dirty="0" smtClean="0"/>
          </a:p>
          <a:p>
            <a:r>
              <a:rPr lang="en-US" altLang="zh-CN" dirty="0" smtClean="0"/>
              <a:t>2.</a:t>
            </a:r>
            <a:r>
              <a:rPr lang="zh-CN" altLang="en-US" dirty="0" smtClean="0"/>
              <a:t>事业部梳理本地业务需求</a:t>
            </a:r>
            <a:endParaRPr lang="en-US" altLang="zh-CN" dirty="0" smtClean="0"/>
          </a:p>
          <a:p>
            <a:r>
              <a:rPr lang="en-US" altLang="zh-CN" dirty="0" smtClean="0"/>
              <a:t>3.</a:t>
            </a:r>
            <a:r>
              <a:rPr lang="zh-CN" altLang="en-US" dirty="0" smtClean="0"/>
              <a:t>研发中心负责差异分析</a:t>
            </a:r>
            <a:endParaRPr lang="en-US" altLang="zh-CN" dirty="0" smtClean="0"/>
          </a:p>
          <a:p>
            <a:endParaRPr lang="en-US" altLang="zh-CN" dirty="0"/>
          </a:p>
          <a:p>
            <a:r>
              <a:rPr lang="zh-CN" altLang="en-US" dirty="0" smtClean="0"/>
              <a:t>共同评审业务需求</a:t>
            </a:r>
            <a:endParaRPr lang="zh-CN" altLang="en-US" dirty="0"/>
          </a:p>
        </p:txBody>
      </p:sp>
      <p:sp>
        <p:nvSpPr>
          <p:cNvPr id="53" name="文本框 52"/>
          <p:cNvSpPr txBox="1"/>
          <p:nvPr/>
        </p:nvSpPr>
        <p:spPr>
          <a:xfrm>
            <a:off x="3247406" y="4429597"/>
            <a:ext cx="5132720" cy="2031325"/>
          </a:xfrm>
          <a:prstGeom prst="rect">
            <a:avLst/>
          </a:prstGeom>
          <a:noFill/>
        </p:spPr>
        <p:txBody>
          <a:bodyPr wrap="square" rtlCol="0">
            <a:spAutoFit/>
          </a:bodyPr>
          <a:lstStyle/>
          <a:p>
            <a:r>
              <a:rPr lang="en-US" altLang="zh-CN" dirty="0" smtClean="0"/>
              <a:t>1.</a:t>
            </a:r>
            <a:r>
              <a:rPr lang="zh-CN" altLang="en-US" dirty="0" smtClean="0"/>
              <a:t>研发中心负责构件设计开发</a:t>
            </a:r>
            <a:endParaRPr lang="en-US" altLang="zh-CN" dirty="0" smtClean="0"/>
          </a:p>
          <a:p>
            <a:r>
              <a:rPr lang="en-US" altLang="zh-CN" dirty="0" smtClean="0"/>
              <a:t>2.</a:t>
            </a:r>
            <a:r>
              <a:rPr lang="zh-CN" altLang="en-US" dirty="0" smtClean="0"/>
              <a:t>事业部负责业务构件测试</a:t>
            </a:r>
            <a:endParaRPr lang="en-US" altLang="zh-CN" dirty="0" smtClean="0"/>
          </a:p>
          <a:p>
            <a:r>
              <a:rPr lang="en-US" altLang="zh-CN" dirty="0"/>
              <a:t> </a:t>
            </a:r>
            <a:r>
              <a:rPr lang="en-US" altLang="zh-CN" dirty="0" smtClean="0"/>
              <a:t>  </a:t>
            </a:r>
            <a:endParaRPr lang="en-US" altLang="zh-CN" dirty="0"/>
          </a:p>
          <a:p>
            <a:r>
              <a:rPr lang="en-US" altLang="zh-CN" dirty="0"/>
              <a:t>   </a:t>
            </a:r>
            <a:r>
              <a:rPr lang="zh-CN" altLang="en-US" dirty="0"/>
              <a:t>事业部需要</a:t>
            </a:r>
            <a:r>
              <a:rPr lang="zh-CN" altLang="en-US" dirty="0" smtClean="0"/>
              <a:t>出</a:t>
            </a:r>
            <a:r>
              <a:rPr lang="en-US" altLang="zh-CN" dirty="0" smtClean="0"/>
              <a:t>1-2</a:t>
            </a:r>
            <a:r>
              <a:rPr lang="zh-CN" altLang="en-US" dirty="0" smtClean="0"/>
              <a:t>名熟悉业务人员，</a:t>
            </a:r>
            <a:r>
              <a:rPr lang="en-US" altLang="zh-CN" dirty="0" smtClean="0"/>
              <a:t>1-2</a:t>
            </a:r>
            <a:r>
              <a:rPr lang="zh-CN" altLang="en-US" dirty="0"/>
              <a:t>个设计</a:t>
            </a:r>
            <a:r>
              <a:rPr lang="zh-CN" altLang="en-US" dirty="0" smtClean="0"/>
              <a:t>人员，</a:t>
            </a:r>
            <a:r>
              <a:rPr lang="en-US" altLang="zh-CN" dirty="0" smtClean="0"/>
              <a:t>2-8</a:t>
            </a:r>
            <a:r>
              <a:rPr lang="zh-CN" altLang="en-US" dirty="0" smtClean="0"/>
              <a:t>个开发人员</a:t>
            </a:r>
            <a:endParaRPr lang="en-US" altLang="zh-CN" dirty="0"/>
          </a:p>
          <a:p>
            <a:endParaRPr lang="en-US" altLang="zh-CN" dirty="0"/>
          </a:p>
          <a:p>
            <a:r>
              <a:rPr lang="zh-CN" altLang="en-US" dirty="0" smtClean="0"/>
              <a:t>共同评审业务设计</a:t>
            </a:r>
            <a:endParaRPr lang="zh-CN" altLang="en-US" dirty="0"/>
          </a:p>
        </p:txBody>
      </p:sp>
      <p:sp>
        <p:nvSpPr>
          <p:cNvPr id="54" name="文本框 53"/>
          <p:cNvSpPr txBox="1"/>
          <p:nvPr/>
        </p:nvSpPr>
        <p:spPr>
          <a:xfrm>
            <a:off x="9662777" y="4439047"/>
            <a:ext cx="2921940" cy="2308324"/>
          </a:xfrm>
          <a:prstGeom prst="rect">
            <a:avLst/>
          </a:prstGeom>
          <a:noFill/>
        </p:spPr>
        <p:txBody>
          <a:bodyPr wrap="square" rtlCol="0">
            <a:spAutoFit/>
          </a:bodyPr>
          <a:lstStyle/>
          <a:p>
            <a:r>
              <a:rPr lang="en-US" altLang="zh-CN" dirty="0" smtClean="0"/>
              <a:t>1.</a:t>
            </a:r>
            <a:r>
              <a:rPr lang="zh-CN" altLang="en-US" dirty="0" smtClean="0"/>
              <a:t>事业部负责</a:t>
            </a:r>
            <a:endParaRPr lang="en-US" altLang="zh-CN" dirty="0" smtClean="0"/>
          </a:p>
          <a:p>
            <a:r>
              <a:rPr lang="en-US" altLang="zh-CN" dirty="0"/>
              <a:t> </a:t>
            </a:r>
            <a:r>
              <a:rPr lang="en-US" altLang="zh-CN" dirty="0" smtClean="0"/>
              <a:t>  </a:t>
            </a:r>
            <a:r>
              <a:rPr lang="zh-CN" altLang="en-US" dirty="0" smtClean="0"/>
              <a:t>用户测试</a:t>
            </a:r>
            <a:endParaRPr lang="en-US" altLang="zh-CN" dirty="0" smtClean="0"/>
          </a:p>
          <a:p>
            <a:r>
              <a:rPr lang="en-US" altLang="zh-CN" dirty="0"/>
              <a:t> </a:t>
            </a:r>
            <a:r>
              <a:rPr lang="en-US" altLang="zh-CN" dirty="0" smtClean="0"/>
              <a:t>  </a:t>
            </a:r>
            <a:r>
              <a:rPr lang="zh-CN" altLang="en-US" dirty="0" smtClean="0"/>
              <a:t>基础数据采集</a:t>
            </a:r>
            <a:endParaRPr lang="en-US" altLang="zh-CN" dirty="0" smtClean="0"/>
          </a:p>
          <a:p>
            <a:r>
              <a:rPr lang="en-US" altLang="zh-CN" dirty="0"/>
              <a:t> </a:t>
            </a:r>
            <a:r>
              <a:rPr lang="en-US" altLang="zh-CN" dirty="0" smtClean="0"/>
              <a:t>  </a:t>
            </a:r>
            <a:r>
              <a:rPr lang="zh-CN" altLang="en-US" dirty="0" smtClean="0"/>
              <a:t>数据结转</a:t>
            </a:r>
            <a:endParaRPr lang="en-US" altLang="zh-CN" dirty="0" smtClean="0"/>
          </a:p>
          <a:p>
            <a:r>
              <a:rPr lang="en-US" altLang="zh-CN" dirty="0" smtClean="0"/>
              <a:t>   </a:t>
            </a:r>
            <a:r>
              <a:rPr lang="zh-CN" altLang="en-US" dirty="0" smtClean="0"/>
              <a:t>用户培训</a:t>
            </a:r>
            <a:endParaRPr lang="en-US" altLang="zh-CN" dirty="0" smtClean="0"/>
          </a:p>
          <a:p>
            <a:r>
              <a:rPr lang="en-US" altLang="zh-CN" dirty="0"/>
              <a:t>4</a:t>
            </a:r>
            <a:r>
              <a:rPr lang="en-US" altLang="zh-CN" dirty="0" smtClean="0"/>
              <a:t>.</a:t>
            </a:r>
            <a:r>
              <a:rPr lang="zh-CN" altLang="en-US" dirty="0"/>
              <a:t>研发中心负责测试整改</a:t>
            </a:r>
            <a:endParaRPr lang="en-US" altLang="zh-CN" dirty="0" smtClean="0"/>
          </a:p>
          <a:p>
            <a:endParaRPr lang="en-US" altLang="zh-CN" dirty="0"/>
          </a:p>
          <a:p>
            <a:r>
              <a:rPr lang="zh-CN" altLang="en-US" dirty="0" smtClean="0"/>
              <a:t>共同评审业务需求</a:t>
            </a:r>
            <a:endParaRPr lang="zh-CN" altLang="en-US" dirty="0"/>
          </a:p>
        </p:txBody>
      </p:sp>
    </p:spTree>
    <p:extLst>
      <p:ext uri="{BB962C8B-B14F-4D97-AF65-F5344CB8AC3E}">
        <p14:creationId xmlns:p14="http://schemas.microsoft.com/office/powerpoint/2010/main" val="27169949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45" grpId="0"/>
      <p:bldP spid="52" grpId="0"/>
      <p:bldP spid="53" grpId="0"/>
      <p:bldP spid="5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552450"/>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需要学习的资料</a:t>
            </a:r>
            <a:endParaRPr lang="zh-CN" altLang="en-US" sz="3200" dirty="0">
              <a:solidFill>
                <a:srgbClr val="C00000"/>
              </a:solidFill>
              <a:latin typeface="微软雅黑" pitchFamily="34" charset="-122"/>
              <a:ea typeface="微软雅黑" pitchFamily="34" charset="-122"/>
            </a:endParaRPr>
          </a:p>
        </p:txBody>
      </p:sp>
      <p:sp>
        <p:nvSpPr>
          <p:cNvPr id="3" name="内容占位符 2"/>
          <p:cNvSpPr txBox="1">
            <a:spLocks/>
          </p:cNvSpPr>
          <p:nvPr/>
        </p:nvSpPr>
        <p:spPr>
          <a:xfrm>
            <a:off x="284817" y="1317348"/>
            <a:ext cx="11141250" cy="195335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ltLang="zh-CN" sz="2400" dirty="0" smtClean="0"/>
              <a:t>《</a:t>
            </a:r>
            <a:r>
              <a:rPr lang="zh-CN" altLang="en-US" sz="2400" dirty="0"/>
              <a:t>实现领域驱动设计</a:t>
            </a:r>
            <a:r>
              <a:rPr lang="en-US" altLang="zh-CN" sz="2400" dirty="0" smtClean="0"/>
              <a:t>》</a:t>
            </a:r>
          </a:p>
          <a:p>
            <a:r>
              <a:rPr lang="en-US" altLang="zh-CN" sz="2400" dirty="0" smtClean="0"/>
              <a:t>《</a:t>
            </a:r>
            <a:r>
              <a:rPr lang="zh-CN" altLang="en-US" sz="2400" dirty="0"/>
              <a:t>对象设计角色、责任和协作</a:t>
            </a:r>
            <a:r>
              <a:rPr lang="en-US" altLang="zh-CN" sz="2400" dirty="0" smtClean="0"/>
              <a:t>》</a:t>
            </a:r>
          </a:p>
          <a:p>
            <a:r>
              <a:rPr lang="en-US" altLang="zh-CN" sz="2400" dirty="0"/>
              <a:t>《Java</a:t>
            </a:r>
            <a:r>
              <a:rPr lang="zh-CN" altLang="en-US" sz="2400" dirty="0"/>
              <a:t>与模式</a:t>
            </a:r>
            <a:r>
              <a:rPr lang="en-US" altLang="zh-CN" sz="2400" dirty="0" smtClean="0"/>
              <a:t>》</a:t>
            </a:r>
          </a:p>
          <a:p>
            <a:pPr marL="0" indent="0">
              <a:buFont typeface="Wingdings 3" charset="2"/>
              <a:buNone/>
            </a:pPr>
            <a:r>
              <a:rPr lang="zh-CN" altLang="en-US" sz="2400" dirty="0" smtClean="0"/>
              <a:t>    </a:t>
            </a:r>
            <a:endParaRPr lang="en-US" altLang="zh-CN" sz="2400" dirty="0"/>
          </a:p>
          <a:p>
            <a:pPr marL="0" indent="0">
              <a:buFont typeface="Wingdings 3" charset="2"/>
              <a:buNone/>
            </a:pPr>
            <a:r>
              <a:rPr lang="en-US" altLang="zh-CN" sz="2400" dirty="0" smtClean="0"/>
              <a:t>    </a:t>
            </a:r>
            <a:endParaRPr lang="en-US" altLang="zh-CN" sz="2400" dirty="0" smtClean="0">
              <a:solidFill>
                <a:srgbClr val="FF0000"/>
              </a:solidFill>
            </a:endParaRPr>
          </a:p>
          <a:p>
            <a:pPr marL="0" indent="0">
              <a:buFont typeface="Wingdings 3" charset="2"/>
              <a:buNone/>
            </a:pPr>
            <a:endParaRPr lang="zh-CN" altLang="en-US" sz="2400" dirty="0">
              <a:solidFill>
                <a:srgbClr val="FF0000"/>
              </a:solidFill>
            </a:endParaRPr>
          </a:p>
        </p:txBody>
      </p:sp>
      <p:pic>
        <p:nvPicPr>
          <p:cNvPr id="4" name="图片 3"/>
          <p:cNvPicPr>
            <a:picLocks noChangeAspect="1"/>
          </p:cNvPicPr>
          <p:nvPr/>
        </p:nvPicPr>
        <p:blipFill>
          <a:blip r:embed="rId2"/>
          <a:stretch>
            <a:fillRect/>
          </a:stretch>
        </p:blipFill>
        <p:spPr>
          <a:xfrm>
            <a:off x="284817" y="1317348"/>
            <a:ext cx="3601383" cy="5190133"/>
          </a:xfrm>
          <a:prstGeom prst="rect">
            <a:avLst/>
          </a:prstGeom>
        </p:spPr>
      </p:pic>
      <p:pic>
        <p:nvPicPr>
          <p:cNvPr id="5" name="图片 4"/>
          <p:cNvPicPr>
            <a:picLocks noChangeAspect="1"/>
          </p:cNvPicPr>
          <p:nvPr/>
        </p:nvPicPr>
        <p:blipFill>
          <a:blip r:embed="rId3"/>
          <a:stretch>
            <a:fillRect/>
          </a:stretch>
        </p:blipFill>
        <p:spPr>
          <a:xfrm>
            <a:off x="4371975" y="1317348"/>
            <a:ext cx="3448050" cy="5342533"/>
          </a:xfrm>
          <a:prstGeom prst="rect">
            <a:avLst/>
          </a:prstGeom>
        </p:spPr>
      </p:pic>
      <p:pic>
        <p:nvPicPr>
          <p:cNvPr id="6" name="图片 5"/>
          <p:cNvPicPr>
            <a:picLocks noChangeAspect="1"/>
          </p:cNvPicPr>
          <p:nvPr/>
        </p:nvPicPr>
        <p:blipFill>
          <a:blip r:embed="rId4"/>
          <a:stretch>
            <a:fillRect/>
          </a:stretch>
        </p:blipFill>
        <p:spPr>
          <a:xfrm>
            <a:off x="8293842" y="1317348"/>
            <a:ext cx="3288876" cy="5190133"/>
          </a:xfrm>
          <a:prstGeom prst="rect">
            <a:avLst/>
          </a:prstGeom>
        </p:spPr>
      </p:pic>
    </p:spTree>
    <p:extLst>
      <p:ext uri="{BB962C8B-B14F-4D97-AF65-F5344CB8AC3E}">
        <p14:creationId xmlns:p14="http://schemas.microsoft.com/office/powerpoint/2010/main" val="19168546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552450"/>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需要学习的政策资料（</a:t>
            </a:r>
            <a:r>
              <a:rPr lang="zh-CN" altLang="en-US" sz="3200" dirty="0">
                <a:solidFill>
                  <a:srgbClr val="FF0000"/>
                </a:solidFill>
              </a:rPr>
              <a:t>建统一的</a:t>
            </a:r>
            <a:r>
              <a:rPr lang="zh-CN" altLang="en-US" sz="3200" dirty="0" smtClean="0">
                <a:solidFill>
                  <a:srgbClr val="FF0000"/>
                </a:solidFill>
              </a:rPr>
              <a:t>知识库</a:t>
            </a:r>
            <a:r>
              <a:rPr lang="zh-CN" altLang="en-US" sz="3200" dirty="0" smtClean="0">
                <a:solidFill>
                  <a:srgbClr val="C00000"/>
                </a:solidFill>
                <a:latin typeface="微软雅黑" pitchFamily="34" charset="-122"/>
                <a:ea typeface="微软雅黑" pitchFamily="34" charset="-122"/>
              </a:rPr>
              <a:t>）</a:t>
            </a:r>
            <a:endParaRPr lang="zh-CN" altLang="en-US" sz="3200" dirty="0">
              <a:solidFill>
                <a:srgbClr val="C00000"/>
              </a:solidFill>
              <a:latin typeface="微软雅黑" pitchFamily="34" charset="-122"/>
              <a:ea typeface="微软雅黑" pitchFamily="34" charset="-122"/>
            </a:endParaRPr>
          </a:p>
        </p:txBody>
      </p:sp>
      <p:sp>
        <p:nvSpPr>
          <p:cNvPr id="3" name="内容占位符 2"/>
          <p:cNvSpPr txBox="1">
            <a:spLocks/>
          </p:cNvSpPr>
          <p:nvPr/>
        </p:nvSpPr>
        <p:spPr>
          <a:xfrm>
            <a:off x="300057" y="1103989"/>
            <a:ext cx="11141250" cy="511452"/>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国家政策  </a:t>
            </a:r>
            <a:r>
              <a:rPr lang="en-US" altLang="zh-CN" sz="2400" dirty="0" smtClean="0"/>
              <a:t>http</a:t>
            </a:r>
            <a:r>
              <a:rPr lang="en-US" altLang="zh-CN" sz="2400" dirty="0"/>
              <a:t>://</a:t>
            </a:r>
            <a:r>
              <a:rPr lang="en-US" altLang="zh-CN" sz="2400" dirty="0" err="1"/>
              <a:t>www.mohrss.gov.cn</a:t>
            </a:r>
            <a:r>
              <a:rPr lang="en-US" altLang="zh-CN" sz="2400" dirty="0"/>
              <a:t>/</a:t>
            </a:r>
          </a:p>
          <a:p>
            <a:pPr marL="0" indent="0">
              <a:buFont typeface="Wingdings 3" charset="2"/>
              <a:buNone/>
            </a:pPr>
            <a:r>
              <a:rPr lang="en-US" altLang="zh-CN" sz="2400" dirty="0" smtClean="0"/>
              <a:t>    </a:t>
            </a:r>
            <a:endParaRPr lang="en-US" altLang="zh-CN" sz="2400" dirty="0" smtClean="0">
              <a:solidFill>
                <a:srgbClr val="FF0000"/>
              </a:solidFill>
            </a:endParaRPr>
          </a:p>
          <a:p>
            <a:pPr marL="0" indent="0">
              <a:buFont typeface="Wingdings 3" charset="2"/>
              <a:buNone/>
            </a:pPr>
            <a:endParaRPr lang="zh-CN" altLang="en-US" sz="2400" dirty="0">
              <a:solidFill>
                <a:srgbClr val="FF0000"/>
              </a:solidFill>
            </a:endParaRPr>
          </a:p>
        </p:txBody>
      </p:sp>
      <p:sp>
        <p:nvSpPr>
          <p:cNvPr id="4" name="内容占位符 2"/>
          <p:cNvSpPr txBox="1">
            <a:spLocks/>
          </p:cNvSpPr>
          <p:nvPr/>
        </p:nvSpPr>
        <p:spPr>
          <a:xfrm>
            <a:off x="300057" y="2463841"/>
            <a:ext cx="11141250" cy="580031"/>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省政策    各省的人社厅官方网站</a:t>
            </a:r>
            <a:endParaRPr lang="en-US" altLang="zh-CN" sz="2400" dirty="0"/>
          </a:p>
          <a:p>
            <a:pPr marL="0" indent="0">
              <a:buFont typeface="Wingdings 3" charset="2"/>
              <a:buNone/>
            </a:pPr>
            <a:r>
              <a:rPr lang="en-US" altLang="zh-CN" sz="2400" dirty="0" smtClean="0"/>
              <a:t>    </a:t>
            </a:r>
            <a:endParaRPr lang="en-US" altLang="zh-CN" sz="2400" dirty="0" smtClean="0">
              <a:solidFill>
                <a:srgbClr val="FF0000"/>
              </a:solidFill>
            </a:endParaRPr>
          </a:p>
          <a:p>
            <a:pPr marL="0" indent="0">
              <a:buFont typeface="Wingdings 3" charset="2"/>
              <a:buNone/>
            </a:pPr>
            <a:endParaRPr lang="zh-CN" altLang="en-US" sz="2400" dirty="0">
              <a:solidFill>
                <a:srgbClr val="FF0000"/>
              </a:solidFill>
            </a:endParaRPr>
          </a:p>
        </p:txBody>
      </p:sp>
      <p:sp>
        <p:nvSpPr>
          <p:cNvPr id="5" name="内容占位符 2"/>
          <p:cNvSpPr txBox="1">
            <a:spLocks/>
          </p:cNvSpPr>
          <p:nvPr/>
        </p:nvSpPr>
        <p:spPr>
          <a:xfrm>
            <a:off x="300057" y="3191234"/>
            <a:ext cx="11141250" cy="56387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市政策     各市的人社局官方网站</a:t>
            </a:r>
            <a:endParaRPr lang="en-US" altLang="zh-CN" sz="2400" dirty="0" smtClean="0"/>
          </a:p>
          <a:p>
            <a:pPr marL="0" indent="0">
              <a:buNone/>
            </a:pPr>
            <a:endParaRPr lang="en-US" altLang="zh-CN" sz="2400" dirty="0"/>
          </a:p>
          <a:p>
            <a:pPr marL="0" indent="0">
              <a:buFont typeface="Wingdings 3" charset="2"/>
              <a:buNone/>
            </a:pPr>
            <a:r>
              <a:rPr lang="en-US" altLang="zh-CN" sz="2400" dirty="0" smtClean="0"/>
              <a:t>    </a:t>
            </a:r>
            <a:endParaRPr lang="en-US" altLang="zh-CN" sz="2400" dirty="0" smtClean="0">
              <a:solidFill>
                <a:srgbClr val="FF0000"/>
              </a:solidFill>
            </a:endParaRPr>
          </a:p>
        </p:txBody>
      </p:sp>
      <p:sp>
        <p:nvSpPr>
          <p:cNvPr id="7" name="内容占位符 2"/>
          <p:cNvSpPr txBox="1">
            <a:spLocks/>
          </p:cNvSpPr>
          <p:nvPr/>
        </p:nvSpPr>
        <p:spPr>
          <a:xfrm>
            <a:off x="300057" y="1823763"/>
            <a:ext cx="11141250" cy="580031"/>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部行业规范： 部发布的行业文件</a:t>
            </a:r>
            <a:endParaRPr lang="en-US" altLang="zh-CN" sz="2400" dirty="0"/>
          </a:p>
          <a:p>
            <a:pPr marL="0" indent="0">
              <a:buFont typeface="Wingdings 3" charset="2"/>
              <a:buNone/>
            </a:pPr>
            <a:r>
              <a:rPr lang="en-US" altLang="zh-CN" sz="2400" dirty="0" smtClean="0"/>
              <a:t>    </a:t>
            </a:r>
            <a:endParaRPr lang="en-US" altLang="zh-CN" sz="2400" dirty="0" smtClean="0">
              <a:solidFill>
                <a:srgbClr val="FF0000"/>
              </a:solidFill>
            </a:endParaRPr>
          </a:p>
          <a:p>
            <a:pPr marL="0" indent="0">
              <a:buFont typeface="Wingdings 3" charset="2"/>
              <a:buNone/>
            </a:pPr>
            <a:endParaRPr lang="zh-CN" altLang="en-US" sz="2400" dirty="0">
              <a:solidFill>
                <a:srgbClr val="FF0000"/>
              </a:solidFill>
            </a:endParaRPr>
          </a:p>
        </p:txBody>
      </p:sp>
      <p:sp>
        <p:nvSpPr>
          <p:cNvPr id="8" name="内容占位符 2"/>
          <p:cNvSpPr txBox="1">
            <a:spLocks/>
          </p:cNvSpPr>
          <p:nvPr/>
        </p:nvSpPr>
        <p:spPr>
          <a:xfrm>
            <a:off x="300057" y="3934720"/>
            <a:ext cx="11141250" cy="56387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涉及人社业务的相关法律法规、行业规范（</a:t>
            </a:r>
            <a:r>
              <a:rPr lang="zh-CN" altLang="en-US" sz="2400" dirty="0"/>
              <a:t>金融监管、法律法规、税务等</a:t>
            </a:r>
            <a:r>
              <a:rPr lang="zh-CN" altLang="en-US" sz="2400" dirty="0" smtClean="0"/>
              <a:t>）</a:t>
            </a:r>
            <a:endParaRPr lang="en-US" altLang="zh-CN" sz="2400" dirty="0" smtClean="0"/>
          </a:p>
          <a:p>
            <a:pPr marL="0" indent="0">
              <a:buNone/>
            </a:pPr>
            <a:endParaRPr lang="en-US" altLang="zh-CN" sz="2400" dirty="0"/>
          </a:p>
          <a:p>
            <a:pPr marL="0" indent="0">
              <a:buFont typeface="Wingdings 3" charset="2"/>
              <a:buNone/>
            </a:pPr>
            <a:r>
              <a:rPr lang="en-US" altLang="zh-CN" sz="2400" dirty="0" smtClean="0"/>
              <a:t>    </a:t>
            </a:r>
            <a:endParaRPr lang="en-US" altLang="zh-CN" sz="2400" dirty="0" smtClean="0">
              <a:solidFill>
                <a:srgbClr val="FF0000"/>
              </a:solidFill>
            </a:endParaRPr>
          </a:p>
        </p:txBody>
      </p:sp>
    </p:spTree>
    <p:extLst>
      <p:ext uri="{BB962C8B-B14F-4D97-AF65-F5344CB8AC3E}">
        <p14:creationId xmlns:p14="http://schemas.microsoft.com/office/powerpoint/2010/main" val="15309570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907" y="1031136"/>
            <a:ext cx="12114183" cy="3170238"/>
          </a:xfrm>
          <a:prstGeom prst="rect">
            <a:avLst/>
          </a:prstGeom>
          <a:solidFill>
            <a:srgbClr val="009BD2"/>
          </a:solidFill>
          <a:ln>
            <a:solidFill>
              <a:srgbClr val="009BD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solidFill>
                <a:srgbClr val="0066FF"/>
              </a:solidFill>
            </a:endParaRPr>
          </a:p>
        </p:txBody>
      </p:sp>
      <p:sp>
        <p:nvSpPr>
          <p:cNvPr id="3" name="标题 1"/>
          <p:cNvSpPr txBox="1">
            <a:spLocks noChangeArrowheads="1"/>
          </p:cNvSpPr>
          <p:nvPr/>
        </p:nvSpPr>
        <p:spPr>
          <a:xfrm>
            <a:off x="3750226" y="2283674"/>
            <a:ext cx="7018968" cy="1470025"/>
          </a:xfrm>
          <a:prstGeom prst="rect">
            <a:avLst/>
          </a:prstGeom>
          <a:ln/>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sz="6000" dirty="0" smtClean="0">
                <a:solidFill>
                  <a:schemeClr val="bg1"/>
                </a:solidFill>
                <a:effectLst>
                  <a:reflection blurRad="6350" stA="55000" endA="300" endPos="45500" dir="5400000" sy="-100000" algn="bl" rotWithShape="0"/>
                </a:effectLst>
                <a:latin typeface="Broadway" pitchFamily="82" charset="0"/>
                <a:sym typeface="Impact" pitchFamily="34" charset="0"/>
              </a:rPr>
              <a:t>Thank </a:t>
            </a:r>
            <a:r>
              <a:rPr lang="en-US" altLang="zh-CN" sz="6000" dirty="0" smtClean="0">
                <a:solidFill>
                  <a:schemeClr val="bg1"/>
                </a:solidFill>
                <a:effectLst>
                  <a:reflection blurRad="6350" stA="55000" endA="300" endPos="45500" dir="5400000" sy="-100000" algn="bl" rotWithShape="0"/>
                </a:effectLst>
                <a:latin typeface="Broadway" pitchFamily="82" charset="0"/>
                <a:sym typeface="Impact" pitchFamily="34" charset="0"/>
              </a:rPr>
              <a:t>You</a:t>
            </a:r>
            <a:endParaRPr lang="zh-CN" altLang="en-US" sz="2400" dirty="0">
              <a:solidFill>
                <a:schemeClr val="bg1"/>
              </a:solidFill>
              <a:effectLst>
                <a:reflection blurRad="6350" stA="55000" endA="300" endPos="45500" dir="5400000" sy="-100000" algn="bl" rotWithShape="0"/>
              </a:effectLst>
              <a:latin typeface="Broadway" pitchFamily="82" charset="0"/>
            </a:endParaRPr>
          </a:p>
        </p:txBody>
      </p:sp>
      <p:sp>
        <p:nvSpPr>
          <p:cNvPr id="4" name="TextBox 4"/>
          <p:cNvSpPr txBox="1">
            <a:spLocks noChangeArrowheads="1"/>
          </p:cNvSpPr>
          <p:nvPr/>
        </p:nvSpPr>
        <p:spPr bwMode="auto">
          <a:xfrm>
            <a:off x="4630935" y="4553006"/>
            <a:ext cx="5257549"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50000"/>
              </a:lnSpc>
              <a:defRPr/>
            </a:pPr>
            <a:r>
              <a:rPr lang="zh-CN" altLang="en-US" b="1" dirty="0">
                <a:solidFill>
                  <a:schemeClr val="tx1">
                    <a:lumMod val="65000"/>
                    <a:lumOff val="35000"/>
                  </a:schemeClr>
                </a:solidFill>
                <a:latin typeface="微软雅黑" pitchFamily="34" charset="-122"/>
                <a:ea typeface="微软雅黑" pitchFamily="34" charset="-122"/>
              </a:rPr>
              <a:t>四川久远银海软件股份有限公司</a:t>
            </a:r>
            <a:endParaRPr lang="en-US" altLang="zh-CN" b="1" dirty="0">
              <a:solidFill>
                <a:schemeClr val="tx1">
                  <a:lumMod val="65000"/>
                  <a:lumOff val="35000"/>
                </a:schemeClr>
              </a:solidFill>
              <a:latin typeface="微软雅黑" pitchFamily="34" charset="-122"/>
              <a:ea typeface="微软雅黑" pitchFamily="34" charset="-122"/>
            </a:endParaRPr>
          </a:p>
          <a:p>
            <a:pPr eaLnBrk="1" hangingPunct="1">
              <a:lnSpc>
                <a:spcPct val="150000"/>
              </a:lnSpc>
              <a:defRPr/>
            </a:pPr>
            <a:r>
              <a:rPr lang="en-US" altLang="zh-CN" sz="1400" dirty="0">
                <a:solidFill>
                  <a:schemeClr val="tx1">
                    <a:lumMod val="65000"/>
                    <a:lumOff val="35000"/>
                  </a:schemeClr>
                </a:solidFill>
                <a:latin typeface="微软雅黑" pitchFamily="34" charset="-122"/>
                <a:ea typeface="微软雅黑" pitchFamily="34" charset="-122"/>
              </a:rPr>
              <a:t>Add.</a:t>
            </a:r>
            <a:r>
              <a:rPr lang="zh-CN" altLang="en-US" sz="1400" dirty="0">
                <a:solidFill>
                  <a:schemeClr val="tx1">
                    <a:lumMod val="65000"/>
                    <a:lumOff val="35000"/>
                  </a:schemeClr>
                </a:solidFill>
                <a:latin typeface="微软雅黑" pitchFamily="34" charset="-122"/>
                <a:ea typeface="微软雅黑" pitchFamily="34" charset="-122"/>
              </a:rPr>
              <a:t>成都市锦江区三色路</a:t>
            </a:r>
            <a:r>
              <a:rPr lang="en-US" altLang="zh-CN" sz="1400" dirty="0">
                <a:solidFill>
                  <a:schemeClr val="tx1">
                    <a:lumMod val="65000"/>
                    <a:lumOff val="35000"/>
                  </a:schemeClr>
                </a:solidFill>
                <a:latin typeface="微软雅黑" pitchFamily="34" charset="-122"/>
                <a:ea typeface="微软雅黑" pitchFamily="34" charset="-122"/>
              </a:rPr>
              <a:t>163</a:t>
            </a:r>
            <a:r>
              <a:rPr lang="zh-CN" altLang="en-US" sz="1400" dirty="0">
                <a:solidFill>
                  <a:schemeClr val="tx1">
                    <a:lumMod val="65000"/>
                    <a:lumOff val="35000"/>
                  </a:schemeClr>
                </a:solidFill>
                <a:latin typeface="微软雅黑" pitchFamily="34" charset="-122"/>
                <a:ea typeface="微软雅黑" pitchFamily="34" charset="-122"/>
              </a:rPr>
              <a:t>号银海芯座</a:t>
            </a:r>
            <a:endParaRPr lang="en-US" altLang="zh-CN" sz="1400" dirty="0">
              <a:solidFill>
                <a:schemeClr val="tx1">
                  <a:lumMod val="65000"/>
                  <a:lumOff val="35000"/>
                </a:schemeClr>
              </a:solidFill>
              <a:latin typeface="微软雅黑" pitchFamily="34" charset="-122"/>
              <a:ea typeface="微软雅黑" pitchFamily="34" charset="-122"/>
            </a:endParaRPr>
          </a:p>
          <a:p>
            <a:pPr eaLnBrk="1" hangingPunct="1">
              <a:lnSpc>
                <a:spcPct val="150000"/>
              </a:lnSpc>
              <a:defRPr/>
            </a:pPr>
            <a:r>
              <a:rPr lang="en-US" altLang="zh-CN" sz="1400" dirty="0">
                <a:solidFill>
                  <a:schemeClr val="tx1">
                    <a:lumMod val="65000"/>
                    <a:lumOff val="35000"/>
                  </a:schemeClr>
                </a:solidFill>
                <a:latin typeface="微软雅黑" pitchFamily="34" charset="-122"/>
                <a:ea typeface="微软雅黑" pitchFamily="34" charset="-122"/>
              </a:rPr>
              <a:t>Tel.028-65511666</a:t>
            </a:r>
          </a:p>
          <a:p>
            <a:pPr eaLnBrk="1" hangingPunct="1">
              <a:lnSpc>
                <a:spcPct val="150000"/>
              </a:lnSpc>
              <a:defRPr/>
            </a:pPr>
            <a:r>
              <a:rPr lang="en-US" altLang="zh-CN" sz="1400" dirty="0">
                <a:solidFill>
                  <a:schemeClr val="tx1">
                    <a:lumMod val="65000"/>
                    <a:lumOff val="35000"/>
                  </a:schemeClr>
                </a:solidFill>
                <a:latin typeface="微软雅黑" pitchFamily="34" charset="-122"/>
                <a:ea typeface="微软雅黑" pitchFamily="34" charset="-122"/>
              </a:rPr>
              <a:t>Fax.028-65516111</a:t>
            </a:r>
          </a:p>
          <a:p>
            <a:pPr eaLnBrk="1" hangingPunct="1">
              <a:lnSpc>
                <a:spcPct val="150000"/>
              </a:lnSpc>
              <a:defRPr/>
            </a:pPr>
            <a:r>
              <a:rPr lang="en-US" altLang="zh-CN" sz="1400" dirty="0">
                <a:solidFill>
                  <a:schemeClr val="tx1">
                    <a:lumMod val="65000"/>
                    <a:lumOff val="35000"/>
                  </a:schemeClr>
                </a:solidFill>
                <a:latin typeface="微软雅黑" pitchFamily="34" charset="-122"/>
                <a:ea typeface="微软雅黑" pitchFamily="34" charset="-122"/>
              </a:rPr>
              <a:t>www.yinhai.com</a:t>
            </a:r>
          </a:p>
        </p:txBody>
      </p:sp>
      <p:pic>
        <p:nvPicPr>
          <p:cNvPr id="5" name="Picture 4" descr="-4741156802198431112.JPG"/>
          <p:cNvPicPr>
            <a:picLocks noChangeAspect="1" noChangeArrowheads="1"/>
          </p:cNvPicPr>
          <p:nvPr/>
        </p:nvPicPr>
        <p:blipFill>
          <a:blip r:embed="rId2"/>
          <a:srcRect/>
          <a:stretch>
            <a:fillRect/>
          </a:stretch>
        </p:blipFill>
        <p:spPr bwMode="auto">
          <a:xfrm>
            <a:off x="977931" y="2385646"/>
            <a:ext cx="3323618" cy="4472354"/>
          </a:xfrm>
          <a:prstGeom prst="rect">
            <a:avLst/>
          </a:prstGeom>
          <a:noFill/>
          <a:ln w="38100">
            <a:solidFill>
              <a:srgbClr val="FFFFFF"/>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7230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1.19861 L -2.70833E-6 2.22222E-6 L 0.00039 -0.12153 L -2.70833E-6 2.22222E-6 " pathEditMode="relative" rAng="0" ptsTypes="AAAA">
                                      <p:cBhvr>
                                        <p:cTn id="8" dur="600" fill="hold"/>
                                        <p:tgtEl>
                                          <p:spTgt spid="3"/>
                                        </p:tgtEl>
                                        <p:attrNameLst>
                                          <p:attrName>ppt_x</p:attrName>
                                          <p:attrName>ppt_y</p:attrName>
                                        </p:attrNameLst>
                                      </p:cBhvr>
                                      <p:rCtr x="13" y="599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txBox="1">
            <a:spLocks/>
          </p:cNvSpPr>
          <p:nvPr/>
        </p:nvSpPr>
        <p:spPr bwMode="auto">
          <a:xfrm>
            <a:off x="609283" y="274638"/>
            <a:ext cx="10973435" cy="554037"/>
          </a:xfrm>
          <a:prstGeom prst="rect">
            <a:avLst/>
          </a:prstGeom>
          <a:noFill/>
          <a:ln w="9525">
            <a:noFill/>
            <a:miter lim="800000"/>
            <a:headEnd/>
            <a:tailEnd/>
          </a:ln>
        </p:spPr>
        <p:txBody>
          <a:bodyPr/>
          <a:lstStyle/>
          <a:p>
            <a:pPr algn="ctr"/>
            <a:r>
              <a:rPr lang="zh-CN" altLang="en-US" sz="3200" dirty="0" smtClean="0">
                <a:solidFill>
                  <a:srgbClr val="C00000"/>
                </a:solidFill>
                <a:latin typeface="微软雅黑" pitchFamily="34" charset="-122"/>
                <a:ea typeface="微软雅黑" pitchFamily="34" charset="-122"/>
              </a:rPr>
              <a:t>以库表为基础和以业务模型为基础的设计差异</a:t>
            </a:r>
            <a:endParaRPr lang="zh-CN" altLang="en-US" sz="3200" dirty="0">
              <a:solidFill>
                <a:srgbClr val="C00000"/>
              </a:solidFill>
              <a:latin typeface="微软雅黑" pitchFamily="34" charset="-122"/>
              <a:ea typeface="微软雅黑" pitchFamily="34" charset="-122"/>
            </a:endParaRPr>
          </a:p>
        </p:txBody>
      </p:sp>
      <p:sp>
        <p:nvSpPr>
          <p:cNvPr id="7" name="内容占位符 2"/>
          <p:cNvSpPr txBox="1">
            <a:spLocks/>
          </p:cNvSpPr>
          <p:nvPr/>
        </p:nvSpPr>
        <p:spPr>
          <a:xfrm>
            <a:off x="467544" y="1052737"/>
            <a:ext cx="10160482" cy="56270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sz="2400" dirty="0" smtClean="0"/>
              <a:t>以单位基本信息和参保信息登记为例：</a:t>
            </a:r>
            <a:endParaRPr lang="en-US" altLang="zh-CN" sz="2400" dirty="0" smtClean="0"/>
          </a:p>
        </p:txBody>
      </p:sp>
      <p:sp>
        <p:nvSpPr>
          <p:cNvPr id="8" name="内容占位符 2"/>
          <p:cNvSpPr txBox="1">
            <a:spLocks/>
          </p:cNvSpPr>
          <p:nvPr/>
        </p:nvSpPr>
        <p:spPr>
          <a:xfrm>
            <a:off x="467544" y="1723297"/>
            <a:ext cx="10160482" cy="1995264"/>
          </a:xfrm>
          <a:prstGeom prst="rect">
            <a:avLst/>
          </a:prstGeom>
        </p:spPr>
        <p:txBody>
          <a:bodyPr>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zh-CN" altLang="en-US" sz="2400" dirty="0" smtClean="0"/>
              <a:t>单位基本信息（</a:t>
            </a:r>
            <a:r>
              <a:rPr lang="zh-CN" altLang="en-US" sz="2400" dirty="0" smtClean="0">
                <a:solidFill>
                  <a:srgbClr val="FF0000"/>
                </a:solidFill>
              </a:rPr>
              <a:t>五个业务构件</a:t>
            </a:r>
            <a:r>
              <a:rPr lang="zh-CN" altLang="en-US" sz="2400" dirty="0" smtClean="0"/>
              <a:t>）</a:t>
            </a:r>
            <a:endParaRPr lang="en-US" altLang="zh-CN" sz="2400" dirty="0" smtClean="0"/>
          </a:p>
          <a:p>
            <a:pPr marL="0" indent="0">
              <a:buFont typeface="Wingdings 3" charset="2"/>
              <a:buNone/>
            </a:pPr>
            <a:r>
              <a:rPr lang="en-US" altLang="zh-CN" sz="2400" dirty="0" smtClean="0"/>
              <a:t>    </a:t>
            </a:r>
            <a:r>
              <a:rPr lang="zh-CN" altLang="en-US" sz="2400" dirty="0" smtClean="0"/>
              <a:t>单位工商信息、单位分支机构信息、地税信息、质监信息、银行开户行信息</a:t>
            </a:r>
            <a:endParaRPr lang="en-US" altLang="zh-CN" sz="2400" dirty="0" smtClean="0"/>
          </a:p>
          <a:p>
            <a:r>
              <a:rPr lang="zh-CN" altLang="en-US" sz="2400" dirty="0" smtClean="0"/>
              <a:t>单位</a:t>
            </a:r>
            <a:r>
              <a:rPr lang="zh-CN" altLang="en-US" sz="2400" dirty="0"/>
              <a:t>参</a:t>
            </a:r>
            <a:r>
              <a:rPr lang="zh-CN" altLang="en-US" sz="2400" dirty="0" smtClean="0"/>
              <a:t>保信息（</a:t>
            </a:r>
            <a:r>
              <a:rPr lang="zh-CN" altLang="en-US" sz="2400" dirty="0" smtClean="0">
                <a:solidFill>
                  <a:srgbClr val="FF0000"/>
                </a:solidFill>
              </a:rPr>
              <a:t>各险种一个业务构件</a:t>
            </a:r>
            <a:r>
              <a:rPr lang="zh-CN" altLang="en-US" sz="2400" dirty="0" smtClean="0"/>
              <a:t>）</a:t>
            </a:r>
            <a:endParaRPr lang="en-US" altLang="zh-CN" sz="2400" dirty="0" smtClean="0"/>
          </a:p>
          <a:p>
            <a:pPr marL="0" indent="0">
              <a:buNone/>
            </a:pPr>
            <a:r>
              <a:rPr lang="en-US" altLang="zh-CN" sz="2400" dirty="0"/>
              <a:t> </a:t>
            </a:r>
            <a:r>
              <a:rPr lang="en-US" altLang="zh-CN" sz="2400" dirty="0" smtClean="0"/>
              <a:t>    </a:t>
            </a:r>
            <a:r>
              <a:rPr lang="zh-CN" altLang="en-US" sz="2400" dirty="0" smtClean="0"/>
              <a:t>选择参保险种，录入参保险种特有信息</a:t>
            </a:r>
            <a:endParaRPr lang="en-US" altLang="zh-CN" sz="2400" dirty="0" smtClean="0"/>
          </a:p>
          <a:p>
            <a:pPr marL="0" indent="0">
              <a:buNone/>
            </a:pPr>
            <a:endParaRPr lang="en-US" altLang="zh-CN" sz="2400" dirty="0" smtClean="0"/>
          </a:p>
          <a:p>
            <a:endParaRPr lang="en-US" altLang="zh-CN" sz="2400" dirty="0"/>
          </a:p>
          <a:p>
            <a:pPr marL="0" indent="0">
              <a:buFont typeface="Wingdings 3" charset="2"/>
              <a:buNone/>
            </a:pPr>
            <a:endParaRPr lang="en-US" altLang="zh-CN" sz="2400" dirty="0" smtClean="0"/>
          </a:p>
        </p:txBody>
      </p:sp>
    </p:spTree>
    <p:extLst>
      <p:ext uri="{BB962C8B-B14F-4D97-AF65-F5344CB8AC3E}">
        <p14:creationId xmlns:p14="http://schemas.microsoft.com/office/powerpoint/2010/main" val="1116703169"/>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平面">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10710</TotalTime>
  <Words>5144</Words>
  <Application>Microsoft Office PowerPoint</Application>
  <PresentationFormat>宽屏</PresentationFormat>
  <Paragraphs>1088</Paragraphs>
  <Slides>83</Slides>
  <Notes>24</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83</vt:i4>
      </vt:variant>
    </vt:vector>
  </HeadingPairs>
  <TitlesOfParts>
    <vt:vector size="107" baseType="lpstr">
      <vt:lpstr>Arial Unicode MS</vt:lpstr>
      <vt:lpstr>DFLiJinHeiW8-GB</vt:lpstr>
      <vt:lpstr>FrutigerNext LT Regular</vt:lpstr>
      <vt:lpstr>MS PGothic</vt:lpstr>
      <vt:lpstr>MS PGothic</vt:lpstr>
      <vt:lpstr>方正姚体</vt:lpstr>
      <vt:lpstr>华康俪金黑W8(P)</vt:lpstr>
      <vt:lpstr>华文隶书</vt:lpstr>
      <vt:lpstr>华文细黑</vt:lpstr>
      <vt:lpstr>华文新魏</vt:lpstr>
      <vt:lpstr>经典繁仿黑</vt:lpstr>
      <vt:lpstr>隶书</vt:lpstr>
      <vt:lpstr>宋体</vt:lpstr>
      <vt:lpstr>微软雅黑</vt:lpstr>
      <vt:lpstr>微软雅黑</vt:lpstr>
      <vt:lpstr>Arial</vt:lpstr>
      <vt:lpstr>Broadway</vt:lpstr>
      <vt:lpstr>Calibri</vt:lpstr>
      <vt:lpstr>Impact</vt:lpstr>
      <vt:lpstr>Times New Roman</vt:lpstr>
      <vt:lpstr>Trebuchet MS</vt:lpstr>
      <vt:lpstr>Wingdings</vt:lpstr>
      <vt:lpstr>Wingdings 3</vt:lpstr>
      <vt:lpstr>平面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基本医疗保险 医疗服务监控系统</dc:title>
  <dc:creator>WuYanPeng</dc:creator>
  <cp:lastModifiedBy>xj d-eng</cp:lastModifiedBy>
  <cp:revision>1322</cp:revision>
  <dcterms:created xsi:type="dcterms:W3CDTF">2015-01-27T07:24:45Z</dcterms:created>
  <dcterms:modified xsi:type="dcterms:W3CDTF">2016-03-28T02:12:23Z</dcterms:modified>
</cp:coreProperties>
</file>